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Lst>
  <p:notesMasterIdLst>
    <p:notesMasterId r:id="rId31"/>
  </p:notesMasterIdLst>
  <p:handoutMasterIdLst>
    <p:handoutMasterId r:id="rId32"/>
  </p:handoutMasterIdLst>
  <p:sldIdLst>
    <p:sldId id="330" r:id="rId2"/>
    <p:sldId id="344" r:id="rId3"/>
    <p:sldId id="332" r:id="rId4"/>
    <p:sldId id="331" r:id="rId5"/>
    <p:sldId id="333" r:id="rId6"/>
    <p:sldId id="334" r:id="rId7"/>
    <p:sldId id="335" r:id="rId8"/>
    <p:sldId id="336" r:id="rId9"/>
    <p:sldId id="337" r:id="rId10"/>
    <p:sldId id="338" r:id="rId11"/>
    <p:sldId id="339" r:id="rId12"/>
    <p:sldId id="340" r:id="rId13"/>
    <p:sldId id="341" r:id="rId14"/>
    <p:sldId id="348" r:id="rId15"/>
    <p:sldId id="347" r:id="rId16"/>
    <p:sldId id="353" r:id="rId17"/>
    <p:sldId id="350" r:id="rId18"/>
    <p:sldId id="351" r:id="rId19"/>
    <p:sldId id="352" r:id="rId20"/>
    <p:sldId id="354" r:id="rId21"/>
    <p:sldId id="302" r:id="rId22"/>
    <p:sldId id="346" r:id="rId23"/>
    <p:sldId id="323" r:id="rId24"/>
    <p:sldId id="325" r:id="rId25"/>
    <p:sldId id="266" r:id="rId26"/>
    <p:sldId id="345" r:id="rId27"/>
    <p:sldId id="326" r:id="rId28"/>
    <p:sldId id="328" r:id="rId29"/>
    <p:sldId id="34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owell" initials="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FF"/>
    <a:srgbClr val="FF6600"/>
    <a:srgbClr val="FF99CC"/>
    <a:srgbClr val="99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p:scale>
          <a:sx n="118" d="100"/>
          <a:sy n="118" d="100"/>
        </p:scale>
        <p:origin x="-1434" y="-48"/>
      </p:cViewPr>
      <p:guideLst>
        <p:guide orient="horz" pos="2160"/>
        <p:guide pos="2880"/>
      </p:guideLst>
    </p:cSldViewPr>
  </p:slideViewPr>
  <p:outlineViewPr>
    <p:cViewPr>
      <p:scale>
        <a:sx n="33" d="100"/>
        <a:sy n="33" d="100"/>
      </p:scale>
      <p:origin x="42" y="196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DEC27-A8B7-4D92-849C-3C6DC608174A}"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FD35E122-F5AB-42AA-9375-E62A8A230A42}">
      <dgm:prSet phldrT="[Text]"/>
      <dgm:spPr/>
      <dgm:t>
        <a:bodyPr/>
        <a:lstStyle/>
        <a:p>
          <a:r>
            <a:rPr lang="en-US" dirty="0" smtClean="0"/>
            <a:t>One or more SL or HL Courses</a:t>
          </a:r>
          <a:endParaRPr lang="en-US" dirty="0"/>
        </a:p>
      </dgm:t>
    </dgm:pt>
    <dgm:pt modelId="{3457A5E6-47AE-4543-A498-10B3E771A6DE}" type="parTrans" cxnId="{D492A223-F7B3-4CBB-9004-07397BD7630F}">
      <dgm:prSet/>
      <dgm:spPr/>
      <dgm:t>
        <a:bodyPr/>
        <a:lstStyle/>
        <a:p>
          <a:endParaRPr lang="en-US"/>
        </a:p>
      </dgm:t>
    </dgm:pt>
    <dgm:pt modelId="{B6669930-0410-40F7-BF6F-728046FC9F0C}" type="sibTrans" cxnId="{D492A223-F7B3-4CBB-9004-07397BD7630F}">
      <dgm:prSet/>
      <dgm:spPr/>
      <dgm:t>
        <a:bodyPr/>
        <a:lstStyle/>
        <a:p>
          <a:endParaRPr lang="en-US"/>
        </a:p>
      </dgm:t>
    </dgm:pt>
    <dgm:pt modelId="{5DE992E8-06A6-4CA1-A609-DDF09ADD064D}">
      <dgm:prSet phldrT="[Text]"/>
      <dgm:spPr/>
      <dgm:t>
        <a:bodyPr/>
        <a:lstStyle/>
        <a:p>
          <a:r>
            <a:rPr lang="en-US" dirty="0" smtClean="0"/>
            <a:t>Earn a passing grade in each course</a:t>
          </a:r>
          <a:endParaRPr lang="en-US" dirty="0"/>
        </a:p>
      </dgm:t>
    </dgm:pt>
    <dgm:pt modelId="{D5F417F7-208F-4666-90C4-1692BD044A4C}" type="parTrans" cxnId="{6DF6B003-154C-414E-AB8E-96D1BE8E93A8}">
      <dgm:prSet/>
      <dgm:spPr/>
      <dgm:t>
        <a:bodyPr/>
        <a:lstStyle/>
        <a:p>
          <a:endParaRPr lang="en-US"/>
        </a:p>
      </dgm:t>
    </dgm:pt>
    <dgm:pt modelId="{C2327C44-38BA-484E-96FB-053203274A12}" type="sibTrans" cxnId="{6DF6B003-154C-414E-AB8E-96D1BE8E93A8}">
      <dgm:prSet/>
      <dgm:spPr/>
      <dgm:t>
        <a:bodyPr/>
        <a:lstStyle/>
        <a:p>
          <a:endParaRPr lang="en-US"/>
        </a:p>
      </dgm:t>
    </dgm:pt>
    <dgm:pt modelId="{1EA0D84A-A13A-4BC1-BC9F-61AC4ECD7354}">
      <dgm:prSet phldrT="[Text]"/>
      <dgm:spPr/>
      <dgm:t>
        <a:bodyPr/>
        <a:lstStyle/>
        <a:p>
          <a:r>
            <a:rPr lang="en-US" dirty="0" smtClean="0"/>
            <a:t>May exams</a:t>
          </a:r>
          <a:endParaRPr lang="en-US" dirty="0"/>
        </a:p>
      </dgm:t>
    </dgm:pt>
    <dgm:pt modelId="{BF16D682-53A6-4511-B4EA-FA5693F94841}" type="parTrans" cxnId="{ABA7C0DB-363C-4AA6-BB46-BD727816B374}">
      <dgm:prSet/>
      <dgm:spPr/>
      <dgm:t>
        <a:bodyPr/>
        <a:lstStyle/>
        <a:p>
          <a:endParaRPr lang="en-US"/>
        </a:p>
      </dgm:t>
    </dgm:pt>
    <dgm:pt modelId="{57B7AC18-19A4-4392-A5C2-43F296CA4D80}" type="sibTrans" cxnId="{ABA7C0DB-363C-4AA6-BB46-BD727816B374}">
      <dgm:prSet/>
      <dgm:spPr/>
      <dgm:t>
        <a:bodyPr/>
        <a:lstStyle/>
        <a:p>
          <a:endParaRPr lang="en-US"/>
        </a:p>
      </dgm:t>
    </dgm:pt>
    <dgm:pt modelId="{202D947D-CAC0-4646-B967-6CF2DE0F03F2}">
      <dgm:prSet phldrT="[Text]"/>
      <dgm:spPr/>
      <dgm:t>
        <a:bodyPr/>
        <a:lstStyle/>
        <a:p>
          <a:r>
            <a:rPr lang="en-US" dirty="0" smtClean="0"/>
            <a:t>Participation in the May 2016 or 2017 examination session</a:t>
          </a:r>
          <a:endParaRPr lang="en-US" dirty="0"/>
        </a:p>
      </dgm:t>
    </dgm:pt>
    <dgm:pt modelId="{7B767CA5-A43E-4F3E-ADF4-157850BD1B18}" type="parTrans" cxnId="{BEF28BBB-B89A-4AC2-B9AE-55C73C396852}">
      <dgm:prSet/>
      <dgm:spPr/>
      <dgm:t>
        <a:bodyPr/>
        <a:lstStyle/>
        <a:p>
          <a:endParaRPr lang="en-US"/>
        </a:p>
      </dgm:t>
    </dgm:pt>
    <dgm:pt modelId="{EA2A9E8E-C9DA-4A53-819A-557EEB6DC89E}" type="sibTrans" cxnId="{BEF28BBB-B89A-4AC2-B9AE-55C73C396852}">
      <dgm:prSet/>
      <dgm:spPr/>
      <dgm:t>
        <a:bodyPr/>
        <a:lstStyle/>
        <a:p>
          <a:endParaRPr lang="en-US"/>
        </a:p>
      </dgm:t>
    </dgm:pt>
    <dgm:pt modelId="{E82CA405-B7B3-425E-A9FF-02661D8D464B}">
      <dgm:prSet phldrT="[Text]"/>
      <dgm:spPr/>
      <dgm:t>
        <a:bodyPr/>
        <a:lstStyle/>
        <a:p>
          <a:r>
            <a:rPr lang="en-US" dirty="0" smtClean="0"/>
            <a:t>Complete all internal assessments for each course</a:t>
          </a:r>
          <a:endParaRPr lang="en-US" dirty="0"/>
        </a:p>
      </dgm:t>
    </dgm:pt>
    <dgm:pt modelId="{97E1190B-BFE7-4D54-A94E-F5C5DBD38A0A}" type="parTrans" cxnId="{1A692866-67A3-4452-A6A5-0792DADB941A}">
      <dgm:prSet/>
      <dgm:spPr/>
      <dgm:t>
        <a:bodyPr/>
        <a:lstStyle/>
        <a:p>
          <a:endParaRPr lang="en-US"/>
        </a:p>
      </dgm:t>
    </dgm:pt>
    <dgm:pt modelId="{5D407A9C-E4B4-4B30-BD00-3913B625FBCF}" type="sibTrans" cxnId="{1A692866-67A3-4452-A6A5-0792DADB941A}">
      <dgm:prSet/>
      <dgm:spPr/>
      <dgm:t>
        <a:bodyPr/>
        <a:lstStyle/>
        <a:p>
          <a:endParaRPr lang="en-US"/>
        </a:p>
      </dgm:t>
    </dgm:pt>
    <dgm:pt modelId="{2BF97DAF-45C5-4267-AA56-01AE250CC28D}" type="pres">
      <dgm:prSet presAssocID="{3ECDEC27-A8B7-4D92-849C-3C6DC608174A}" presName="Name0" presStyleCnt="0">
        <dgm:presLayoutVars>
          <dgm:chMax val="5"/>
          <dgm:chPref val="5"/>
          <dgm:dir/>
          <dgm:animLvl val="lvl"/>
        </dgm:presLayoutVars>
      </dgm:prSet>
      <dgm:spPr/>
      <dgm:t>
        <a:bodyPr/>
        <a:lstStyle/>
        <a:p>
          <a:endParaRPr lang="en-US"/>
        </a:p>
      </dgm:t>
    </dgm:pt>
    <dgm:pt modelId="{A9B62279-A150-4D60-982D-DBA4F8E644D5}" type="pres">
      <dgm:prSet presAssocID="{FD35E122-F5AB-42AA-9375-E62A8A230A42}" presName="parentText1" presStyleLbl="node1" presStyleIdx="0" presStyleCnt="2">
        <dgm:presLayoutVars>
          <dgm:chMax/>
          <dgm:chPref val="3"/>
          <dgm:bulletEnabled val="1"/>
        </dgm:presLayoutVars>
      </dgm:prSet>
      <dgm:spPr/>
      <dgm:t>
        <a:bodyPr/>
        <a:lstStyle/>
        <a:p>
          <a:endParaRPr lang="en-US"/>
        </a:p>
      </dgm:t>
    </dgm:pt>
    <dgm:pt modelId="{72A610A3-E8CC-4D39-A5EA-BB6E20AD5859}" type="pres">
      <dgm:prSet presAssocID="{FD35E122-F5AB-42AA-9375-E62A8A230A42}" presName="childText1" presStyleLbl="solidAlignAcc1" presStyleIdx="0" presStyleCnt="2">
        <dgm:presLayoutVars>
          <dgm:chMax val="0"/>
          <dgm:chPref val="0"/>
          <dgm:bulletEnabled val="1"/>
        </dgm:presLayoutVars>
      </dgm:prSet>
      <dgm:spPr/>
      <dgm:t>
        <a:bodyPr/>
        <a:lstStyle/>
        <a:p>
          <a:endParaRPr lang="en-US"/>
        </a:p>
      </dgm:t>
    </dgm:pt>
    <dgm:pt modelId="{671225FD-ABCA-4FF2-8348-09B65345642F}" type="pres">
      <dgm:prSet presAssocID="{1EA0D84A-A13A-4BC1-BC9F-61AC4ECD7354}" presName="parentText2" presStyleLbl="node1" presStyleIdx="1" presStyleCnt="2">
        <dgm:presLayoutVars>
          <dgm:chMax/>
          <dgm:chPref val="3"/>
          <dgm:bulletEnabled val="1"/>
        </dgm:presLayoutVars>
      </dgm:prSet>
      <dgm:spPr/>
      <dgm:t>
        <a:bodyPr/>
        <a:lstStyle/>
        <a:p>
          <a:endParaRPr lang="en-US"/>
        </a:p>
      </dgm:t>
    </dgm:pt>
    <dgm:pt modelId="{2E4FFB76-6AC5-4041-B27F-270E6575B149}" type="pres">
      <dgm:prSet presAssocID="{1EA0D84A-A13A-4BC1-BC9F-61AC4ECD7354}" presName="childText2" presStyleLbl="solidAlignAcc1" presStyleIdx="1" presStyleCnt="2">
        <dgm:presLayoutVars>
          <dgm:chMax val="0"/>
          <dgm:chPref val="0"/>
          <dgm:bulletEnabled val="1"/>
        </dgm:presLayoutVars>
      </dgm:prSet>
      <dgm:spPr/>
      <dgm:t>
        <a:bodyPr/>
        <a:lstStyle/>
        <a:p>
          <a:endParaRPr lang="en-US"/>
        </a:p>
      </dgm:t>
    </dgm:pt>
  </dgm:ptLst>
  <dgm:cxnLst>
    <dgm:cxn modelId="{6DF6B003-154C-414E-AB8E-96D1BE8E93A8}" srcId="{FD35E122-F5AB-42AA-9375-E62A8A230A42}" destId="{5DE992E8-06A6-4CA1-A609-DDF09ADD064D}" srcOrd="0" destOrd="0" parTransId="{D5F417F7-208F-4666-90C4-1692BD044A4C}" sibTransId="{C2327C44-38BA-484E-96FB-053203274A12}"/>
    <dgm:cxn modelId="{1847E102-5DCD-8A4A-AE26-964ABDCE384D}" type="presOf" srcId="{5DE992E8-06A6-4CA1-A609-DDF09ADD064D}" destId="{72A610A3-E8CC-4D39-A5EA-BB6E20AD5859}" srcOrd="0" destOrd="0" presId="urn:microsoft.com/office/officeart/2009/3/layout/IncreasingArrowsProcess"/>
    <dgm:cxn modelId="{1A692866-67A3-4452-A6A5-0792DADB941A}" srcId="{FD35E122-F5AB-42AA-9375-E62A8A230A42}" destId="{E82CA405-B7B3-425E-A9FF-02661D8D464B}" srcOrd="1" destOrd="0" parTransId="{97E1190B-BFE7-4D54-A94E-F5C5DBD38A0A}" sibTransId="{5D407A9C-E4B4-4B30-BD00-3913B625FBCF}"/>
    <dgm:cxn modelId="{BEF28BBB-B89A-4AC2-B9AE-55C73C396852}" srcId="{1EA0D84A-A13A-4BC1-BC9F-61AC4ECD7354}" destId="{202D947D-CAC0-4646-B967-6CF2DE0F03F2}" srcOrd="0" destOrd="0" parTransId="{7B767CA5-A43E-4F3E-ADF4-157850BD1B18}" sibTransId="{EA2A9E8E-C9DA-4A53-819A-557EEB6DC89E}"/>
    <dgm:cxn modelId="{6D517239-DE97-AF44-82C5-3B77515C7BBF}" type="presOf" srcId="{1EA0D84A-A13A-4BC1-BC9F-61AC4ECD7354}" destId="{671225FD-ABCA-4FF2-8348-09B65345642F}" srcOrd="0" destOrd="0" presId="urn:microsoft.com/office/officeart/2009/3/layout/IncreasingArrowsProcess"/>
    <dgm:cxn modelId="{D57F1AD7-723A-0943-8D60-8D88E49F1FCA}" type="presOf" srcId="{FD35E122-F5AB-42AA-9375-E62A8A230A42}" destId="{A9B62279-A150-4D60-982D-DBA4F8E644D5}" srcOrd="0" destOrd="0" presId="urn:microsoft.com/office/officeart/2009/3/layout/IncreasingArrowsProcess"/>
    <dgm:cxn modelId="{ABA7C0DB-363C-4AA6-BB46-BD727816B374}" srcId="{3ECDEC27-A8B7-4D92-849C-3C6DC608174A}" destId="{1EA0D84A-A13A-4BC1-BC9F-61AC4ECD7354}" srcOrd="1" destOrd="0" parTransId="{BF16D682-53A6-4511-B4EA-FA5693F94841}" sibTransId="{57B7AC18-19A4-4392-A5C2-43F296CA4D80}"/>
    <dgm:cxn modelId="{D492A223-F7B3-4CBB-9004-07397BD7630F}" srcId="{3ECDEC27-A8B7-4D92-849C-3C6DC608174A}" destId="{FD35E122-F5AB-42AA-9375-E62A8A230A42}" srcOrd="0" destOrd="0" parTransId="{3457A5E6-47AE-4543-A498-10B3E771A6DE}" sibTransId="{B6669930-0410-40F7-BF6F-728046FC9F0C}"/>
    <dgm:cxn modelId="{82C23341-D197-ED45-AD68-B2B40DCCB0AB}" type="presOf" srcId="{3ECDEC27-A8B7-4D92-849C-3C6DC608174A}" destId="{2BF97DAF-45C5-4267-AA56-01AE250CC28D}" srcOrd="0" destOrd="0" presId="urn:microsoft.com/office/officeart/2009/3/layout/IncreasingArrowsProcess"/>
    <dgm:cxn modelId="{8AFC216B-EE81-9040-8B5D-583DA7C10382}" type="presOf" srcId="{202D947D-CAC0-4646-B967-6CF2DE0F03F2}" destId="{2E4FFB76-6AC5-4041-B27F-270E6575B149}" srcOrd="0" destOrd="0" presId="urn:microsoft.com/office/officeart/2009/3/layout/IncreasingArrowsProcess"/>
    <dgm:cxn modelId="{E9082700-93D1-5945-A486-D96D2C64E9A0}" type="presOf" srcId="{E82CA405-B7B3-425E-A9FF-02661D8D464B}" destId="{72A610A3-E8CC-4D39-A5EA-BB6E20AD5859}" srcOrd="0" destOrd="1" presId="urn:microsoft.com/office/officeart/2009/3/layout/IncreasingArrowsProcess"/>
    <dgm:cxn modelId="{541E4FD4-6B14-7540-8409-552C5035959C}" type="presParOf" srcId="{2BF97DAF-45C5-4267-AA56-01AE250CC28D}" destId="{A9B62279-A150-4D60-982D-DBA4F8E644D5}" srcOrd="0" destOrd="0" presId="urn:microsoft.com/office/officeart/2009/3/layout/IncreasingArrowsProcess"/>
    <dgm:cxn modelId="{37F45BD6-DF75-084C-8360-D2FC8A159BBD}" type="presParOf" srcId="{2BF97DAF-45C5-4267-AA56-01AE250CC28D}" destId="{72A610A3-E8CC-4D39-A5EA-BB6E20AD5859}" srcOrd="1" destOrd="0" presId="urn:microsoft.com/office/officeart/2009/3/layout/IncreasingArrowsProcess"/>
    <dgm:cxn modelId="{F54FE9FE-41C1-0E42-BA34-22A12E5BDB24}" type="presParOf" srcId="{2BF97DAF-45C5-4267-AA56-01AE250CC28D}" destId="{671225FD-ABCA-4FF2-8348-09B65345642F}" srcOrd="2" destOrd="0" presId="urn:microsoft.com/office/officeart/2009/3/layout/IncreasingArrowsProcess"/>
    <dgm:cxn modelId="{AFCF06CF-4214-374A-90EF-FE4AA93ED27F}" type="presParOf" srcId="{2BF97DAF-45C5-4267-AA56-01AE250CC28D}" destId="{2E4FFB76-6AC5-4041-B27F-270E6575B149}" srcOrd="3"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CDEC27-A8B7-4D92-849C-3C6DC608174A}"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FD35E122-F5AB-42AA-9375-E62A8A230A42}">
      <dgm:prSet phldrT="[Text]"/>
      <dgm:spPr/>
      <dgm:t>
        <a:bodyPr/>
        <a:lstStyle/>
        <a:p>
          <a:r>
            <a:rPr lang="en-US" dirty="0" smtClean="0"/>
            <a:t>2 HL and/or 2 SL Courses</a:t>
          </a:r>
          <a:endParaRPr lang="en-US" dirty="0"/>
        </a:p>
      </dgm:t>
    </dgm:pt>
    <dgm:pt modelId="{3457A5E6-47AE-4543-A498-10B3E771A6DE}" type="parTrans" cxnId="{D492A223-F7B3-4CBB-9004-07397BD7630F}">
      <dgm:prSet/>
      <dgm:spPr/>
      <dgm:t>
        <a:bodyPr/>
        <a:lstStyle/>
        <a:p>
          <a:endParaRPr lang="en-US"/>
        </a:p>
      </dgm:t>
    </dgm:pt>
    <dgm:pt modelId="{B6669930-0410-40F7-BF6F-728046FC9F0C}" type="sibTrans" cxnId="{D492A223-F7B3-4CBB-9004-07397BD7630F}">
      <dgm:prSet/>
      <dgm:spPr/>
      <dgm:t>
        <a:bodyPr/>
        <a:lstStyle/>
        <a:p>
          <a:endParaRPr lang="en-US"/>
        </a:p>
      </dgm:t>
    </dgm:pt>
    <dgm:pt modelId="{5DE992E8-06A6-4CA1-A609-DDF09ADD064D}">
      <dgm:prSet phldrT="[Text]"/>
      <dgm:spPr/>
      <dgm:t>
        <a:bodyPr/>
        <a:lstStyle/>
        <a:p>
          <a:r>
            <a:rPr lang="en-US" dirty="0" smtClean="0"/>
            <a:t>Earn a passing grade in each course</a:t>
          </a:r>
          <a:endParaRPr lang="en-US" dirty="0"/>
        </a:p>
      </dgm:t>
    </dgm:pt>
    <dgm:pt modelId="{D5F417F7-208F-4666-90C4-1692BD044A4C}" type="parTrans" cxnId="{6DF6B003-154C-414E-AB8E-96D1BE8E93A8}">
      <dgm:prSet/>
      <dgm:spPr/>
      <dgm:t>
        <a:bodyPr/>
        <a:lstStyle/>
        <a:p>
          <a:endParaRPr lang="en-US"/>
        </a:p>
      </dgm:t>
    </dgm:pt>
    <dgm:pt modelId="{C2327C44-38BA-484E-96FB-053203274A12}" type="sibTrans" cxnId="{6DF6B003-154C-414E-AB8E-96D1BE8E93A8}">
      <dgm:prSet/>
      <dgm:spPr/>
      <dgm:t>
        <a:bodyPr/>
        <a:lstStyle/>
        <a:p>
          <a:endParaRPr lang="en-US"/>
        </a:p>
      </dgm:t>
    </dgm:pt>
    <dgm:pt modelId="{1EA0D84A-A13A-4BC1-BC9F-61AC4ECD7354}">
      <dgm:prSet phldrT="[Text]"/>
      <dgm:spPr/>
      <dgm:t>
        <a:bodyPr/>
        <a:lstStyle/>
        <a:p>
          <a:r>
            <a:rPr lang="en-US" dirty="0" smtClean="0"/>
            <a:t>May exams</a:t>
          </a:r>
          <a:endParaRPr lang="en-US" dirty="0"/>
        </a:p>
      </dgm:t>
    </dgm:pt>
    <dgm:pt modelId="{BF16D682-53A6-4511-B4EA-FA5693F94841}" type="parTrans" cxnId="{ABA7C0DB-363C-4AA6-BB46-BD727816B374}">
      <dgm:prSet/>
      <dgm:spPr/>
      <dgm:t>
        <a:bodyPr/>
        <a:lstStyle/>
        <a:p>
          <a:endParaRPr lang="en-US"/>
        </a:p>
      </dgm:t>
    </dgm:pt>
    <dgm:pt modelId="{57B7AC18-19A4-4392-A5C2-43F296CA4D80}" type="sibTrans" cxnId="{ABA7C0DB-363C-4AA6-BB46-BD727816B374}">
      <dgm:prSet/>
      <dgm:spPr/>
      <dgm:t>
        <a:bodyPr/>
        <a:lstStyle/>
        <a:p>
          <a:endParaRPr lang="en-US"/>
        </a:p>
      </dgm:t>
    </dgm:pt>
    <dgm:pt modelId="{202D947D-CAC0-4646-B967-6CF2DE0F03F2}">
      <dgm:prSet phldrT="[Text]"/>
      <dgm:spPr/>
      <dgm:t>
        <a:bodyPr/>
        <a:lstStyle/>
        <a:p>
          <a:r>
            <a:rPr lang="en-US" dirty="0" smtClean="0"/>
            <a:t>Participation in the May examination sessions</a:t>
          </a:r>
          <a:endParaRPr lang="en-US" dirty="0"/>
        </a:p>
      </dgm:t>
    </dgm:pt>
    <dgm:pt modelId="{7B767CA5-A43E-4F3E-ADF4-157850BD1B18}" type="parTrans" cxnId="{BEF28BBB-B89A-4AC2-B9AE-55C73C396852}">
      <dgm:prSet/>
      <dgm:spPr/>
      <dgm:t>
        <a:bodyPr/>
        <a:lstStyle/>
        <a:p>
          <a:endParaRPr lang="en-US"/>
        </a:p>
      </dgm:t>
    </dgm:pt>
    <dgm:pt modelId="{EA2A9E8E-C9DA-4A53-819A-557EEB6DC89E}" type="sibTrans" cxnId="{BEF28BBB-B89A-4AC2-B9AE-55C73C396852}">
      <dgm:prSet/>
      <dgm:spPr/>
      <dgm:t>
        <a:bodyPr/>
        <a:lstStyle/>
        <a:p>
          <a:endParaRPr lang="en-US"/>
        </a:p>
      </dgm:t>
    </dgm:pt>
    <dgm:pt modelId="{E82CA405-B7B3-425E-A9FF-02661D8D464B}">
      <dgm:prSet phldrT="[Text]"/>
      <dgm:spPr/>
      <dgm:t>
        <a:bodyPr/>
        <a:lstStyle/>
        <a:p>
          <a:r>
            <a:rPr lang="en-US" dirty="0" smtClean="0"/>
            <a:t>Complete all internal assessments for each course</a:t>
          </a:r>
          <a:endParaRPr lang="en-US" dirty="0"/>
        </a:p>
      </dgm:t>
    </dgm:pt>
    <dgm:pt modelId="{97E1190B-BFE7-4D54-A94E-F5C5DBD38A0A}" type="parTrans" cxnId="{1A692866-67A3-4452-A6A5-0792DADB941A}">
      <dgm:prSet/>
      <dgm:spPr/>
      <dgm:t>
        <a:bodyPr/>
        <a:lstStyle/>
        <a:p>
          <a:endParaRPr lang="en-US"/>
        </a:p>
      </dgm:t>
    </dgm:pt>
    <dgm:pt modelId="{5D407A9C-E4B4-4B30-BD00-3913B625FBCF}" type="sibTrans" cxnId="{1A692866-67A3-4452-A6A5-0792DADB941A}">
      <dgm:prSet/>
      <dgm:spPr/>
      <dgm:t>
        <a:bodyPr/>
        <a:lstStyle/>
        <a:p>
          <a:endParaRPr lang="en-US"/>
        </a:p>
      </dgm:t>
    </dgm:pt>
    <dgm:pt modelId="{B56850EA-F495-471D-9EC1-2C056FE5A443}">
      <dgm:prSet/>
      <dgm:spPr/>
      <dgm:t>
        <a:bodyPr/>
        <a:lstStyle/>
        <a:p>
          <a:r>
            <a:rPr lang="en-US" dirty="0" smtClean="0"/>
            <a:t>CAS (Creative, Action &amp; Service)</a:t>
          </a:r>
          <a:endParaRPr lang="en-US" dirty="0"/>
        </a:p>
      </dgm:t>
    </dgm:pt>
    <dgm:pt modelId="{65EAA007-C429-47C2-A6E3-295AE4B6C21C}" type="parTrans" cxnId="{D0119D80-D0C1-43BC-9840-22F06FE92A47}">
      <dgm:prSet/>
      <dgm:spPr/>
      <dgm:t>
        <a:bodyPr/>
        <a:lstStyle/>
        <a:p>
          <a:endParaRPr lang="en-US"/>
        </a:p>
      </dgm:t>
    </dgm:pt>
    <dgm:pt modelId="{6E8F61CB-2B58-406E-9AF2-BCF20F9DD332}" type="sibTrans" cxnId="{D0119D80-D0C1-43BC-9840-22F06FE92A47}">
      <dgm:prSet/>
      <dgm:spPr/>
      <dgm:t>
        <a:bodyPr/>
        <a:lstStyle/>
        <a:p>
          <a:endParaRPr lang="en-US"/>
        </a:p>
      </dgm:t>
    </dgm:pt>
    <dgm:pt modelId="{427B99E8-2954-4D3B-A3DF-D1639231130D}">
      <dgm:prSet/>
      <dgm:spPr/>
      <dgm:t>
        <a:bodyPr/>
        <a:lstStyle/>
        <a:p>
          <a:r>
            <a:rPr lang="en-US" dirty="0" smtClean="0"/>
            <a:t>Enter Goals online</a:t>
          </a:r>
        </a:p>
        <a:p>
          <a:r>
            <a:rPr lang="en-US" dirty="0" smtClean="0"/>
            <a:t>Enter completed hours online with supervisors name, email, and phone number</a:t>
          </a:r>
          <a:endParaRPr lang="en-US" dirty="0"/>
        </a:p>
      </dgm:t>
    </dgm:pt>
    <dgm:pt modelId="{91B770BC-DF72-4DAD-BD7C-A8D9C8543722}" type="parTrans" cxnId="{B0EF3399-FDE3-4E11-A6CA-26847A4F41B1}">
      <dgm:prSet/>
      <dgm:spPr/>
      <dgm:t>
        <a:bodyPr/>
        <a:lstStyle/>
        <a:p>
          <a:endParaRPr lang="en-US"/>
        </a:p>
      </dgm:t>
    </dgm:pt>
    <dgm:pt modelId="{FF26618D-6B7E-4639-B551-8104C780016A}" type="sibTrans" cxnId="{B0EF3399-FDE3-4E11-A6CA-26847A4F41B1}">
      <dgm:prSet/>
      <dgm:spPr/>
      <dgm:t>
        <a:bodyPr/>
        <a:lstStyle/>
        <a:p>
          <a:endParaRPr lang="en-US"/>
        </a:p>
      </dgm:t>
    </dgm:pt>
    <dgm:pt modelId="{89E78A68-09B4-445E-86B8-B6E83A648977}">
      <dgm:prSet/>
      <dgm:spPr/>
      <dgm:t>
        <a:bodyPr/>
        <a:lstStyle/>
        <a:p>
          <a:r>
            <a:rPr lang="en-US" dirty="0" smtClean="0"/>
            <a:t>Enter a reflection for each activity</a:t>
          </a:r>
        </a:p>
      </dgm:t>
    </dgm:pt>
    <dgm:pt modelId="{27AA54BE-4B4A-4937-935E-AFF984ABEB34}" type="parTrans" cxnId="{728EB8CF-4BC1-4C29-88CD-8181935D50A7}">
      <dgm:prSet/>
      <dgm:spPr/>
      <dgm:t>
        <a:bodyPr/>
        <a:lstStyle/>
        <a:p>
          <a:endParaRPr lang="en-US"/>
        </a:p>
      </dgm:t>
    </dgm:pt>
    <dgm:pt modelId="{A9DAB54C-87C5-453A-9186-B2DED10F1E20}" type="sibTrans" cxnId="{728EB8CF-4BC1-4C29-88CD-8181935D50A7}">
      <dgm:prSet/>
      <dgm:spPr/>
      <dgm:t>
        <a:bodyPr/>
        <a:lstStyle/>
        <a:p>
          <a:endParaRPr lang="en-US"/>
        </a:p>
      </dgm:t>
    </dgm:pt>
    <dgm:pt modelId="{F6D653D6-9B80-6044-97A5-07806820C277}">
      <dgm:prSet/>
      <dgm:spPr/>
      <dgm:t>
        <a:bodyPr/>
        <a:lstStyle/>
        <a:p>
          <a:r>
            <a:rPr lang="en-US" dirty="0" smtClean="0"/>
            <a:t>TOK (Theory of Knowledge)</a:t>
          </a:r>
          <a:endParaRPr lang="en-US" dirty="0"/>
        </a:p>
      </dgm:t>
    </dgm:pt>
    <dgm:pt modelId="{D53D8B11-9F2E-9D4D-AFC8-DE9F7BF8A1CB}" type="parTrans" cxnId="{CF4A5D30-5AF3-BC40-80F2-B08854453D7A}">
      <dgm:prSet/>
      <dgm:spPr/>
      <dgm:t>
        <a:bodyPr/>
        <a:lstStyle/>
        <a:p>
          <a:endParaRPr lang="en-US"/>
        </a:p>
      </dgm:t>
    </dgm:pt>
    <dgm:pt modelId="{FB03031C-47C3-6447-9306-19D51DF7F337}" type="sibTrans" cxnId="{CF4A5D30-5AF3-BC40-80F2-B08854453D7A}">
      <dgm:prSet/>
      <dgm:spPr/>
      <dgm:t>
        <a:bodyPr/>
        <a:lstStyle/>
        <a:p>
          <a:endParaRPr lang="en-US"/>
        </a:p>
      </dgm:t>
    </dgm:pt>
    <dgm:pt modelId="{7132E0E5-D2CF-3D4C-82B5-7D0C91FACB58}">
      <dgm:prSet/>
      <dgm:spPr/>
      <dgm:t>
        <a:bodyPr/>
        <a:lstStyle/>
        <a:p>
          <a:r>
            <a:rPr lang="en-US" dirty="0" smtClean="0"/>
            <a:t>Earn a passing grade in the course</a:t>
          </a:r>
        </a:p>
      </dgm:t>
    </dgm:pt>
    <dgm:pt modelId="{D52D0BA0-49E7-8345-B92D-B4910E70E46E}" type="parTrans" cxnId="{C438B6B8-B8B6-F64F-AE5D-07D86D0F9683}">
      <dgm:prSet/>
      <dgm:spPr/>
      <dgm:t>
        <a:bodyPr/>
        <a:lstStyle/>
        <a:p>
          <a:endParaRPr lang="en-US"/>
        </a:p>
      </dgm:t>
    </dgm:pt>
    <dgm:pt modelId="{353D6F40-1F82-E84B-BCB8-C2BE56BC64FD}" type="sibTrans" cxnId="{C438B6B8-B8B6-F64F-AE5D-07D86D0F9683}">
      <dgm:prSet/>
      <dgm:spPr/>
      <dgm:t>
        <a:bodyPr/>
        <a:lstStyle/>
        <a:p>
          <a:endParaRPr lang="en-US"/>
        </a:p>
      </dgm:t>
    </dgm:pt>
    <dgm:pt modelId="{5D8E2AC9-DFAE-C84F-9A26-2963081DB25A}">
      <dgm:prSet/>
      <dgm:spPr/>
      <dgm:t>
        <a:bodyPr/>
        <a:lstStyle/>
        <a:p>
          <a:r>
            <a:rPr lang="en-US" dirty="0" smtClean="0"/>
            <a:t>Complete the TOK Essay</a:t>
          </a:r>
        </a:p>
      </dgm:t>
    </dgm:pt>
    <dgm:pt modelId="{5AAE9292-825A-D54D-B203-10D4C3A16B0F}" type="parTrans" cxnId="{480AAD4A-3D15-9A46-9FEA-7FC444E3E335}">
      <dgm:prSet/>
      <dgm:spPr/>
      <dgm:t>
        <a:bodyPr/>
        <a:lstStyle/>
        <a:p>
          <a:endParaRPr lang="en-US"/>
        </a:p>
      </dgm:t>
    </dgm:pt>
    <dgm:pt modelId="{CA214142-D78E-F34E-9BDC-431796BD0386}" type="sibTrans" cxnId="{480AAD4A-3D15-9A46-9FEA-7FC444E3E335}">
      <dgm:prSet/>
      <dgm:spPr/>
      <dgm:t>
        <a:bodyPr/>
        <a:lstStyle/>
        <a:p>
          <a:endParaRPr lang="en-US"/>
        </a:p>
      </dgm:t>
    </dgm:pt>
    <dgm:pt modelId="{616EBCA8-4835-E54F-92DC-F8A2C1C917DF}">
      <dgm:prSet/>
      <dgm:spPr/>
      <dgm:t>
        <a:bodyPr/>
        <a:lstStyle/>
        <a:p>
          <a:r>
            <a:rPr lang="en-US" dirty="0" smtClean="0"/>
            <a:t>Complete the TOK Presentation</a:t>
          </a:r>
        </a:p>
      </dgm:t>
    </dgm:pt>
    <dgm:pt modelId="{975964B1-5F63-DA4F-A1CA-9ED56D96CEED}" type="parTrans" cxnId="{E87C5545-B788-3A47-AC90-9D14C35724AA}">
      <dgm:prSet/>
      <dgm:spPr/>
      <dgm:t>
        <a:bodyPr/>
        <a:lstStyle/>
        <a:p>
          <a:endParaRPr lang="en-US"/>
        </a:p>
      </dgm:t>
    </dgm:pt>
    <dgm:pt modelId="{1383BA9C-C4B0-5745-BD3C-8419E74458FA}" type="sibTrans" cxnId="{E87C5545-B788-3A47-AC90-9D14C35724AA}">
      <dgm:prSet/>
      <dgm:spPr/>
      <dgm:t>
        <a:bodyPr/>
        <a:lstStyle/>
        <a:p>
          <a:endParaRPr lang="en-US"/>
        </a:p>
      </dgm:t>
    </dgm:pt>
    <dgm:pt modelId="{2BF97DAF-45C5-4267-AA56-01AE250CC28D}" type="pres">
      <dgm:prSet presAssocID="{3ECDEC27-A8B7-4D92-849C-3C6DC608174A}" presName="Name0" presStyleCnt="0">
        <dgm:presLayoutVars>
          <dgm:chMax val="5"/>
          <dgm:chPref val="5"/>
          <dgm:dir/>
          <dgm:animLvl val="lvl"/>
        </dgm:presLayoutVars>
      </dgm:prSet>
      <dgm:spPr/>
      <dgm:t>
        <a:bodyPr/>
        <a:lstStyle/>
        <a:p>
          <a:endParaRPr lang="en-US"/>
        </a:p>
      </dgm:t>
    </dgm:pt>
    <dgm:pt modelId="{A9B62279-A150-4D60-982D-DBA4F8E644D5}" type="pres">
      <dgm:prSet presAssocID="{FD35E122-F5AB-42AA-9375-E62A8A230A42}" presName="parentText1" presStyleLbl="node1" presStyleIdx="0" presStyleCnt="4">
        <dgm:presLayoutVars>
          <dgm:chMax/>
          <dgm:chPref val="3"/>
          <dgm:bulletEnabled val="1"/>
        </dgm:presLayoutVars>
      </dgm:prSet>
      <dgm:spPr/>
      <dgm:t>
        <a:bodyPr/>
        <a:lstStyle/>
        <a:p>
          <a:endParaRPr lang="en-US"/>
        </a:p>
      </dgm:t>
    </dgm:pt>
    <dgm:pt modelId="{72A610A3-E8CC-4D39-A5EA-BB6E20AD5859}" type="pres">
      <dgm:prSet presAssocID="{FD35E122-F5AB-42AA-9375-E62A8A230A42}" presName="childText1" presStyleLbl="solidAlignAcc1" presStyleIdx="0" presStyleCnt="4">
        <dgm:presLayoutVars>
          <dgm:chMax val="0"/>
          <dgm:chPref val="0"/>
          <dgm:bulletEnabled val="1"/>
        </dgm:presLayoutVars>
      </dgm:prSet>
      <dgm:spPr/>
      <dgm:t>
        <a:bodyPr/>
        <a:lstStyle/>
        <a:p>
          <a:endParaRPr lang="en-US"/>
        </a:p>
      </dgm:t>
    </dgm:pt>
    <dgm:pt modelId="{B549C0C8-C62A-2244-95D1-4CFD38281FFA}" type="pres">
      <dgm:prSet presAssocID="{F6D653D6-9B80-6044-97A5-07806820C277}" presName="parentText2" presStyleLbl="node1" presStyleIdx="1" presStyleCnt="4">
        <dgm:presLayoutVars>
          <dgm:chMax/>
          <dgm:chPref val="3"/>
          <dgm:bulletEnabled val="1"/>
        </dgm:presLayoutVars>
      </dgm:prSet>
      <dgm:spPr/>
      <dgm:t>
        <a:bodyPr/>
        <a:lstStyle/>
        <a:p>
          <a:endParaRPr lang="en-US"/>
        </a:p>
      </dgm:t>
    </dgm:pt>
    <dgm:pt modelId="{C1D7BC88-AA36-3643-9DC8-A6060ECF3C20}" type="pres">
      <dgm:prSet presAssocID="{F6D653D6-9B80-6044-97A5-07806820C277}" presName="childText2" presStyleLbl="solidAlignAcc1" presStyleIdx="1" presStyleCnt="4">
        <dgm:presLayoutVars>
          <dgm:chMax val="0"/>
          <dgm:chPref val="0"/>
          <dgm:bulletEnabled val="1"/>
        </dgm:presLayoutVars>
      </dgm:prSet>
      <dgm:spPr/>
      <dgm:t>
        <a:bodyPr/>
        <a:lstStyle/>
        <a:p>
          <a:endParaRPr lang="en-US"/>
        </a:p>
      </dgm:t>
    </dgm:pt>
    <dgm:pt modelId="{E7C6E36C-AEF7-1A4B-8088-F2A948D4ED1E}" type="pres">
      <dgm:prSet presAssocID="{B56850EA-F495-471D-9EC1-2C056FE5A443}" presName="parentText3" presStyleLbl="node1" presStyleIdx="2" presStyleCnt="4">
        <dgm:presLayoutVars>
          <dgm:chMax/>
          <dgm:chPref val="3"/>
          <dgm:bulletEnabled val="1"/>
        </dgm:presLayoutVars>
      </dgm:prSet>
      <dgm:spPr/>
      <dgm:t>
        <a:bodyPr/>
        <a:lstStyle/>
        <a:p>
          <a:endParaRPr lang="en-US"/>
        </a:p>
      </dgm:t>
    </dgm:pt>
    <dgm:pt modelId="{55706CAE-02A2-8B43-9F85-F48AB145F97B}" type="pres">
      <dgm:prSet presAssocID="{B56850EA-F495-471D-9EC1-2C056FE5A443}" presName="childText3" presStyleLbl="solidAlignAcc1" presStyleIdx="2" presStyleCnt="4">
        <dgm:presLayoutVars>
          <dgm:chMax val="0"/>
          <dgm:chPref val="0"/>
          <dgm:bulletEnabled val="1"/>
        </dgm:presLayoutVars>
      </dgm:prSet>
      <dgm:spPr/>
      <dgm:t>
        <a:bodyPr/>
        <a:lstStyle/>
        <a:p>
          <a:endParaRPr lang="en-US"/>
        </a:p>
      </dgm:t>
    </dgm:pt>
    <dgm:pt modelId="{F2037DD5-40EB-9749-9141-2122F786F1A4}" type="pres">
      <dgm:prSet presAssocID="{1EA0D84A-A13A-4BC1-BC9F-61AC4ECD7354}" presName="parentText4" presStyleLbl="node1" presStyleIdx="3" presStyleCnt="4">
        <dgm:presLayoutVars>
          <dgm:chMax/>
          <dgm:chPref val="3"/>
          <dgm:bulletEnabled val="1"/>
        </dgm:presLayoutVars>
      </dgm:prSet>
      <dgm:spPr/>
      <dgm:t>
        <a:bodyPr/>
        <a:lstStyle/>
        <a:p>
          <a:endParaRPr lang="en-US"/>
        </a:p>
      </dgm:t>
    </dgm:pt>
    <dgm:pt modelId="{BACAA294-4C59-F14D-BC31-DC9B937B6C14}" type="pres">
      <dgm:prSet presAssocID="{1EA0D84A-A13A-4BC1-BC9F-61AC4ECD7354}" presName="childText4" presStyleLbl="solidAlignAcc1" presStyleIdx="3" presStyleCnt="4">
        <dgm:presLayoutVars>
          <dgm:chMax val="0"/>
          <dgm:chPref val="0"/>
          <dgm:bulletEnabled val="1"/>
        </dgm:presLayoutVars>
      </dgm:prSet>
      <dgm:spPr/>
      <dgm:t>
        <a:bodyPr/>
        <a:lstStyle/>
        <a:p>
          <a:endParaRPr lang="en-US"/>
        </a:p>
      </dgm:t>
    </dgm:pt>
  </dgm:ptLst>
  <dgm:cxnLst>
    <dgm:cxn modelId="{AD61359C-0C38-B74E-A2F9-6DAE0E973E65}" type="presOf" srcId="{E82CA405-B7B3-425E-A9FF-02661D8D464B}" destId="{72A610A3-E8CC-4D39-A5EA-BB6E20AD5859}" srcOrd="0" destOrd="1" presId="urn:microsoft.com/office/officeart/2009/3/layout/IncreasingArrowsProcess"/>
    <dgm:cxn modelId="{144AA1BB-67D6-8D40-B67E-C70889684144}" type="presOf" srcId="{5D8E2AC9-DFAE-C84F-9A26-2963081DB25A}" destId="{C1D7BC88-AA36-3643-9DC8-A6060ECF3C20}" srcOrd="0" destOrd="1" presId="urn:microsoft.com/office/officeart/2009/3/layout/IncreasingArrowsProcess"/>
    <dgm:cxn modelId="{85B71142-0110-A34B-B237-6B9AB9AEB990}" type="presOf" srcId="{202D947D-CAC0-4646-B967-6CF2DE0F03F2}" destId="{BACAA294-4C59-F14D-BC31-DC9B937B6C14}" srcOrd="0" destOrd="0" presId="urn:microsoft.com/office/officeart/2009/3/layout/IncreasingArrowsProcess"/>
    <dgm:cxn modelId="{E87C5545-B788-3A47-AC90-9D14C35724AA}" srcId="{F6D653D6-9B80-6044-97A5-07806820C277}" destId="{616EBCA8-4835-E54F-92DC-F8A2C1C917DF}" srcOrd="2" destOrd="0" parTransId="{975964B1-5F63-DA4F-A1CA-9ED56D96CEED}" sibTransId="{1383BA9C-C4B0-5745-BD3C-8419E74458FA}"/>
    <dgm:cxn modelId="{BEF28BBB-B89A-4AC2-B9AE-55C73C396852}" srcId="{1EA0D84A-A13A-4BC1-BC9F-61AC4ECD7354}" destId="{202D947D-CAC0-4646-B967-6CF2DE0F03F2}" srcOrd="0" destOrd="0" parTransId="{7B767CA5-A43E-4F3E-ADF4-157850BD1B18}" sibTransId="{EA2A9E8E-C9DA-4A53-819A-557EEB6DC89E}"/>
    <dgm:cxn modelId="{A04DBA8F-8865-6A43-922A-1AA8CF7BDC32}" type="presOf" srcId="{89E78A68-09B4-445E-86B8-B6E83A648977}" destId="{55706CAE-02A2-8B43-9F85-F48AB145F97B}" srcOrd="0" destOrd="1" presId="urn:microsoft.com/office/officeart/2009/3/layout/IncreasingArrowsProcess"/>
    <dgm:cxn modelId="{CF4A5D30-5AF3-BC40-80F2-B08854453D7A}" srcId="{3ECDEC27-A8B7-4D92-849C-3C6DC608174A}" destId="{F6D653D6-9B80-6044-97A5-07806820C277}" srcOrd="1" destOrd="0" parTransId="{D53D8B11-9F2E-9D4D-AFC8-DE9F7BF8A1CB}" sibTransId="{FB03031C-47C3-6447-9306-19D51DF7F337}"/>
    <dgm:cxn modelId="{480AAD4A-3D15-9A46-9FEA-7FC444E3E335}" srcId="{F6D653D6-9B80-6044-97A5-07806820C277}" destId="{5D8E2AC9-DFAE-C84F-9A26-2963081DB25A}" srcOrd="1" destOrd="0" parTransId="{5AAE9292-825A-D54D-B203-10D4C3A16B0F}" sibTransId="{CA214142-D78E-F34E-9BDC-431796BD0386}"/>
    <dgm:cxn modelId="{6C88E916-884B-E344-AA58-FCBA8F99B037}" type="presOf" srcId="{F6D653D6-9B80-6044-97A5-07806820C277}" destId="{B549C0C8-C62A-2244-95D1-4CFD38281FFA}" srcOrd="0" destOrd="0" presId="urn:microsoft.com/office/officeart/2009/3/layout/IncreasingArrowsProcess"/>
    <dgm:cxn modelId="{728EB8CF-4BC1-4C29-88CD-8181935D50A7}" srcId="{B56850EA-F495-471D-9EC1-2C056FE5A443}" destId="{89E78A68-09B4-445E-86B8-B6E83A648977}" srcOrd="1" destOrd="0" parTransId="{27AA54BE-4B4A-4937-935E-AFF984ABEB34}" sibTransId="{A9DAB54C-87C5-453A-9186-B2DED10F1E20}"/>
    <dgm:cxn modelId="{B62D888F-CFC0-3A4E-B75A-61EAC030503A}" type="presOf" srcId="{427B99E8-2954-4D3B-A3DF-D1639231130D}" destId="{55706CAE-02A2-8B43-9F85-F48AB145F97B}" srcOrd="0" destOrd="0" presId="urn:microsoft.com/office/officeart/2009/3/layout/IncreasingArrowsProcess"/>
    <dgm:cxn modelId="{691D9E18-3D50-0142-9036-8247F2172E9B}" type="presOf" srcId="{B56850EA-F495-471D-9EC1-2C056FE5A443}" destId="{E7C6E36C-AEF7-1A4B-8088-F2A948D4ED1E}" srcOrd="0" destOrd="0" presId="urn:microsoft.com/office/officeart/2009/3/layout/IncreasingArrowsProcess"/>
    <dgm:cxn modelId="{F36572EC-2288-1643-B0B5-329F239A8B5F}" type="presOf" srcId="{3ECDEC27-A8B7-4D92-849C-3C6DC608174A}" destId="{2BF97DAF-45C5-4267-AA56-01AE250CC28D}" srcOrd="0" destOrd="0" presId="urn:microsoft.com/office/officeart/2009/3/layout/IncreasingArrowsProcess"/>
    <dgm:cxn modelId="{D492A223-F7B3-4CBB-9004-07397BD7630F}" srcId="{3ECDEC27-A8B7-4D92-849C-3C6DC608174A}" destId="{FD35E122-F5AB-42AA-9375-E62A8A230A42}" srcOrd="0" destOrd="0" parTransId="{3457A5E6-47AE-4543-A498-10B3E771A6DE}" sibTransId="{B6669930-0410-40F7-BF6F-728046FC9F0C}"/>
    <dgm:cxn modelId="{1A692866-67A3-4452-A6A5-0792DADB941A}" srcId="{FD35E122-F5AB-42AA-9375-E62A8A230A42}" destId="{E82CA405-B7B3-425E-A9FF-02661D8D464B}" srcOrd="1" destOrd="0" parTransId="{97E1190B-BFE7-4D54-A94E-F5C5DBD38A0A}" sibTransId="{5D407A9C-E4B4-4B30-BD00-3913B625FBCF}"/>
    <dgm:cxn modelId="{395A2B75-E8A9-4145-812B-51E8FF12F037}" type="presOf" srcId="{7132E0E5-D2CF-3D4C-82B5-7D0C91FACB58}" destId="{C1D7BC88-AA36-3643-9DC8-A6060ECF3C20}" srcOrd="0" destOrd="0" presId="urn:microsoft.com/office/officeart/2009/3/layout/IncreasingArrowsProcess"/>
    <dgm:cxn modelId="{6DF6B003-154C-414E-AB8E-96D1BE8E93A8}" srcId="{FD35E122-F5AB-42AA-9375-E62A8A230A42}" destId="{5DE992E8-06A6-4CA1-A609-DDF09ADD064D}" srcOrd="0" destOrd="0" parTransId="{D5F417F7-208F-4666-90C4-1692BD044A4C}" sibTransId="{C2327C44-38BA-484E-96FB-053203274A12}"/>
    <dgm:cxn modelId="{53159279-56F8-E443-A789-EE48868A562C}" type="presOf" srcId="{616EBCA8-4835-E54F-92DC-F8A2C1C917DF}" destId="{C1D7BC88-AA36-3643-9DC8-A6060ECF3C20}" srcOrd="0" destOrd="2" presId="urn:microsoft.com/office/officeart/2009/3/layout/IncreasingArrowsProcess"/>
    <dgm:cxn modelId="{C438B6B8-B8B6-F64F-AE5D-07D86D0F9683}" srcId="{F6D653D6-9B80-6044-97A5-07806820C277}" destId="{7132E0E5-D2CF-3D4C-82B5-7D0C91FACB58}" srcOrd="0" destOrd="0" parTransId="{D52D0BA0-49E7-8345-B92D-B4910E70E46E}" sibTransId="{353D6F40-1F82-E84B-BCB8-C2BE56BC64FD}"/>
    <dgm:cxn modelId="{D0119D80-D0C1-43BC-9840-22F06FE92A47}" srcId="{3ECDEC27-A8B7-4D92-849C-3C6DC608174A}" destId="{B56850EA-F495-471D-9EC1-2C056FE5A443}" srcOrd="2" destOrd="0" parTransId="{65EAA007-C429-47C2-A6E3-295AE4B6C21C}" sibTransId="{6E8F61CB-2B58-406E-9AF2-BCF20F9DD332}"/>
    <dgm:cxn modelId="{B0EF3399-FDE3-4E11-A6CA-26847A4F41B1}" srcId="{B56850EA-F495-471D-9EC1-2C056FE5A443}" destId="{427B99E8-2954-4D3B-A3DF-D1639231130D}" srcOrd="0" destOrd="0" parTransId="{91B770BC-DF72-4DAD-BD7C-A8D9C8543722}" sibTransId="{FF26618D-6B7E-4639-B551-8104C780016A}"/>
    <dgm:cxn modelId="{D5D0F10C-C649-DB40-B36A-C75D81B3EC84}" type="presOf" srcId="{FD35E122-F5AB-42AA-9375-E62A8A230A42}" destId="{A9B62279-A150-4D60-982D-DBA4F8E644D5}" srcOrd="0" destOrd="0" presId="urn:microsoft.com/office/officeart/2009/3/layout/IncreasingArrowsProcess"/>
    <dgm:cxn modelId="{4A4075D9-9C4D-AB47-AE3A-D7EAB8D578EC}" type="presOf" srcId="{5DE992E8-06A6-4CA1-A609-DDF09ADD064D}" destId="{72A610A3-E8CC-4D39-A5EA-BB6E20AD5859}" srcOrd="0" destOrd="0" presId="urn:microsoft.com/office/officeart/2009/3/layout/IncreasingArrowsProcess"/>
    <dgm:cxn modelId="{D9FDB90B-1C51-A347-8531-58A0FD4629E8}" type="presOf" srcId="{1EA0D84A-A13A-4BC1-BC9F-61AC4ECD7354}" destId="{F2037DD5-40EB-9749-9141-2122F786F1A4}" srcOrd="0" destOrd="0" presId="urn:microsoft.com/office/officeart/2009/3/layout/IncreasingArrowsProcess"/>
    <dgm:cxn modelId="{ABA7C0DB-363C-4AA6-BB46-BD727816B374}" srcId="{3ECDEC27-A8B7-4D92-849C-3C6DC608174A}" destId="{1EA0D84A-A13A-4BC1-BC9F-61AC4ECD7354}" srcOrd="3" destOrd="0" parTransId="{BF16D682-53A6-4511-B4EA-FA5693F94841}" sibTransId="{57B7AC18-19A4-4392-A5C2-43F296CA4D80}"/>
    <dgm:cxn modelId="{787D13C4-BB01-8147-A725-A9B89C5AE66A}" type="presParOf" srcId="{2BF97DAF-45C5-4267-AA56-01AE250CC28D}" destId="{A9B62279-A150-4D60-982D-DBA4F8E644D5}" srcOrd="0" destOrd="0" presId="urn:microsoft.com/office/officeart/2009/3/layout/IncreasingArrowsProcess"/>
    <dgm:cxn modelId="{26E24024-0B10-A14C-A182-608059ED5024}" type="presParOf" srcId="{2BF97DAF-45C5-4267-AA56-01AE250CC28D}" destId="{72A610A3-E8CC-4D39-A5EA-BB6E20AD5859}" srcOrd="1" destOrd="0" presId="urn:microsoft.com/office/officeart/2009/3/layout/IncreasingArrowsProcess"/>
    <dgm:cxn modelId="{22112616-C457-9642-8014-1A0F7BCD1696}" type="presParOf" srcId="{2BF97DAF-45C5-4267-AA56-01AE250CC28D}" destId="{B549C0C8-C62A-2244-95D1-4CFD38281FFA}" srcOrd="2" destOrd="0" presId="urn:microsoft.com/office/officeart/2009/3/layout/IncreasingArrowsProcess"/>
    <dgm:cxn modelId="{60F1F6EC-73AA-354D-8981-1A31CDCC3DF9}" type="presParOf" srcId="{2BF97DAF-45C5-4267-AA56-01AE250CC28D}" destId="{C1D7BC88-AA36-3643-9DC8-A6060ECF3C20}" srcOrd="3" destOrd="0" presId="urn:microsoft.com/office/officeart/2009/3/layout/IncreasingArrowsProcess"/>
    <dgm:cxn modelId="{8F4B9F64-D23C-2E42-A99E-ED7A4C328768}" type="presParOf" srcId="{2BF97DAF-45C5-4267-AA56-01AE250CC28D}" destId="{E7C6E36C-AEF7-1A4B-8088-F2A948D4ED1E}" srcOrd="4" destOrd="0" presId="urn:microsoft.com/office/officeart/2009/3/layout/IncreasingArrowsProcess"/>
    <dgm:cxn modelId="{E6E7D4B2-E81C-DA44-8554-496B953672D8}" type="presParOf" srcId="{2BF97DAF-45C5-4267-AA56-01AE250CC28D}" destId="{55706CAE-02A2-8B43-9F85-F48AB145F97B}" srcOrd="5" destOrd="0" presId="urn:microsoft.com/office/officeart/2009/3/layout/IncreasingArrowsProcess"/>
    <dgm:cxn modelId="{D6455340-BC7D-884C-A212-8F5693749AEB}" type="presParOf" srcId="{2BF97DAF-45C5-4267-AA56-01AE250CC28D}" destId="{F2037DD5-40EB-9749-9141-2122F786F1A4}" srcOrd="6" destOrd="0" presId="urn:microsoft.com/office/officeart/2009/3/layout/IncreasingArrowsProcess"/>
    <dgm:cxn modelId="{4ADB8D30-0C13-3444-BB3B-6A401AE14290}" type="presParOf" srcId="{2BF97DAF-45C5-4267-AA56-01AE250CC28D}" destId="{BACAA294-4C59-F14D-BC31-DC9B937B6C14}"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CDEC27-A8B7-4D92-849C-3C6DC608174A}"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FD35E122-F5AB-42AA-9375-E62A8A230A42}">
      <dgm:prSet phldrT="[Text]"/>
      <dgm:spPr/>
      <dgm:t>
        <a:bodyPr/>
        <a:lstStyle/>
        <a:p>
          <a:r>
            <a:rPr lang="en-US" dirty="0" smtClean="0"/>
            <a:t>3 HL and 3 SL Courses (Max 4 HL)</a:t>
          </a:r>
          <a:endParaRPr lang="en-US" dirty="0"/>
        </a:p>
      </dgm:t>
    </dgm:pt>
    <dgm:pt modelId="{3457A5E6-47AE-4543-A498-10B3E771A6DE}" type="parTrans" cxnId="{D492A223-F7B3-4CBB-9004-07397BD7630F}">
      <dgm:prSet/>
      <dgm:spPr/>
      <dgm:t>
        <a:bodyPr/>
        <a:lstStyle/>
        <a:p>
          <a:endParaRPr lang="en-US"/>
        </a:p>
      </dgm:t>
    </dgm:pt>
    <dgm:pt modelId="{B6669930-0410-40F7-BF6F-728046FC9F0C}" type="sibTrans" cxnId="{D492A223-F7B3-4CBB-9004-07397BD7630F}">
      <dgm:prSet/>
      <dgm:spPr/>
      <dgm:t>
        <a:bodyPr/>
        <a:lstStyle/>
        <a:p>
          <a:endParaRPr lang="en-US"/>
        </a:p>
      </dgm:t>
    </dgm:pt>
    <dgm:pt modelId="{5DE992E8-06A6-4CA1-A609-DDF09ADD064D}">
      <dgm:prSet phldrT="[Text]"/>
      <dgm:spPr/>
      <dgm:t>
        <a:bodyPr/>
        <a:lstStyle/>
        <a:p>
          <a:r>
            <a:rPr lang="en-US" dirty="0" smtClean="0"/>
            <a:t>Earn a passing grade in each course</a:t>
          </a:r>
          <a:endParaRPr lang="en-US" dirty="0"/>
        </a:p>
      </dgm:t>
    </dgm:pt>
    <dgm:pt modelId="{D5F417F7-208F-4666-90C4-1692BD044A4C}" type="parTrans" cxnId="{6DF6B003-154C-414E-AB8E-96D1BE8E93A8}">
      <dgm:prSet/>
      <dgm:spPr/>
      <dgm:t>
        <a:bodyPr/>
        <a:lstStyle/>
        <a:p>
          <a:endParaRPr lang="en-US"/>
        </a:p>
      </dgm:t>
    </dgm:pt>
    <dgm:pt modelId="{C2327C44-38BA-484E-96FB-053203274A12}" type="sibTrans" cxnId="{6DF6B003-154C-414E-AB8E-96D1BE8E93A8}">
      <dgm:prSet/>
      <dgm:spPr/>
      <dgm:t>
        <a:bodyPr/>
        <a:lstStyle/>
        <a:p>
          <a:endParaRPr lang="en-US"/>
        </a:p>
      </dgm:t>
    </dgm:pt>
    <dgm:pt modelId="{B8635126-E873-4780-91F4-0824DF2D6172}">
      <dgm:prSet phldrT="[Text]"/>
      <dgm:spPr/>
      <dgm:t>
        <a:bodyPr/>
        <a:lstStyle/>
        <a:p>
          <a:r>
            <a:rPr lang="en-US" dirty="0" smtClean="0"/>
            <a:t>TOK (Theory of Knowledge)</a:t>
          </a:r>
          <a:endParaRPr lang="en-US" dirty="0"/>
        </a:p>
      </dgm:t>
    </dgm:pt>
    <dgm:pt modelId="{14DB1B47-D1F3-4BA8-887C-3CD5121B1B43}" type="parTrans" cxnId="{D0656045-744F-4D8C-B9E9-DC3945483AE5}">
      <dgm:prSet/>
      <dgm:spPr/>
      <dgm:t>
        <a:bodyPr/>
        <a:lstStyle/>
        <a:p>
          <a:endParaRPr lang="en-US"/>
        </a:p>
      </dgm:t>
    </dgm:pt>
    <dgm:pt modelId="{59B3734C-1BCA-4BFC-829F-3BCF1E3C1972}" type="sibTrans" cxnId="{D0656045-744F-4D8C-B9E9-DC3945483AE5}">
      <dgm:prSet/>
      <dgm:spPr/>
      <dgm:t>
        <a:bodyPr/>
        <a:lstStyle/>
        <a:p>
          <a:endParaRPr lang="en-US"/>
        </a:p>
      </dgm:t>
    </dgm:pt>
    <dgm:pt modelId="{43870053-14F4-4C39-93D7-6BEB951672AE}">
      <dgm:prSet phldrT="[Text]"/>
      <dgm:spPr/>
      <dgm:t>
        <a:bodyPr/>
        <a:lstStyle/>
        <a:p>
          <a:r>
            <a:rPr lang="en-US" dirty="0" smtClean="0"/>
            <a:t>Earn a passing grade in the course</a:t>
          </a:r>
        </a:p>
      </dgm:t>
    </dgm:pt>
    <dgm:pt modelId="{BE624F5B-8657-48BB-9AF8-03AA816E51D8}" type="parTrans" cxnId="{F95A4D2E-7E01-427A-8FDC-F3BB7C666FD5}">
      <dgm:prSet/>
      <dgm:spPr/>
      <dgm:t>
        <a:bodyPr/>
        <a:lstStyle/>
        <a:p>
          <a:endParaRPr lang="en-US"/>
        </a:p>
      </dgm:t>
    </dgm:pt>
    <dgm:pt modelId="{C04427C4-9F05-4092-9BE8-4D8519B4CEC9}" type="sibTrans" cxnId="{F95A4D2E-7E01-427A-8FDC-F3BB7C666FD5}">
      <dgm:prSet/>
      <dgm:spPr/>
      <dgm:t>
        <a:bodyPr/>
        <a:lstStyle/>
        <a:p>
          <a:endParaRPr lang="en-US"/>
        </a:p>
      </dgm:t>
    </dgm:pt>
    <dgm:pt modelId="{1EA0D84A-A13A-4BC1-BC9F-61AC4ECD7354}">
      <dgm:prSet phldrT="[Text]"/>
      <dgm:spPr/>
      <dgm:t>
        <a:bodyPr/>
        <a:lstStyle/>
        <a:p>
          <a:r>
            <a:rPr lang="en-US" dirty="0" smtClean="0"/>
            <a:t>May exams</a:t>
          </a:r>
          <a:endParaRPr lang="en-US" dirty="0"/>
        </a:p>
      </dgm:t>
    </dgm:pt>
    <dgm:pt modelId="{BF16D682-53A6-4511-B4EA-FA5693F94841}" type="parTrans" cxnId="{ABA7C0DB-363C-4AA6-BB46-BD727816B374}">
      <dgm:prSet/>
      <dgm:spPr/>
      <dgm:t>
        <a:bodyPr/>
        <a:lstStyle/>
        <a:p>
          <a:endParaRPr lang="en-US"/>
        </a:p>
      </dgm:t>
    </dgm:pt>
    <dgm:pt modelId="{57B7AC18-19A4-4392-A5C2-43F296CA4D80}" type="sibTrans" cxnId="{ABA7C0DB-363C-4AA6-BB46-BD727816B374}">
      <dgm:prSet/>
      <dgm:spPr/>
      <dgm:t>
        <a:bodyPr/>
        <a:lstStyle/>
        <a:p>
          <a:endParaRPr lang="en-US"/>
        </a:p>
      </dgm:t>
    </dgm:pt>
    <dgm:pt modelId="{202D947D-CAC0-4646-B967-6CF2DE0F03F2}">
      <dgm:prSet phldrT="[Text]"/>
      <dgm:spPr/>
      <dgm:t>
        <a:bodyPr/>
        <a:lstStyle/>
        <a:p>
          <a:r>
            <a:rPr lang="en-US" dirty="0" smtClean="0"/>
            <a:t>Participation in the May 2016 and 2017 examination sessions</a:t>
          </a:r>
          <a:endParaRPr lang="en-US" dirty="0"/>
        </a:p>
      </dgm:t>
    </dgm:pt>
    <dgm:pt modelId="{7B767CA5-A43E-4F3E-ADF4-157850BD1B18}" type="parTrans" cxnId="{BEF28BBB-B89A-4AC2-B9AE-55C73C396852}">
      <dgm:prSet/>
      <dgm:spPr/>
      <dgm:t>
        <a:bodyPr/>
        <a:lstStyle/>
        <a:p>
          <a:endParaRPr lang="en-US"/>
        </a:p>
      </dgm:t>
    </dgm:pt>
    <dgm:pt modelId="{EA2A9E8E-C9DA-4A53-819A-557EEB6DC89E}" type="sibTrans" cxnId="{BEF28BBB-B89A-4AC2-B9AE-55C73C396852}">
      <dgm:prSet/>
      <dgm:spPr/>
      <dgm:t>
        <a:bodyPr/>
        <a:lstStyle/>
        <a:p>
          <a:endParaRPr lang="en-US"/>
        </a:p>
      </dgm:t>
    </dgm:pt>
    <dgm:pt modelId="{E82CA405-B7B3-425E-A9FF-02661D8D464B}">
      <dgm:prSet phldrT="[Text]"/>
      <dgm:spPr/>
      <dgm:t>
        <a:bodyPr/>
        <a:lstStyle/>
        <a:p>
          <a:r>
            <a:rPr lang="en-US" dirty="0" smtClean="0"/>
            <a:t>Complete all internal assessments for each course</a:t>
          </a:r>
          <a:endParaRPr lang="en-US" dirty="0"/>
        </a:p>
      </dgm:t>
    </dgm:pt>
    <dgm:pt modelId="{97E1190B-BFE7-4D54-A94E-F5C5DBD38A0A}" type="parTrans" cxnId="{1A692866-67A3-4452-A6A5-0792DADB941A}">
      <dgm:prSet/>
      <dgm:spPr/>
      <dgm:t>
        <a:bodyPr/>
        <a:lstStyle/>
        <a:p>
          <a:endParaRPr lang="en-US"/>
        </a:p>
      </dgm:t>
    </dgm:pt>
    <dgm:pt modelId="{5D407A9C-E4B4-4B30-BD00-3913B625FBCF}" type="sibTrans" cxnId="{1A692866-67A3-4452-A6A5-0792DADB941A}">
      <dgm:prSet/>
      <dgm:spPr/>
      <dgm:t>
        <a:bodyPr/>
        <a:lstStyle/>
        <a:p>
          <a:endParaRPr lang="en-US"/>
        </a:p>
      </dgm:t>
    </dgm:pt>
    <dgm:pt modelId="{533A18F1-2E8D-4965-9D5A-B8429EA72157}">
      <dgm:prSet phldrT="[Text]"/>
      <dgm:spPr/>
      <dgm:t>
        <a:bodyPr/>
        <a:lstStyle/>
        <a:p>
          <a:r>
            <a:rPr lang="en-US" dirty="0" smtClean="0"/>
            <a:t>EE (Extended Essay)</a:t>
          </a:r>
          <a:endParaRPr lang="en-US" dirty="0"/>
        </a:p>
      </dgm:t>
    </dgm:pt>
    <dgm:pt modelId="{47E7E92F-BC86-437C-961B-82DC36F5444F}" type="parTrans" cxnId="{AF04EE58-EB92-44E6-A902-5BF2CBD2C84D}">
      <dgm:prSet/>
      <dgm:spPr/>
      <dgm:t>
        <a:bodyPr/>
        <a:lstStyle/>
        <a:p>
          <a:endParaRPr lang="en-US"/>
        </a:p>
      </dgm:t>
    </dgm:pt>
    <dgm:pt modelId="{882118F6-4D37-478E-A0B7-AD23FCF2247F}" type="sibTrans" cxnId="{AF04EE58-EB92-44E6-A902-5BF2CBD2C84D}">
      <dgm:prSet/>
      <dgm:spPr/>
      <dgm:t>
        <a:bodyPr/>
        <a:lstStyle/>
        <a:p>
          <a:endParaRPr lang="en-US"/>
        </a:p>
      </dgm:t>
    </dgm:pt>
    <dgm:pt modelId="{CF1FDA0C-AAF3-464B-8FCB-DA45C9F9A5AA}">
      <dgm:prSet phldrT="[Text]"/>
      <dgm:spPr/>
      <dgm:t>
        <a:bodyPr/>
        <a:lstStyle/>
        <a:p>
          <a:r>
            <a:rPr lang="en-US" dirty="0" smtClean="0"/>
            <a:t>Choose a Teacher Advisor in January of your Junior year</a:t>
          </a:r>
        </a:p>
        <a:p>
          <a:r>
            <a:rPr lang="en-US" dirty="0" smtClean="0"/>
            <a:t>Read the Guide</a:t>
          </a:r>
          <a:endParaRPr lang="en-US" dirty="0"/>
        </a:p>
      </dgm:t>
    </dgm:pt>
    <dgm:pt modelId="{90303366-831C-4B79-9105-0010101FE52F}" type="parTrans" cxnId="{3CB8B731-4A87-4962-AF78-9946D7A8B5D8}">
      <dgm:prSet/>
      <dgm:spPr/>
      <dgm:t>
        <a:bodyPr/>
        <a:lstStyle/>
        <a:p>
          <a:endParaRPr lang="en-US"/>
        </a:p>
      </dgm:t>
    </dgm:pt>
    <dgm:pt modelId="{66360233-3E0E-4DF2-86A6-B67D72FA705B}" type="sibTrans" cxnId="{3CB8B731-4A87-4962-AF78-9946D7A8B5D8}">
      <dgm:prSet/>
      <dgm:spPr/>
      <dgm:t>
        <a:bodyPr/>
        <a:lstStyle/>
        <a:p>
          <a:endParaRPr lang="en-US"/>
        </a:p>
      </dgm:t>
    </dgm:pt>
    <dgm:pt modelId="{FCB89506-1C5A-46D3-B804-47E27E5EE06C}">
      <dgm:prSet phldrT="[Text]"/>
      <dgm:spPr/>
      <dgm:t>
        <a:bodyPr/>
        <a:lstStyle/>
        <a:p>
          <a:r>
            <a:rPr lang="en-US" dirty="0" smtClean="0"/>
            <a:t>Research! </a:t>
          </a:r>
        </a:p>
        <a:p>
          <a:r>
            <a:rPr lang="en-US" dirty="0" smtClean="0"/>
            <a:t>Draft due: August </a:t>
          </a:r>
        </a:p>
        <a:p>
          <a:r>
            <a:rPr lang="en-US" dirty="0" smtClean="0"/>
            <a:t>your senior year</a:t>
          </a:r>
        </a:p>
        <a:p>
          <a:r>
            <a:rPr lang="en-US" dirty="0" smtClean="0"/>
            <a:t>Final due: January    your Senior year</a:t>
          </a:r>
          <a:endParaRPr lang="en-US" dirty="0"/>
        </a:p>
      </dgm:t>
    </dgm:pt>
    <dgm:pt modelId="{A2A1C229-249C-4A8A-B293-382BCFF9D0F9}" type="parTrans" cxnId="{89948D6F-D896-498D-B17A-ABAA2055AE4B}">
      <dgm:prSet/>
      <dgm:spPr/>
      <dgm:t>
        <a:bodyPr/>
        <a:lstStyle/>
        <a:p>
          <a:endParaRPr lang="en-US"/>
        </a:p>
      </dgm:t>
    </dgm:pt>
    <dgm:pt modelId="{9A008172-D56F-4412-A4E5-66CADBF76CEE}" type="sibTrans" cxnId="{89948D6F-D896-498D-B17A-ABAA2055AE4B}">
      <dgm:prSet/>
      <dgm:spPr/>
      <dgm:t>
        <a:bodyPr/>
        <a:lstStyle/>
        <a:p>
          <a:endParaRPr lang="en-US"/>
        </a:p>
      </dgm:t>
    </dgm:pt>
    <dgm:pt modelId="{05ED53A7-7CFD-433A-8717-BD908165F0C1}">
      <dgm:prSet phldrT="[Text]"/>
      <dgm:spPr/>
      <dgm:t>
        <a:bodyPr/>
        <a:lstStyle/>
        <a:p>
          <a:r>
            <a:rPr lang="en-US" dirty="0" smtClean="0"/>
            <a:t>Complete the TOK Essay</a:t>
          </a:r>
        </a:p>
      </dgm:t>
    </dgm:pt>
    <dgm:pt modelId="{90A8A609-11F2-4D81-8029-51B7ADC81A18}" type="parTrans" cxnId="{1136C0AE-B875-46E4-A2B5-F1D67E9B016C}">
      <dgm:prSet/>
      <dgm:spPr/>
      <dgm:t>
        <a:bodyPr/>
        <a:lstStyle/>
        <a:p>
          <a:endParaRPr lang="en-US"/>
        </a:p>
      </dgm:t>
    </dgm:pt>
    <dgm:pt modelId="{312A22F6-9132-4099-92A9-59985054BE94}" type="sibTrans" cxnId="{1136C0AE-B875-46E4-A2B5-F1D67E9B016C}">
      <dgm:prSet/>
      <dgm:spPr/>
      <dgm:t>
        <a:bodyPr/>
        <a:lstStyle/>
        <a:p>
          <a:endParaRPr lang="en-US"/>
        </a:p>
      </dgm:t>
    </dgm:pt>
    <dgm:pt modelId="{8F6AFB2D-7144-43B2-BDAD-48566636C617}">
      <dgm:prSet phldrT="[Text]"/>
      <dgm:spPr/>
      <dgm:t>
        <a:bodyPr/>
        <a:lstStyle/>
        <a:p>
          <a:r>
            <a:rPr lang="en-US" dirty="0" smtClean="0"/>
            <a:t>Complete the TOK Presentation</a:t>
          </a:r>
        </a:p>
        <a:p>
          <a:endParaRPr lang="en-US" dirty="0" smtClean="0"/>
        </a:p>
      </dgm:t>
    </dgm:pt>
    <dgm:pt modelId="{D5F5D5D5-E8E4-4F38-A0A3-EB3CB7ED606A}" type="parTrans" cxnId="{5D051DA8-2BEF-4C5D-9E41-E1369543C194}">
      <dgm:prSet/>
      <dgm:spPr/>
      <dgm:t>
        <a:bodyPr/>
        <a:lstStyle/>
        <a:p>
          <a:endParaRPr lang="en-US"/>
        </a:p>
      </dgm:t>
    </dgm:pt>
    <dgm:pt modelId="{3EF1FE99-2E81-47C1-8006-066B42FC5CB3}" type="sibTrans" cxnId="{5D051DA8-2BEF-4C5D-9E41-E1369543C194}">
      <dgm:prSet/>
      <dgm:spPr/>
      <dgm:t>
        <a:bodyPr/>
        <a:lstStyle/>
        <a:p>
          <a:endParaRPr lang="en-US"/>
        </a:p>
      </dgm:t>
    </dgm:pt>
    <dgm:pt modelId="{6E446C1A-1C08-48FB-9010-DBA70B71F22C}">
      <dgm:prSet phldrT="[Text]"/>
      <dgm:spPr/>
      <dgm:t>
        <a:bodyPr/>
        <a:lstStyle/>
        <a:p>
          <a:r>
            <a:rPr lang="en-US" dirty="0" smtClean="0"/>
            <a:t>Email the IB office to request scores to be sent to the college of your choice</a:t>
          </a:r>
          <a:endParaRPr lang="en-US" dirty="0"/>
        </a:p>
      </dgm:t>
    </dgm:pt>
    <dgm:pt modelId="{65F28FEC-575D-4AE8-880C-99F6239C5164}" type="parTrans" cxnId="{C1F77B61-B455-43EF-A754-10F04F959774}">
      <dgm:prSet/>
      <dgm:spPr/>
      <dgm:t>
        <a:bodyPr/>
        <a:lstStyle/>
        <a:p>
          <a:endParaRPr lang="en-US"/>
        </a:p>
      </dgm:t>
    </dgm:pt>
    <dgm:pt modelId="{60A79FB2-5AE9-4943-8DCE-47BFE13EB4C8}" type="sibTrans" cxnId="{C1F77B61-B455-43EF-A754-10F04F959774}">
      <dgm:prSet/>
      <dgm:spPr/>
      <dgm:t>
        <a:bodyPr/>
        <a:lstStyle/>
        <a:p>
          <a:endParaRPr lang="en-US"/>
        </a:p>
      </dgm:t>
    </dgm:pt>
    <dgm:pt modelId="{B56850EA-F495-471D-9EC1-2C056FE5A443}">
      <dgm:prSet/>
      <dgm:spPr/>
      <dgm:t>
        <a:bodyPr/>
        <a:lstStyle/>
        <a:p>
          <a:r>
            <a:rPr lang="en-US" dirty="0" smtClean="0"/>
            <a:t>CAS (Creative, Action &amp; Service)</a:t>
          </a:r>
          <a:endParaRPr lang="en-US" dirty="0"/>
        </a:p>
      </dgm:t>
    </dgm:pt>
    <dgm:pt modelId="{65EAA007-C429-47C2-A6E3-295AE4B6C21C}" type="parTrans" cxnId="{D0119D80-D0C1-43BC-9840-22F06FE92A47}">
      <dgm:prSet/>
      <dgm:spPr/>
      <dgm:t>
        <a:bodyPr/>
        <a:lstStyle/>
        <a:p>
          <a:endParaRPr lang="en-US"/>
        </a:p>
      </dgm:t>
    </dgm:pt>
    <dgm:pt modelId="{6E8F61CB-2B58-406E-9AF2-BCF20F9DD332}" type="sibTrans" cxnId="{D0119D80-D0C1-43BC-9840-22F06FE92A47}">
      <dgm:prSet/>
      <dgm:spPr/>
      <dgm:t>
        <a:bodyPr/>
        <a:lstStyle/>
        <a:p>
          <a:endParaRPr lang="en-US"/>
        </a:p>
      </dgm:t>
    </dgm:pt>
    <dgm:pt modelId="{427B99E8-2954-4D3B-A3DF-D1639231130D}">
      <dgm:prSet/>
      <dgm:spPr/>
      <dgm:t>
        <a:bodyPr/>
        <a:lstStyle/>
        <a:p>
          <a:r>
            <a:rPr lang="en-US" smtClean="0"/>
            <a:t>Enter Goals online</a:t>
          </a:r>
          <a:endParaRPr lang="en-US" dirty="0"/>
        </a:p>
      </dgm:t>
    </dgm:pt>
    <dgm:pt modelId="{91B770BC-DF72-4DAD-BD7C-A8D9C8543722}" type="parTrans" cxnId="{B0EF3399-FDE3-4E11-A6CA-26847A4F41B1}">
      <dgm:prSet/>
      <dgm:spPr/>
      <dgm:t>
        <a:bodyPr/>
        <a:lstStyle/>
        <a:p>
          <a:endParaRPr lang="en-US"/>
        </a:p>
      </dgm:t>
    </dgm:pt>
    <dgm:pt modelId="{FF26618D-6B7E-4639-B551-8104C780016A}" type="sibTrans" cxnId="{B0EF3399-FDE3-4E11-A6CA-26847A4F41B1}">
      <dgm:prSet/>
      <dgm:spPr/>
      <dgm:t>
        <a:bodyPr/>
        <a:lstStyle/>
        <a:p>
          <a:endParaRPr lang="en-US"/>
        </a:p>
      </dgm:t>
    </dgm:pt>
    <dgm:pt modelId="{FA55F08C-B0B5-4432-AF30-872C794E0CE9}">
      <dgm:prSet/>
      <dgm:spPr/>
      <dgm:t>
        <a:bodyPr/>
        <a:lstStyle/>
        <a:p>
          <a:r>
            <a:rPr lang="en-US" smtClean="0"/>
            <a:t>Enter completed hours online with supervisors name, email, and phone number</a:t>
          </a:r>
          <a:endParaRPr lang="en-US" dirty="0"/>
        </a:p>
      </dgm:t>
    </dgm:pt>
    <dgm:pt modelId="{51AB51D2-B60B-4611-BCA6-ABDCACB1887F}" type="parTrans" cxnId="{012BCEA2-F85B-49AB-86E4-D5545BD328B0}">
      <dgm:prSet/>
      <dgm:spPr/>
      <dgm:t>
        <a:bodyPr/>
        <a:lstStyle/>
        <a:p>
          <a:endParaRPr lang="en-US"/>
        </a:p>
      </dgm:t>
    </dgm:pt>
    <dgm:pt modelId="{A5F8A457-7083-4A89-8F7C-ACD847024F83}" type="sibTrans" cxnId="{012BCEA2-F85B-49AB-86E4-D5545BD328B0}">
      <dgm:prSet/>
      <dgm:spPr/>
      <dgm:t>
        <a:bodyPr/>
        <a:lstStyle/>
        <a:p>
          <a:endParaRPr lang="en-US"/>
        </a:p>
      </dgm:t>
    </dgm:pt>
    <dgm:pt modelId="{0CA3885F-0FAC-4512-A310-93990531B15E}">
      <dgm:prSet/>
      <dgm:spPr/>
      <dgm:t>
        <a:bodyPr/>
        <a:lstStyle/>
        <a:p>
          <a:r>
            <a:rPr lang="en-US" dirty="0" smtClean="0"/>
            <a:t>Enter a reflection for each activity</a:t>
          </a:r>
        </a:p>
      </dgm:t>
    </dgm:pt>
    <dgm:pt modelId="{477F04CD-5E1A-46D5-9B57-3D3905232033}" type="parTrans" cxnId="{2D918418-AC98-4163-89BC-74FDD49B29A2}">
      <dgm:prSet/>
      <dgm:spPr/>
      <dgm:t>
        <a:bodyPr/>
        <a:lstStyle/>
        <a:p>
          <a:endParaRPr lang="en-US"/>
        </a:p>
      </dgm:t>
    </dgm:pt>
    <dgm:pt modelId="{D8809D21-A58F-41CB-BBD0-35F25E16A45D}" type="sibTrans" cxnId="{2D918418-AC98-4163-89BC-74FDD49B29A2}">
      <dgm:prSet/>
      <dgm:spPr/>
      <dgm:t>
        <a:bodyPr/>
        <a:lstStyle/>
        <a:p>
          <a:endParaRPr lang="en-US"/>
        </a:p>
      </dgm:t>
    </dgm:pt>
    <dgm:pt modelId="{2BF97DAF-45C5-4267-AA56-01AE250CC28D}" type="pres">
      <dgm:prSet presAssocID="{3ECDEC27-A8B7-4D92-849C-3C6DC608174A}" presName="Name0" presStyleCnt="0">
        <dgm:presLayoutVars>
          <dgm:chMax val="5"/>
          <dgm:chPref val="5"/>
          <dgm:dir/>
          <dgm:animLvl val="lvl"/>
        </dgm:presLayoutVars>
      </dgm:prSet>
      <dgm:spPr/>
      <dgm:t>
        <a:bodyPr/>
        <a:lstStyle/>
        <a:p>
          <a:endParaRPr lang="en-US"/>
        </a:p>
      </dgm:t>
    </dgm:pt>
    <dgm:pt modelId="{A9B62279-A150-4D60-982D-DBA4F8E644D5}" type="pres">
      <dgm:prSet presAssocID="{FD35E122-F5AB-42AA-9375-E62A8A230A42}" presName="parentText1" presStyleLbl="node1" presStyleIdx="0" presStyleCnt="5">
        <dgm:presLayoutVars>
          <dgm:chMax/>
          <dgm:chPref val="3"/>
          <dgm:bulletEnabled val="1"/>
        </dgm:presLayoutVars>
      </dgm:prSet>
      <dgm:spPr/>
      <dgm:t>
        <a:bodyPr/>
        <a:lstStyle/>
        <a:p>
          <a:endParaRPr lang="en-US"/>
        </a:p>
      </dgm:t>
    </dgm:pt>
    <dgm:pt modelId="{72A610A3-E8CC-4D39-A5EA-BB6E20AD5859}" type="pres">
      <dgm:prSet presAssocID="{FD35E122-F5AB-42AA-9375-E62A8A230A42}" presName="childText1" presStyleLbl="solidAlignAcc1" presStyleIdx="0" presStyleCnt="5">
        <dgm:presLayoutVars>
          <dgm:chMax val="0"/>
          <dgm:chPref val="0"/>
          <dgm:bulletEnabled val="1"/>
        </dgm:presLayoutVars>
      </dgm:prSet>
      <dgm:spPr/>
      <dgm:t>
        <a:bodyPr/>
        <a:lstStyle/>
        <a:p>
          <a:endParaRPr lang="en-US"/>
        </a:p>
      </dgm:t>
    </dgm:pt>
    <dgm:pt modelId="{4E7371A4-CC97-4917-843C-8F87F2B3424A}" type="pres">
      <dgm:prSet presAssocID="{533A18F1-2E8D-4965-9D5A-B8429EA72157}" presName="parentText2" presStyleLbl="node1" presStyleIdx="1" presStyleCnt="5">
        <dgm:presLayoutVars>
          <dgm:chMax/>
          <dgm:chPref val="3"/>
          <dgm:bulletEnabled val="1"/>
        </dgm:presLayoutVars>
      </dgm:prSet>
      <dgm:spPr/>
      <dgm:t>
        <a:bodyPr/>
        <a:lstStyle/>
        <a:p>
          <a:endParaRPr lang="en-US"/>
        </a:p>
      </dgm:t>
    </dgm:pt>
    <dgm:pt modelId="{CD670998-714A-466B-B5C9-9D4C8B0F37FE}" type="pres">
      <dgm:prSet presAssocID="{533A18F1-2E8D-4965-9D5A-B8429EA72157}" presName="childText2" presStyleLbl="solidAlignAcc1" presStyleIdx="1" presStyleCnt="5">
        <dgm:presLayoutVars>
          <dgm:chMax val="0"/>
          <dgm:chPref val="0"/>
          <dgm:bulletEnabled val="1"/>
        </dgm:presLayoutVars>
      </dgm:prSet>
      <dgm:spPr/>
      <dgm:t>
        <a:bodyPr/>
        <a:lstStyle/>
        <a:p>
          <a:endParaRPr lang="en-US"/>
        </a:p>
      </dgm:t>
    </dgm:pt>
    <dgm:pt modelId="{1DFA84B5-2B04-42E1-85FE-A18BD149EC82}" type="pres">
      <dgm:prSet presAssocID="{B8635126-E873-4780-91F4-0824DF2D6172}" presName="parentText3" presStyleLbl="node1" presStyleIdx="2" presStyleCnt="5">
        <dgm:presLayoutVars>
          <dgm:chMax/>
          <dgm:chPref val="3"/>
          <dgm:bulletEnabled val="1"/>
        </dgm:presLayoutVars>
      </dgm:prSet>
      <dgm:spPr/>
      <dgm:t>
        <a:bodyPr/>
        <a:lstStyle/>
        <a:p>
          <a:endParaRPr lang="en-US"/>
        </a:p>
      </dgm:t>
    </dgm:pt>
    <dgm:pt modelId="{C9E7CAEE-E3E5-4B4E-96BB-BD2CC02663F2}" type="pres">
      <dgm:prSet presAssocID="{B8635126-E873-4780-91F4-0824DF2D6172}" presName="childText3" presStyleLbl="solidAlignAcc1" presStyleIdx="2" presStyleCnt="5">
        <dgm:presLayoutVars>
          <dgm:chMax val="0"/>
          <dgm:chPref val="0"/>
          <dgm:bulletEnabled val="1"/>
        </dgm:presLayoutVars>
      </dgm:prSet>
      <dgm:spPr/>
      <dgm:t>
        <a:bodyPr/>
        <a:lstStyle/>
        <a:p>
          <a:endParaRPr lang="en-US"/>
        </a:p>
      </dgm:t>
    </dgm:pt>
    <dgm:pt modelId="{F976076A-4DBA-452F-8E46-E442220CB618}" type="pres">
      <dgm:prSet presAssocID="{B56850EA-F495-471D-9EC1-2C056FE5A443}" presName="parentText4" presStyleLbl="node1" presStyleIdx="3" presStyleCnt="5">
        <dgm:presLayoutVars>
          <dgm:chMax/>
          <dgm:chPref val="3"/>
          <dgm:bulletEnabled val="1"/>
        </dgm:presLayoutVars>
      </dgm:prSet>
      <dgm:spPr/>
      <dgm:t>
        <a:bodyPr/>
        <a:lstStyle/>
        <a:p>
          <a:endParaRPr lang="en-US"/>
        </a:p>
      </dgm:t>
    </dgm:pt>
    <dgm:pt modelId="{C5BD73F3-D19C-4931-954D-233F9522B59A}" type="pres">
      <dgm:prSet presAssocID="{B56850EA-F495-471D-9EC1-2C056FE5A443}" presName="childText4" presStyleLbl="solidAlignAcc1" presStyleIdx="3" presStyleCnt="5">
        <dgm:presLayoutVars>
          <dgm:chMax val="0"/>
          <dgm:chPref val="0"/>
          <dgm:bulletEnabled val="1"/>
        </dgm:presLayoutVars>
      </dgm:prSet>
      <dgm:spPr/>
      <dgm:t>
        <a:bodyPr/>
        <a:lstStyle/>
        <a:p>
          <a:endParaRPr lang="en-US"/>
        </a:p>
      </dgm:t>
    </dgm:pt>
    <dgm:pt modelId="{C0695EBD-42F0-446A-B459-70023A5D46B7}" type="pres">
      <dgm:prSet presAssocID="{1EA0D84A-A13A-4BC1-BC9F-61AC4ECD7354}" presName="parentText5" presStyleLbl="node1" presStyleIdx="4" presStyleCnt="5">
        <dgm:presLayoutVars>
          <dgm:chMax/>
          <dgm:chPref val="3"/>
          <dgm:bulletEnabled val="1"/>
        </dgm:presLayoutVars>
      </dgm:prSet>
      <dgm:spPr/>
      <dgm:t>
        <a:bodyPr/>
        <a:lstStyle/>
        <a:p>
          <a:endParaRPr lang="en-US"/>
        </a:p>
      </dgm:t>
    </dgm:pt>
    <dgm:pt modelId="{797DC205-736F-436A-8886-932DB123A226}" type="pres">
      <dgm:prSet presAssocID="{1EA0D84A-A13A-4BC1-BC9F-61AC4ECD7354}" presName="childText5" presStyleLbl="solidAlignAcc1" presStyleIdx="4" presStyleCnt="5">
        <dgm:presLayoutVars>
          <dgm:chMax val="0"/>
          <dgm:chPref val="0"/>
          <dgm:bulletEnabled val="1"/>
        </dgm:presLayoutVars>
      </dgm:prSet>
      <dgm:spPr/>
      <dgm:t>
        <a:bodyPr/>
        <a:lstStyle/>
        <a:p>
          <a:endParaRPr lang="en-US"/>
        </a:p>
      </dgm:t>
    </dgm:pt>
  </dgm:ptLst>
  <dgm:cxnLst>
    <dgm:cxn modelId="{012BCEA2-F85B-49AB-86E4-D5545BD328B0}" srcId="{B56850EA-F495-471D-9EC1-2C056FE5A443}" destId="{FA55F08C-B0B5-4432-AF30-872C794E0CE9}" srcOrd="1" destOrd="0" parTransId="{51AB51D2-B60B-4611-BCA6-ABDCACB1887F}" sibTransId="{A5F8A457-7083-4A89-8F7C-ACD847024F83}"/>
    <dgm:cxn modelId="{A1292B07-0B94-E14C-AD38-BE07FDF7B0B0}" type="presOf" srcId="{FCB89506-1C5A-46D3-B804-47E27E5EE06C}" destId="{CD670998-714A-466B-B5C9-9D4C8B0F37FE}" srcOrd="0" destOrd="1" presId="urn:microsoft.com/office/officeart/2009/3/layout/IncreasingArrowsProcess"/>
    <dgm:cxn modelId="{0971DB10-60EE-F644-97CB-4F144C303166}" type="presOf" srcId="{FD35E122-F5AB-42AA-9375-E62A8A230A42}" destId="{A9B62279-A150-4D60-982D-DBA4F8E644D5}" srcOrd="0" destOrd="0" presId="urn:microsoft.com/office/officeart/2009/3/layout/IncreasingArrowsProcess"/>
    <dgm:cxn modelId="{BEF28BBB-B89A-4AC2-B9AE-55C73C396852}" srcId="{1EA0D84A-A13A-4BC1-BC9F-61AC4ECD7354}" destId="{202D947D-CAC0-4646-B967-6CF2DE0F03F2}" srcOrd="0" destOrd="0" parTransId="{7B767CA5-A43E-4F3E-ADF4-157850BD1B18}" sibTransId="{EA2A9E8E-C9DA-4A53-819A-557EEB6DC89E}"/>
    <dgm:cxn modelId="{8B6E82A2-5FA5-2140-85CA-D33C33E8942A}" type="presOf" srcId="{3ECDEC27-A8B7-4D92-849C-3C6DC608174A}" destId="{2BF97DAF-45C5-4267-AA56-01AE250CC28D}" srcOrd="0" destOrd="0" presId="urn:microsoft.com/office/officeart/2009/3/layout/IncreasingArrowsProcess"/>
    <dgm:cxn modelId="{ABA0430A-A9F4-604F-86E0-94501A229061}" type="presOf" srcId="{FA55F08C-B0B5-4432-AF30-872C794E0CE9}" destId="{C5BD73F3-D19C-4931-954D-233F9522B59A}" srcOrd="0" destOrd="1" presId="urn:microsoft.com/office/officeart/2009/3/layout/IncreasingArrowsProcess"/>
    <dgm:cxn modelId="{89948D6F-D896-498D-B17A-ABAA2055AE4B}" srcId="{533A18F1-2E8D-4965-9D5A-B8429EA72157}" destId="{FCB89506-1C5A-46D3-B804-47E27E5EE06C}" srcOrd="1" destOrd="0" parTransId="{A2A1C229-249C-4A8A-B293-382BCFF9D0F9}" sibTransId="{9A008172-D56F-4412-A4E5-66CADBF76CEE}"/>
    <dgm:cxn modelId="{C3BD3061-D171-CD47-84E3-3C64BA4EB27A}" type="presOf" srcId="{B8635126-E873-4780-91F4-0824DF2D6172}" destId="{1DFA84B5-2B04-42E1-85FE-A18BD149EC82}" srcOrd="0" destOrd="0" presId="urn:microsoft.com/office/officeart/2009/3/layout/IncreasingArrowsProcess"/>
    <dgm:cxn modelId="{2B466BA4-F41D-C749-B728-9792290AAF37}" type="presOf" srcId="{B56850EA-F495-471D-9EC1-2C056FE5A443}" destId="{F976076A-4DBA-452F-8E46-E442220CB618}" srcOrd="0" destOrd="0" presId="urn:microsoft.com/office/officeart/2009/3/layout/IncreasingArrowsProcess"/>
    <dgm:cxn modelId="{D492A223-F7B3-4CBB-9004-07397BD7630F}" srcId="{3ECDEC27-A8B7-4D92-849C-3C6DC608174A}" destId="{FD35E122-F5AB-42AA-9375-E62A8A230A42}" srcOrd="0" destOrd="0" parTransId="{3457A5E6-47AE-4543-A498-10B3E771A6DE}" sibTransId="{B6669930-0410-40F7-BF6F-728046FC9F0C}"/>
    <dgm:cxn modelId="{1A692866-67A3-4452-A6A5-0792DADB941A}" srcId="{FD35E122-F5AB-42AA-9375-E62A8A230A42}" destId="{E82CA405-B7B3-425E-A9FF-02661D8D464B}" srcOrd="1" destOrd="0" parTransId="{97E1190B-BFE7-4D54-A94E-F5C5DBD38A0A}" sibTransId="{5D407A9C-E4B4-4B30-BD00-3913B625FBCF}"/>
    <dgm:cxn modelId="{2216B735-38BE-634B-A6D4-EC107058D2AE}" type="presOf" srcId="{5DE992E8-06A6-4CA1-A609-DDF09ADD064D}" destId="{72A610A3-E8CC-4D39-A5EA-BB6E20AD5859}" srcOrd="0" destOrd="0" presId="urn:microsoft.com/office/officeart/2009/3/layout/IncreasingArrowsProcess"/>
    <dgm:cxn modelId="{6DF6B003-154C-414E-AB8E-96D1BE8E93A8}" srcId="{FD35E122-F5AB-42AA-9375-E62A8A230A42}" destId="{5DE992E8-06A6-4CA1-A609-DDF09ADD064D}" srcOrd="0" destOrd="0" parTransId="{D5F417F7-208F-4666-90C4-1692BD044A4C}" sibTransId="{C2327C44-38BA-484E-96FB-053203274A12}"/>
    <dgm:cxn modelId="{2D918418-AC98-4163-89BC-74FDD49B29A2}" srcId="{B56850EA-F495-471D-9EC1-2C056FE5A443}" destId="{0CA3885F-0FAC-4512-A310-93990531B15E}" srcOrd="2" destOrd="0" parTransId="{477F04CD-5E1A-46D5-9B57-3D3905232033}" sibTransId="{D8809D21-A58F-41CB-BBD0-35F25E16A45D}"/>
    <dgm:cxn modelId="{F95A4D2E-7E01-427A-8FDC-F3BB7C666FD5}" srcId="{B8635126-E873-4780-91F4-0824DF2D6172}" destId="{43870053-14F4-4C39-93D7-6BEB951672AE}" srcOrd="0" destOrd="0" parTransId="{BE624F5B-8657-48BB-9AF8-03AA816E51D8}" sibTransId="{C04427C4-9F05-4092-9BE8-4D8519B4CEC9}"/>
    <dgm:cxn modelId="{8EAC6822-2FAB-BC4B-A5C0-E0F7BD8775BB}" type="presOf" srcId="{CF1FDA0C-AAF3-464B-8FCB-DA45C9F9A5AA}" destId="{CD670998-714A-466B-B5C9-9D4C8B0F37FE}" srcOrd="0" destOrd="0" presId="urn:microsoft.com/office/officeart/2009/3/layout/IncreasingArrowsProcess"/>
    <dgm:cxn modelId="{0C28D9DE-9656-0744-8395-81A0B474B4A4}" type="presOf" srcId="{533A18F1-2E8D-4965-9D5A-B8429EA72157}" destId="{4E7371A4-CC97-4917-843C-8F87F2B3424A}" srcOrd="0" destOrd="0" presId="urn:microsoft.com/office/officeart/2009/3/layout/IncreasingArrowsProcess"/>
    <dgm:cxn modelId="{D0119D80-D0C1-43BC-9840-22F06FE92A47}" srcId="{3ECDEC27-A8B7-4D92-849C-3C6DC608174A}" destId="{B56850EA-F495-471D-9EC1-2C056FE5A443}" srcOrd="3" destOrd="0" parTransId="{65EAA007-C429-47C2-A6E3-295AE4B6C21C}" sibTransId="{6E8F61CB-2B58-406E-9AF2-BCF20F9DD332}"/>
    <dgm:cxn modelId="{FB1DEE9C-FD6C-EC4B-82B3-4362B0B503A7}" type="presOf" srcId="{202D947D-CAC0-4646-B967-6CF2DE0F03F2}" destId="{797DC205-736F-436A-8886-932DB123A226}" srcOrd="0" destOrd="0" presId="urn:microsoft.com/office/officeart/2009/3/layout/IncreasingArrowsProcess"/>
    <dgm:cxn modelId="{3CB8B731-4A87-4962-AF78-9946D7A8B5D8}" srcId="{533A18F1-2E8D-4965-9D5A-B8429EA72157}" destId="{CF1FDA0C-AAF3-464B-8FCB-DA45C9F9A5AA}" srcOrd="0" destOrd="0" parTransId="{90303366-831C-4B79-9105-0010101FE52F}" sibTransId="{66360233-3E0E-4DF2-86A6-B67D72FA705B}"/>
    <dgm:cxn modelId="{C1F77B61-B455-43EF-A754-10F04F959774}" srcId="{1EA0D84A-A13A-4BC1-BC9F-61AC4ECD7354}" destId="{6E446C1A-1C08-48FB-9010-DBA70B71F22C}" srcOrd="1" destOrd="0" parTransId="{65F28FEC-575D-4AE8-880C-99F6239C5164}" sibTransId="{60A79FB2-5AE9-4943-8DCE-47BFE13EB4C8}"/>
    <dgm:cxn modelId="{5E7935B9-F00B-D84F-B776-A5FAAAA34968}" type="presOf" srcId="{1EA0D84A-A13A-4BC1-BC9F-61AC4ECD7354}" destId="{C0695EBD-42F0-446A-B459-70023A5D46B7}" srcOrd="0" destOrd="0" presId="urn:microsoft.com/office/officeart/2009/3/layout/IncreasingArrowsProcess"/>
    <dgm:cxn modelId="{CB33D645-EFA5-FF4B-AD27-11A8D9F9DEB4}" type="presOf" srcId="{E82CA405-B7B3-425E-A9FF-02661D8D464B}" destId="{72A610A3-E8CC-4D39-A5EA-BB6E20AD5859}" srcOrd="0" destOrd="1" presId="urn:microsoft.com/office/officeart/2009/3/layout/IncreasingArrowsProcess"/>
    <dgm:cxn modelId="{B0EF3399-FDE3-4E11-A6CA-26847A4F41B1}" srcId="{B56850EA-F495-471D-9EC1-2C056FE5A443}" destId="{427B99E8-2954-4D3B-A3DF-D1639231130D}" srcOrd="0" destOrd="0" parTransId="{91B770BC-DF72-4DAD-BD7C-A8D9C8543722}" sibTransId="{FF26618D-6B7E-4639-B551-8104C780016A}"/>
    <dgm:cxn modelId="{5D051DA8-2BEF-4C5D-9E41-E1369543C194}" srcId="{B8635126-E873-4780-91F4-0824DF2D6172}" destId="{8F6AFB2D-7144-43B2-BDAD-48566636C617}" srcOrd="2" destOrd="0" parTransId="{D5F5D5D5-E8E4-4F38-A0A3-EB3CB7ED606A}" sibTransId="{3EF1FE99-2E81-47C1-8006-066B42FC5CB3}"/>
    <dgm:cxn modelId="{206FF520-92C9-5348-8584-561AC2325A40}" type="presOf" srcId="{0CA3885F-0FAC-4512-A310-93990531B15E}" destId="{C5BD73F3-D19C-4931-954D-233F9522B59A}" srcOrd="0" destOrd="2" presId="urn:microsoft.com/office/officeart/2009/3/layout/IncreasingArrowsProcess"/>
    <dgm:cxn modelId="{7042C13D-847D-0E4A-9656-00F613EF0E81}" type="presOf" srcId="{427B99E8-2954-4D3B-A3DF-D1639231130D}" destId="{C5BD73F3-D19C-4931-954D-233F9522B59A}" srcOrd="0" destOrd="0" presId="urn:microsoft.com/office/officeart/2009/3/layout/IncreasingArrowsProcess"/>
    <dgm:cxn modelId="{AF04EE58-EB92-44E6-A902-5BF2CBD2C84D}" srcId="{3ECDEC27-A8B7-4D92-849C-3C6DC608174A}" destId="{533A18F1-2E8D-4965-9D5A-B8429EA72157}" srcOrd="1" destOrd="0" parTransId="{47E7E92F-BC86-437C-961B-82DC36F5444F}" sibTransId="{882118F6-4D37-478E-A0B7-AD23FCF2247F}"/>
    <dgm:cxn modelId="{A5572F44-4B0D-594F-A9F7-9142798B11B6}" type="presOf" srcId="{8F6AFB2D-7144-43B2-BDAD-48566636C617}" destId="{C9E7CAEE-E3E5-4B4E-96BB-BD2CC02663F2}" srcOrd="0" destOrd="2" presId="urn:microsoft.com/office/officeart/2009/3/layout/IncreasingArrowsProcess"/>
    <dgm:cxn modelId="{D0656045-744F-4D8C-B9E9-DC3945483AE5}" srcId="{3ECDEC27-A8B7-4D92-849C-3C6DC608174A}" destId="{B8635126-E873-4780-91F4-0824DF2D6172}" srcOrd="2" destOrd="0" parTransId="{14DB1B47-D1F3-4BA8-887C-3CD5121B1B43}" sibTransId="{59B3734C-1BCA-4BFC-829F-3BCF1E3C1972}"/>
    <dgm:cxn modelId="{71870C7B-A2B3-744B-A564-761FFF29F914}" type="presOf" srcId="{43870053-14F4-4C39-93D7-6BEB951672AE}" destId="{C9E7CAEE-E3E5-4B4E-96BB-BD2CC02663F2}" srcOrd="0" destOrd="0" presId="urn:microsoft.com/office/officeart/2009/3/layout/IncreasingArrowsProcess"/>
    <dgm:cxn modelId="{ABA7C0DB-363C-4AA6-BB46-BD727816B374}" srcId="{3ECDEC27-A8B7-4D92-849C-3C6DC608174A}" destId="{1EA0D84A-A13A-4BC1-BC9F-61AC4ECD7354}" srcOrd="4" destOrd="0" parTransId="{BF16D682-53A6-4511-B4EA-FA5693F94841}" sibTransId="{57B7AC18-19A4-4392-A5C2-43F296CA4D80}"/>
    <dgm:cxn modelId="{45393AB4-2EA4-CC44-98CC-8198DFB894C2}" type="presOf" srcId="{05ED53A7-7CFD-433A-8717-BD908165F0C1}" destId="{C9E7CAEE-E3E5-4B4E-96BB-BD2CC02663F2}" srcOrd="0" destOrd="1" presId="urn:microsoft.com/office/officeart/2009/3/layout/IncreasingArrowsProcess"/>
    <dgm:cxn modelId="{1136C0AE-B875-46E4-A2B5-F1D67E9B016C}" srcId="{B8635126-E873-4780-91F4-0824DF2D6172}" destId="{05ED53A7-7CFD-433A-8717-BD908165F0C1}" srcOrd="1" destOrd="0" parTransId="{90A8A609-11F2-4D81-8029-51B7ADC81A18}" sibTransId="{312A22F6-9132-4099-92A9-59985054BE94}"/>
    <dgm:cxn modelId="{F7E3BC99-D132-6A43-BDFA-AD93EB986AAF}" type="presOf" srcId="{6E446C1A-1C08-48FB-9010-DBA70B71F22C}" destId="{797DC205-736F-436A-8886-932DB123A226}" srcOrd="0" destOrd="1" presId="urn:microsoft.com/office/officeart/2009/3/layout/IncreasingArrowsProcess"/>
    <dgm:cxn modelId="{29C3939A-470D-A145-9449-A350C9428947}" type="presParOf" srcId="{2BF97DAF-45C5-4267-AA56-01AE250CC28D}" destId="{A9B62279-A150-4D60-982D-DBA4F8E644D5}" srcOrd="0" destOrd="0" presId="urn:microsoft.com/office/officeart/2009/3/layout/IncreasingArrowsProcess"/>
    <dgm:cxn modelId="{349AFD0D-65AE-074A-AD7C-CFF525A96A18}" type="presParOf" srcId="{2BF97DAF-45C5-4267-AA56-01AE250CC28D}" destId="{72A610A3-E8CC-4D39-A5EA-BB6E20AD5859}" srcOrd="1" destOrd="0" presId="urn:microsoft.com/office/officeart/2009/3/layout/IncreasingArrowsProcess"/>
    <dgm:cxn modelId="{90DF2EF8-3958-AB41-950F-CEB235553D2E}" type="presParOf" srcId="{2BF97DAF-45C5-4267-AA56-01AE250CC28D}" destId="{4E7371A4-CC97-4917-843C-8F87F2B3424A}" srcOrd="2" destOrd="0" presId="urn:microsoft.com/office/officeart/2009/3/layout/IncreasingArrowsProcess"/>
    <dgm:cxn modelId="{2D9308E3-9A06-104D-8A7C-0BE48C26EE54}" type="presParOf" srcId="{2BF97DAF-45C5-4267-AA56-01AE250CC28D}" destId="{CD670998-714A-466B-B5C9-9D4C8B0F37FE}" srcOrd="3" destOrd="0" presId="urn:microsoft.com/office/officeart/2009/3/layout/IncreasingArrowsProcess"/>
    <dgm:cxn modelId="{C17C21F6-8336-F144-8C63-3DEB6F33A464}" type="presParOf" srcId="{2BF97DAF-45C5-4267-AA56-01AE250CC28D}" destId="{1DFA84B5-2B04-42E1-85FE-A18BD149EC82}" srcOrd="4" destOrd="0" presId="urn:microsoft.com/office/officeart/2009/3/layout/IncreasingArrowsProcess"/>
    <dgm:cxn modelId="{2A548216-9E74-7046-8BCC-BDCF27F257A6}" type="presParOf" srcId="{2BF97DAF-45C5-4267-AA56-01AE250CC28D}" destId="{C9E7CAEE-E3E5-4B4E-96BB-BD2CC02663F2}" srcOrd="5" destOrd="0" presId="urn:microsoft.com/office/officeart/2009/3/layout/IncreasingArrowsProcess"/>
    <dgm:cxn modelId="{309189BE-C3A6-EE49-BB08-84F24B2E4CE8}" type="presParOf" srcId="{2BF97DAF-45C5-4267-AA56-01AE250CC28D}" destId="{F976076A-4DBA-452F-8E46-E442220CB618}" srcOrd="6" destOrd="0" presId="urn:microsoft.com/office/officeart/2009/3/layout/IncreasingArrowsProcess"/>
    <dgm:cxn modelId="{0BCD442E-294C-8C4C-8E0F-39FC82930801}" type="presParOf" srcId="{2BF97DAF-45C5-4267-AA56-01AE250CC28D}" destId="{C5BD73F3-D19C-4931-954D-233F9522B59A}" srcOrd="7" destOrd="0" presId="urn:microsoft.com/office/officeart/2009/3/layout/IncreasingArrowsProcess"/>
    <dgm:cxn modelId="{94ADCC88-6E1E-EE49-895B-B5510745A6A3}" type="presParOf" srcId="{2BF97DAF-45C5-4267-AA56-01AE250CC28D}" destId="{C0695EBD-42F0-446A-B459-70023A5D46B7}" srcOrd="8" destOrd="0" presId="urn:microsoft.com/office/officeart/2009/3/layout/IncreasingArrowsProcess"/>
    <dgm:cxn modelId="{C299DE43-7F2B-9545-8491-2E507933616A}" type="presParOf" srcId="{2BF97DAF-45C5-4267-AA56-01AE250CC28D}" destId="{797DC205-736F-436A-8886-932DB123A226}" srcOrd="9"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defRPr>
            </a:lvl1pPr>
          </a:lstStyle>
          <a:p>
            <a:pPr>
              <a:defRPr/>
            </a:pPr>
            <a:endParaRPr lang="en-US" dirty="0"/>
          </a:p>
        </p:txBody>
      </p:sp>
      <p:sp>
        <p:nvSpPr>
          <p:cNvPr id="645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defRPr>
            </a:lvl1pPr>
          </a:lstStyle>
          <a:p>
            <a:pPr>
              <a:defRPr/>
            </a:pPr>
            <a:endParaRPr lang="en-US" dirty="0"/>
          </a:p>
        </p:txBody>
      </p:sp>
      <p:sp>
        <p:nvSpPr>
          <p:cNvPr id="645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defRPr>
            </a:lvl1pPr>
          </a:lstStyle>
          <a:p>
            <a:pPr>
              <a:defRPr/>
            </a:pPr>
            <a:endParaRPr lang="en-US" dirty="0"/>
          </a:p>
        </p:txBody>
      </p:sp>
      <p:sp>
        <p:nvSpPr>
          <p:cNvPr id="645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fld id="{8DBE7EBF-4522-4F3D-8ABC-E6E507E932CC}" type="slidenum">
              <a:rPr lang="en-US"/>
              <a:pPr/>
              <a:t>‹#›</a:t>
            </a:fld>
            <a:endParaRPr lang="en-US" dirty="0"/>
          </a:p>
        </p:txBody>
      </p:sp>
    </p:spTree>
    <p:extLst>
      <p:ext uri="{BB962C8B-B14F-4D97-AF65-F5344CB8AC3E}">
        <p14:creationId xmlns:p14="http://schemas.microsoft.com/office/powerpoint/2010/main" val="3691619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C773274-0824-43C4-BD65-30A55DB8DD6E}" type="datetimeFigureOut">
              <a:rPr lang="en-US"/>
              <a:pPr/>
              <a:t>1/29/2016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2E9084B-7524-400A-A14F-F41317D12990}" type="slidenum">
              <a:rPr lang="en-US"/>
              <a:pPr/>
              <a:t>‹#›</a:t>
            </a:fld>
            <a:endParaRPr lang="en-US" dirty="0"/>
          </a:p>
        </p:txBody>
      </p:sp>
    </p:spTree>
    <p:extLst>
      <p:ext uri="{BB962C8B-B14F-4D97-AF65-F5344CB8AC3E}">
        <p14:creationId xmlns:p14="http://schemas.microsoft.com/office/powerpoint/2010/main" val="23800814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9084B-7524-400A-A14F-F41317D12990}" type="slidenum">
              <a:rPr lang="en-US" smtClean="0"/>
              <a:pPr/>
              <a:t>10</a:t>
            </a:fld>
            <a:endParaRPr lang="en-US" dirty="0"/>
          </a:p>
        </p:txBody>
      </p:sp>
    </p:spTree>
    <p:extLst>
      <p:ext uri="{BB962C8B-B14F-4D97-AF65-F5344CB8AC3E}">
        <p14:creationId xmlns:p14="http://schemas.microsoft.com/office/powerpoint/2010/main" val="185592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A09383B-2ABB-4716-954B-D5B04AB92C18}" type="datetimeFigureOut">
              <a:rPr lang="en-US" smtClean="0"/>
              <a:pPr/>
              <a:t>1/29/2016</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solidFill>
                <a:srgbClr val="EBDDC3"/>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A5A7186-F1A7-4587-8BAD-BBE0D1958E14}" type="slidenum">
              <a:rPr lang="en-US" smtClean="0">
                <a:solidFill>
                  <a:srgbClr val="EBDDC3"/>
                </a:solidFill>
              </a:rPr>
              <a:pPr/>
              <a:t>‹#›</a:t>
            </a:fld>
            <a:endParaRPr lang="en-US" dirty="0">
              <a:solidFill>
                <a:srgbClr val="EBDDC3"/>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5" name="Footer Placeholder 4"/>
          <p:cNvSpPr>
            <a:spLocks noGrp="1"/>
          </p:cNvSpPr>
          <p:nvPr>
            <p:ph type="ftr" sz="quarter" idx="11"/>
          </p:nvPr>
        </p:nvSpPr>
        <p:spPr/>
        <p:txBody>
          <a:bodyPr/>
          <a:lstStyle/>
          <a:p>
            <a:endParaRPr lang="en-US" dirty="0">
              <a:solidFill>
                <a:srgbClr val="7F7F7F"/>
              </a:solidFill>
            </a:endParaRPr>
          </a:p>
        </p:txBody>
      </p:sp>
      <p:sp>
        <p:nvSpPr>
          <p:cNvPr id="6" name="Slide Number Placeholder 5"/>
          <p:cNvSpPr>
            <a:spLocks noGrp="1"/>
          </p:cNvSpPr>
          <p:nvPr>
            <p:ph type="sldNum" sz="quarter" idx="12"/>
          </p:nvPr>
        </p:nvSpPr>
        <p:spPr/>
        <p:txBody>
          <a:bodyPr/>
          <a:lstStyle/>
          <a:p>
            <a:fld id="{AA5A7186-F1A7-4587-8BAD-BBE0D1958E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5" name="Footer Placeholder 4"/>
          <p:cNvSpPr>
            <a:spLocks noGrp="1"/>
          </p:cNvSpPr>
          <p:nvPr>
            <p:ph type="ftr" sz="quarter" idx="11"/>
          </p:nvPr>
        </p:nvSpPr>
        <p:spPr/>
        <p:txBody>
          <a:bodyPr/>
          <a:lstStyle/>
          <a:p>
            <a:endParaRPr lang="en-US" dirty="0">
              <a:solidFill>
                <a:srgbClr val="7F7F7F"/>
              </a:solidFill>
            </a:endParaRPr>
          </a:p>
        </p:txBody>
      </p:sp>
      <p:sp>
        <p:nvSpPr>
          <p:cNvPr id="6" name="Slide Number Placeholder 5"/>
          <p:cNvSpPr>
            <a:spLocks noGrp="1"/>
          </p:cNvSpPr>
          <p:nvPr>
            <p:ph type="sldNum" sz="quarter" idx="12"/>
          </p:nvPr>
        </p:nvSpPr>
        <p:spPr/>
        <p:txBody>
          <a:bodyPr/>
          <a:lstStyle/>
          <a:p>
            <a:fld id="{AA5A7186-F1A7-4587-8BAD-BBE0D1958E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9" name="Slide Number Placeholder 8"/>
          <p:cNvSpPr>
            <a:spLocks noGrp="1"/>
          </p:cNvSpPr>
          <p:nvPr>
            <p:ph type="sldNum" sz="quarter" idx="15"/>
          </p:nvPr>
        </p:nvSpPr>
        <p:spPr/>
        <p:txBody>
          <a:bodyPr rtlCol="0"/>
          <a:lstStyle/>
          <a:p>
            <a:fld id="{AA5A7186-F1A7-4587-8BAD-BBE0D1958E14}"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solidFill>
                <a:srgbClr val="7F7F7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solidFill>
                <a:srgbClr val="7F7F7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AA5A7186-F1A7-4587-8BAD-BBE0D1958E1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6" name="Footer Placeholder 5"/>
          <p:cNvSpPr>
            <a:spLocks noGrp="1"/>
          </p:cNvSpPr>
          <p:nvPr>
            <p:ph type="ftr" sz="quarter" idx="11"/>
          </p:nvPr>
        </p:nvSpPr>
        <p:spPr/>
        <p:txBody>
          <a:bodyPr/>
          <a:lstStyle/>
          <a:p>
            <a:endParaRPr lang="en-US" dirty="0">
              <a:solidFill>
                <a:srgbClr val="7F7F7F"/>
              </a:solidFill>
            </a:endParaRPr>
          </a:p>
        </p:txBody>
      </p:sp>
      <p:sp>
        <p:nvSpPr>
          <p:cNvPr id="7" name="Slide Number Placeholder 6"/>
          <p:cNvSpPr>
            <a:spLocks noGrp="1"/>
          </p:cNvSpPr>
          <p:nvPr>
            <p:ph type="sldNum" sz="quarter" idx="12"/>
          </p:nvPr>
        </p:nvSpPr>
        <p:spPr/>
        <p:txBody>
          <a:bodyPr/>
          <a:lstStyle/>
          <a:p>
            <a:fld id="{AA5A7186-F1A7-4587-8BAD-BBE0D1958E14}"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8" name="Footer Placeholder 7"/>
          <p:cNvSpPr>
            <a:spLocks noGrp="1"/>
          </p:cNvSpPr>
          <p:nvPr>
            <p:ph type="ftr" sz="quarter" idx="11"/>
          </p:nvPr>
        </p:nvSpPr>
        <p:spPr/>
        <p:txBody>
          <a:bodyPr/>
          <a:lstStyle/>
          <a:p>
            <a:endParaRPr lang="en-US" dirty="0">
              <a:solidFill>
                <a:srgbClr val="7F7F7F"/>
              </a:solidFill>
            </a:endParaRPr>
          </a:p>
        </p:txBody>
      </p:sp>
      <p:sp>
        <p:nvSpPr>
          <p:cNvPr id="9" name="Slide Number Placeholder 8"/>
          <p:cNvSpPr>
            <a:spLocks noGrp="1"/>
          </p:cNvSpPr>
          <p:nvPr>
            <p:ph type="sldNum" sz="quarter" idx="12"/>
          </p:nvPr>
        </p:nvSpPr>
        <p:spPr/>
        <p:txBody>
          <a:bodyPr/>
          <a:lstStyle/>
          <a:p>
            <a:fld id="{AA5A7186-F1A7-4587-8BAD-BBE0D1958E14}"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7" name="Slide Number Placeholder 6"/>
          <p:cNvSpPr>
            <a:spLocks noGrp="1"/>
          </p:cNvSpPr>
          <p:nvPr>
            <p:ph type="sldNum" sz="quarter" idx="11"/>
          </p:nvPr>
        </p:nvSpPr>
        <p:spPr/>
        <p:txBody>
          <a:bodyPr rtlCol="0"/>
          <a:lstStyle/>
          <a:p>
            <a:fld id="{AA5A7186-F1A7-4587-8BAD-BBE0D1958E14}"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solidFill>
                <a:srgbClr val="7F7F7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3" name="Footer Placeholder 2"/>
          <p:cNvSpPr>
            <a:spLocks noGrp="1"/>
          </p:cNvSpPr>
          <p:nvPr>
            <p:ph type="ftr" sz="quarter" idx="11"/>
          </p:nvPr>
        </p:nvSpPr>
        <p:spPr/>
        <p:txBody>
          <a:bodyPr/>
          <a:lstStyle/>
          <a:p>
            <a:endParaRPr lang="en-US" dirty="0">
              <a:solidFill>
                <a:srgbClr val="7F7F7F"/>
              </a:solidFill>
            </a:endParaRPr>
          </a:p>
        </p:txBody>
      </p:sp>
      <p:sp>
        <p:nvSpPr>
          <p:cNvPr id="4" name="Slide Number Placeholder 3"/>
          <p:cNvSpPr>
            <a:spLocks noGrp="1"/>
          </p:cNvSpPr>
          <p:nvPr>
            <p:ph type="sldNum" sz="quarter" idx="12"/>
          </p:nvPr>
        </p:nvSpPr>
        <p:spPr/>
        <p:txBody>
          <a:bodyPr/>
          <a:lstStyle/>
          <a:p>
            <a:fld id="{AA5A7186-F1A7-4587-8BAD-BBE0D1958E14}" type="slidenum">
              <a:rPr lang="en-US" smtClean="0">
                <a:solidFill>
                  <a:srgbClr val="7F7F7F"/>
                </a:solidFill>
              </a:rPr>
              <a:pPr/>
              <a:t>‹#›</a:t>
            </a:fld>
            <a:endParaRPr lang="en-US" dirty="0">
              <a:solidFill>
                <a:srgbClr val="7F7F7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22" name="Slide Number Placeholder 21"/>
          <p:cNvSpPr>
            <a:spLocks noGrp="1"/>
          </p:cNvSpPr>
          <p:nvPr>
            <p:ph type="sldNum" sz="quarter" idx="15"/>
          </p:nvPr>
        </p:nvSpPr>
        <p:spPr/>
        <p:txBody>
          <a:bodyPr rtlCol="0"/>
          <a:lstStyle/>
          <a:p>
            <a:fld id="{AA5A7186-F1A7-4587-8BAD-BBE0D1958E14}"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solidFill>
                <a:srgbClr val="7F7F7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A09383B-2ABB-4716-954B-D5B04AB92C18}" type="datetimeFigureOut">
              <a:rPr lang="en-US" smtClean="0">
                <a:solidFill>
                  <a:srgbClr val="7F7F7F"/>
                </a:solidFill>
              </a:rPr>
              <a:pPr/>
              <a:t>1/29/2016</a:t>
            </a:fld>
            <a:endParaRPr lang="en-US" dirty="0">
              <a:solidFill>
                <a:srgbClr val="7F7F7F"/>
              </a:solidFill>
            </a:endParaRPr>
          </a:p>
        </p:txBody>
      </p:sp>
      <p:sp>
        <p:nvSpPr>
          <p:cNvPr id="18" name="Slide Number Placeholder 17"/>
          <p:cNvSpPr>
            <a:spLocks noGrp="1"/>
          </p:cNvSpPr>
          <p:nvPr>
            <p:ph type="sldNum" sz="quarter" idx="11"/>
          </p:nvPr>
        </p:nvSpPr>
        <p:spPr/>
        <p:txBody>
          <a:bodyPr rtlCol="0"/>
          <a:lstStyle/>
          <a:p>
            <a:fld id="{AA5A7186-F1A7-4587-8BAD-BBE0D1958E14}"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solidFill>
                <a:srgbClr val="7F7F7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auto">
              <a:spcBef>
                <a:spcPts val="0"/>
              </a:spcBef>
              <a:spcAft>
                <a:spcPts val="0"/>
              </a:spcAft>
            </a:pPr>
            <a:fld id="{5A09383B-2ABB-4716-954B-D5B04AB92C18}" type="datetimeFigureOut">
              <a:rPr lang="en-US" smtClean="0">
                <a:solidFill>
                  <a:srgbClr val="7F7F7F"/>
                </a:solidFill>
                <a:latin typeface="Tw Cen MT"/>
              </a:rPr>
              <a:pPr fontAlgn="auto">
                <a:spcBef>
                  <a:spcPts val="0"/>
                </a:spcBef>
                <a:spcAft>
                  <a:spcPts val="0"/>
                </a:spcAft>
              </a:pPr>
              <a:t>1/29/2016</a:t>
            </a:fld>
            <a:endParaRPr lang="en-US" dirty="0">
              <a:solidFill>
                <a:srgbClr val="7F7F7F"/>
              </a:solidFill>
              <a:latin typeface="Tw Cen MT"/>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auto">
              <a:spcBef>
                <a:spcPts val="0"/>
              </a:spcBef>
              <a:spcAft>
                <a:spcPts val="0"/>
              </a:spcAft>
            </a:pPr>
            <a:endParaRPr lang="en-US" dirty="0">
              <a:solidFill>
                <a:srgbClr val="7F7F7F"/>
              </a:solidFill>
              <a:latin typeface="Tw Cen MT"/>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auto">
              <a:spcBef>
                <a:spcPts val="0"/>
              </a:spcBef>
              <a:spcAft>
                <a:spcPts val="0"/>
              </a:spcAft>
            </a:pPr>
            <a:fld id="{AA5A7186-F1A7-4587-8BAD-BBE0D1958E14}" type="slidenum">
              <a:rPr lang="en-US" smtClean="0">
                <a:latin typeface="Tw Cen MT"/>
              </a:rPr>
              <a:pPr fontAlgn="auto">
                <a:spcBef>
                  <a:spcPts val="0"/>
                </a:spcBef>
                <a:spcAft>
                  <a:spcPts val="0"/>
                </a:spcAft>
              </a:pPr>
              <a:t>‹#›</a:t>
            </a:fld>
            <a:endParaRPr lang="en-US" dirty="0">
              <a:latin typeface="Tw Cen MT"/>
            </a:endParaRPr>
          </a:p>
        </p:txBody>
      </p:sp>
    </p:spTree>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w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9.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5.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715000"/>
            <a:ext cx="7848600" cy="882119"/>
          </a:xfrm>
        </p:spPr>
        <p:txBody>
          <a:bodyPr>
            <a:normAutofit/>
          </a:bodyPr>
          <a:lstStyle/>
          <a:p>
            <a:pPr algn="r"/>
            <a:r>
              <a:rPr lang="en-US" sz="2800" dirty="0" smtClean="0"/>
              <a:t>Transcripts, Grades, and PSEO, oh my!</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52400"/>
            <a:ext cx="4752975" cy="5372100"/>
          </a:xfrm>
          <a:prstGeom prst="rect">
            <a:avLst/>
          </a:prstGeom>
        </p:spPr>
      </p:pic>
    </p:spTree>
    <p:extLst>
      <p:ext uri="{BB962C8B-B14F-4D97-AF65-F5344CB8AC3E}">
        <p14:creationId xmlns:p14="http://schemas.microsoft.com/office/powerpoint/2010/main" val="122972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Normandale Community College</a:t>
            </a:r>
            <a:endParaRPr lang="en-US" sz="3200" b="1" dirty="0"/>
          </a:p>
        </p:txBody>
      </p:sp>
      <p:sp>
        <p:nvSpPr>
          <p:cNvPr id="3" name="Content Placeholder 2"/>
          <p:cNvSpPr>
            <a:spLocks noGrp="1"/>
          </p:cNvSpPr>
          <p:nvPr>
            <p:ph sz="quarter" idx="1"/>
          </p:nvPr>
        </p:nvSpPr>
        <p:spPr/>
        <p:txBody>
          <a:bodyPr>
            <a:normAutofit/>
          </a:bodyPr>
          <a:lstStyle/>
          <a:p>
            <a:r>
              <a:rPr lang="en-US" sz="2000" dirty="0" smtClean="0"/>
              <a:t>Application deadline: July 1</a:t>
            </a:r>
            <a:r>
              <a:rPr lang="en-US" sz="2000" baseline="30000" dirty="0" smtClean="0"/>
              <a:t>st</a:t>
            </a:r>
            <a:r>
              <a:rPr lang="en-US" sz="2000" dirty="0" smtClean="0"/>
              <a:t> and Dec. 1</a:t>
            </a:r>
            <a:r>
              <a:rPr lang="en-US" sz="2000" baseline="30000" dirty="0" smtClean="0"/>
              <a:t>st</a:t>
            </a:r>
            <a:endParaRPr lang="en-US" sz="2000" dirty="0" smtClean="0"/>
          </a:p>
          <a:p>
            <a:pPr marL="0" indent="0">
              <a:buNone/>
            </a:pPr>
            <a:endParaRPr lang="en-US" sz="2000" dirty="0" smtClean="0"/>
          </a:p>
          <a:p>
            <a:r>
              <a:rPr lang="en-US" sz="2000" dirty="0" smtClean="0"/>
              <a:t>Juniors: Top 1/3 of class or 70</a:t>
            </a:r>
            <a:r>
              <a:rPr lang="en-US" sz="2000" baseline="30000" dirty="0" smtClean="0"/>
              <a:t>th</a:t>
            </a:r>
            <a:r>
              <a:rPr lang="en-US" sz="2000" dirty="0" smtClean="0"/>
              <a:t> percentile on PSAT</a:t>
            </a:r>
          </a:p>
          <a:p>
            <a:pPr marL="0" indent="0">
              <a:buNone/>
            </a:pPr>
            <a:endParaRPr lang="en-US" sz="2000" dirty="0" smtClean="0"/>
          </a:p>
          <a:p>
            <a:r>
              <a:rPr lang="en-US" sz="2000" dirty="0" smtClean="0"/>
              <a:t>Seniors: Top 1/2 of class or 50</a:t>
            </a:r>
            <a:r>
              <a:rPr lang="en-US" sz="2000" baseline="30000" dirty="0" smtClean="0"/>
              <a:t>th</a:t>
            </a:r>
            <a:r>
              <a:rPr lang="en-US" sz="2000" dirty="0" smtClean="0"/>
              <a:t> percentile on PSAT </a:t>
            </a:r>
          </a:p>
          <a:p>
            <a:pPr marL="0" indent="0">
              <a:buNone/>
            </a:pPr>
            <a:endParaRPr lang="en-US" sz="2000" dirty="0" smtClean="0"/>
          </a:p>
          <a:p>
            <a:r>
              <a:rPr lang="en-US" sz="2000" dirty="0" smtClean="0"/>
              <a:t>Pick-up application in counseling office and mail in with transcript and counselor signed form.</a:t>
            </a:r>
          </a:p>
          <a:p>
            <a:pPr marL="0" indent="0">
              <a:buNone/>
            </a:pPr>
            <a:endParaRPr lang="en-US" sz="2000" dirty="0" smtClean="0"/>
          </a:p>
          <a:p>
            <a:r>
              <a:rPr lang="en-US" sz="2000" dirty="0" smtClean="0"/>
              <a:t>Informational Sessions: </a:t>
            </a:r>
            <a:r>
              <a:rPr lang="en-US" sz="2000" dirty="0" smtClean="0">
                <a:solidFill>
                  <a:srgbClr val="FF0000"/>
                </a:solidFill>
              </a:rPr>
              <a:t>2/2, 3/1   5:00pm </a:t>
            </a:r>
            <a:endParaRPr lang="en-US" sz="2000" dirty="0" smtClean="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04800"/>
            <a:ext cx="2305050" cy="713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7544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  PSEO: High School versus College</a:t>
            </a:r>
            <a:endParaRPr lang="en-US" sz="2400" dirty="0"/>
          </a:p>
        </p:txBody>
      </p:sp>
      <p:sp>
        <p:nvSpPr>
          <p:cNvPr id="14" name="Content Placeholder 13"/>
          <p:cNvSpPr>
            <a:spLocks noGrp="1"/>
          </p:cNvSpPr>
          <p:nvPr>
            <p:ph sz="quarter" idx="1"/>
          </p:nvPr>
        </p:nvSpPr>
        <p:spPr/>
        <p:txBody>
          <a:bodyPr>
            <a:normAutofit fontScale="77500" lnSpcReduction="20000"/>
          </a:bodyPr>
          <a:lstStyle/>
          <a:p>
            <a:pPr marL="0" indent="0">
              <a:buNone/>
            </a:pPr>
            <a:r>
              <a:rPr lang="en-US" sz="1600" dirty="0" smtClean="0"/>
              <a:t>                     </a:t>
            </a:r>
            <a:r>
              <a:rPr lang="en-US" sz="1600" dirty="0" smtClean="0">
                <a:solidFill>
                  <a:srgbClr val="C00000"/>
                </a:solidFill>
              </a:rPr>
              <a:t>HIGH SCHOOL</a:t>
            </a:r>
          </a:p>
          <a:p>
            <a:r>
              <a:rPr lang="en-US" sz="2100" dirty="0" smtClean="0"/>
              <a:t>Teachers often remind you of due dates and assignments. </a:t>
            </a:r>
          </a:p>
          <a:p>
            <a:r>
              <a:rPr lang="en-US" sz="2100" dirty="0" smtClean="0"/>
              <a:t>Teachers check your completed work	</a:t>
            </a:r>
          </a:p>
          <a:p>
            <a:r>
              <a:rPr lang="en-US" sz="2100" dirty="0" smtClean="0"/>
              <a:t>Testing is frequent and covers small amounts of material.</a:t>
            </a:r>
          </a:p>
          <a:p>
            <a:r>
              <a:rPr lang="en-US" sz="2100" dirty="0" smtClean="0"/>
              <a:t>Teachers often arrange tests so as not to conflict with school events. </a:t>
            </a:r>
          </a:p>
          <a:p>
            <a:r>
              <a:rPr lang="en-US" sz="2100" dirty="0" smtClean="0"/>
              <a:t>“Good faith” is often rewarded with a higher grade.</a:t>
            </a:r>
          </a:p>
          <a:p>
            <a:r>
              <a:rPr lang="en-US" sz="2100" dirty="0" smtClean="0"/>
              <a:t>Classes meet every day.</a:t>
            </a:r>
          </a:p>
          <a:p>
            <a:r>
              <a:rPr lang="en-US" sz="2100" dirty="0" smtClean="0"/>
              <a:t>Access to student information.</a:t>
            </a:r>
            <a:endParaRPr lang="en-US" sz="2100" dirty="0"/>
          </a:p>
        </p:txBody>
      </p:sp>
      <p:sp>
        <p:nvSpPr>
          <p:cNvPr id="15" name="Content Placeholder 14"/>
          <p:cNvSpPr>
            <a:spLocks noGrp="1"/>
          </p:cNvSpPr>
          <p:nvPr>
            <p:ph sz="quarter" idx="2"/>
          </p:nvPr>
        </p:nvSpPr>
        <p:spPr/>
        <p:txBody>
          <a:bodyPr>
            <a:normAutofit fontScale="77500" lnSpcReduction="20000"/>
          </a:bodyPr>
          <a:lstStyle/>
          <a:p>
            <a:pPr marL="0" indent="0">
              <a:buNone/>
            </a:pPr>
            <a:r>
              <a:rPr lang="en-US" sz="1600" dirty="0" smtClean="0"/>
              <a:t>                          </a:t>
            </a:r>
            <a:r>
              <a:rPr lang="en-US" sz="1600" dirty="0" smtClean="0">
                <a:solidFill>
                  <a:srgbClr val="C00000"/>
                </a:solidFill>
              </a:rPr>
              <a:t>COLLEGE</a:t>
            </a:r>
          </a:p>
          <a:p>
            <a:r>
              <a:rPr lang="en-US" sz="1900" dirty="0" smtClean="0"/>
              <a:t>Professors expect you to read, save , and consult syllabus for due date</a:t>
            </a:r>
          </a:p>
          <a:p>
            <a:r>
              <a:rPr lang="en-US" sz="1900" dirty="0" smtClean="0"/>
              <a:t>Homework is not often given and rarely checked or used for grading. Expecting you can do a similar task on an exam.</a:t>
            </a:r>
          </a:p>
          <a:p>
            <a:r>
              <a:rPr lang="en-US" sz="1900" dirty="0" smtClean="0"/>
              <a:t>Testing is infrequent, cumulative, and encompasses a large part of your grade.</a:t>
            </a:r>
          </a:p>
          <a:p>
            <a:r>
              <a:rPr lang="en-US" sz="1900" dirty="0" smtClean="0"/>
              <a:t>Tests are scheduled without regard for other classes or activities.</a:t>
            </a:r>
          </a:p>
          <a:p>
            <a:r>
              <a:rPr lang="en-US" sz="1900" dirty="0" smtClean="0"/>
              <a:t>Reading load is much heavier than high school.</a:t>
            </a:r>
          </a:p>
          <a:p>
            <a:r>
              <a:rPr lang="en-US" sz="1900" dirty="0" smtClean="0"/>
              <a:t>“Good faith” effort is appreciate but typically doesn’t change the grade you earned. </a:t>
            </a:r>
          </a:p>
          <a:p>
            <a:r>
              <a:rPr lang="en-US" sz="1900" dirty="0" smtClean="0"/>
              <a:t>Classes meet two or three times a week.</a:t>
            </a:r>
          </a:p>
          <a:p>
            <a:r>
              <a:rPr lang="en-US" sz="1900" dirty="0" smtClean="0"/>
              <a:t>No parent access to student information</a:t>
            </a:r>
            <a:r>
              <a:rPr lang="en-US" sz="1600" dirty="0" smtClean="0"/>
              <a:t>.</a:t>
            </a:r>
            <a:endParaRPr lang="en-US" sz="1600" dirty="0"/>
          </a:p>
        </p:txBody>
      </p:sp>
    </p:spTree>
    <p:extLst>
      <p:ext uri="{BB962C8B-B14F-4D97-AF65-F5344CB8AC3E}">
        <p14:creationId xmlns:p14="http://schemas.microsoft.com/office/powerpoint/2010/main" val="1180341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Considerations for PSEO</a:t>
            </a:r>
            <a:endParaRPr lang="en-US" dirty="0"/>
          </a:p>
        </p:txBody>
      </p:sp>
      <p:sp>
        <p:nvSpPr>
          <p:cNvPr id="3" name="Content Placeholder 2"/>
          <p:cNvSpPr>
            <a:spLocks noGrp="1"/>
          </p:cNvSpPr>
          <p:nvPr>
            <p:ph sz="quarter" idx="1"/>
          </p:nvPr>
        </p:nvSpPr>
        <p:spPr/>
        <p:txBody>
          <a:bodyPr>
            <a:normAutofit/>
          </a:bodyPr>
          <a:lstStyle/>
          <a:p>
            <a:r>
              <a:rPr lang="en-US" dirty="0" smtClean="0"/>
              <a:t>Maintain close contact with WHS counselor for course approval, other important information.</a:t>
            </a:r>
          </a:p>
          <a:p>
            <a:r>
              <a:rPr lang="en-US" dirty="0" smtClean="0"/>
              <a:t>Limited to full-time status.</a:t>
            </a:r>
          </a:p>
          <a:p>
            <a:r>
              <a:rPr lang="en-US" dirty="0" smtClean="0"/>
              <a:t>All grades added to WHS transcript.</a:t>
            </a:r>
          </a:p>
          <a:p>
            <a:r>
              <a:rPr lang="en-US" dirty="0" smtClean="0"/>
              <a:t>Any C- or less likely will result in probation.</a:t>
            </a:r>
          </a:p>
          <a:p>
            <a:r>
              <a:rPr lang="en-US" dirty="0" smtClean="0"/>
              <a:t>Transfer of credits subject to discretion of receiving institution.</a:t>
            </a:r>
          </a:p>
          <a:p>
            <a:r>
              <a:rPr lang="en-US" dirty="0" smtClean="0"/>
              <a:t>Part-time students must be wary of and responsible for change of classes to start 2</a:t>
            </a:r>
            <a:r>
              <a:rPr lang="en-US" baseline="30000" dirty="0" smtClean="0"/>
              <a:t>nd</a:t>
            </a:r>
            <a:r>
              <a:rPr lang="en-US" dirty="0" smtClean="0"/>
              <a:t> semester.</a:t>
            </a:r>
          </a:p>
          <a:p>
            <a:r>
              <a:rPr lang="en-US" dirty="0" smtClean="0"/>
              <a:t> Success rate </a:t>
            </a:r>
          </a:p>
          <a:p>
            <a:pPr>
              <a:buNone/>
            </a:pPr>
            <a:endParaRPr lang="en-US" dirty="0" smtClean="0"/>
          </a:p>
          <a:p>
            <a:endParaRPr lang="en-US" dirty="0" smtClean="0"/>
          </a:p>
          <a:p>
            <a:endParaRPr lang="en-US" dirty="0"/>
          </a:p>
        </p:txBody>
      </p:sp>
      <p:sp>
        <p:nvSpPr>
          <p:cNvPr id="5" name="AutoShape 6" descr="http://images.clipartpanda.com/person-thinking-clipart-thinking.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Tw Cen MT"/>
            </a:endParaRPr>
          </a:p>
        </p:txBody>
      </p:sp>
      <p:pic>
        <p:nvPicPr>
          <p:cNvPr id="2058" name="Picture 10" descr="http://t2.gstatic.com/images?q=tbn:ANd9GcTRD8R2giHQDDzo85MoNlXtCkkqeEv7R09CiK9gaHYThK2_pXf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228600"/>
            <a:ext cx="1071562" cy="107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858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PSEO Application Steps</a:t>
            </a:r>
            <a:endParaRPr lang="en-US" dirty="0"/>
          </a:p>
        </p:txBody>
      </p:sp>
      <p:sp>
        <p:nvSpPr>
          <p:cNvPr id="3" name="Content Placeholder 2"/>
          <p:cNvSpPr>
            <a:spLocks noGrp="1"/>
          </p:cNvSpPr>
          <p:nvPr>
            <p:ph sz="quarter" idx="1"/>
          </p:nvPr>
        </p:nvSpPr>
        <p:spPr/>
        <p:txBody>
          <a:bodyPr>
            <a:normAutofit/>
          </a:bodyPr>
          <a:lstStyle/>
          <a:p>
            <a:pPr marL="457200" indent="-457200">
              <a:buAutoNum type="arabicPeriod"/>
            </a:pPr>
            <a:r>
              <a:rPr lang="en-US" sz="2000" dirty="0" smtClean="0"/>
              <a:t>Pick up application materials in WHS Counseling Office or download/apply directly through college website.</a:t>
            </a:r>
          </a:p>
          <a:p>
            <a:pPr marL="457200" indent="-457200">
              <a:buAutoNum type="arabicPeriod"/>
            </a:pPr>
            <a:endParaRPr lang="en-US" sz="2000" dirty="0" smtClean="0"/>
          </a:p>
          <a:p>
            <a:pPr>
              <a:buNone/>
            </a:pPr>
            <a:r>
              <a:rPr lang="en-US" sz="2000" dirty="0" smtClean="0"/>
              <a:t>2.Be sure to submit all required materials (transcript, Notice of Registration, and when required, exams/balance sheets)</a:t>
            </a:r>
          </a:p>
          <a:p>
            <a:pPr>
              <a:buNone/>
            </a:pPr>
            <a:endParaRPr lang="en-US" sz="2000" dirty="0" smtClean="0"/>
          </a:p>
          <a:p>
            <a:pPr>
              <a:buNone/>
            </a:pPr>
            <a:r>
              <a:rPr lang="en-US" sz="2000" dirty="0" smtClean="0"/>
              <a:t>3.After notification of acceptance, attend orientation</a:t>
            </a:r>
          </a:p>
          <a:p>
            <a:pPr>
              <a:buNone/>
            </a:pPr>
            <a:endParaRPr lang="en-US" sz="2000" dirty="0" smtClean="0"/>
          </a:p>
          <a:p>
            <a:pPr>
              <a:buNone/>
            </a:pPr>
            <a:r>
              <a:rPr lang="en-US" sz="2000" dirty="0" smtClean="0"/>
              <a:t>4. Meet with WHS counselor to approve credits and set-up schedule (August)</a:t>
            </a:r>
            <a:endParaRPr lang="en-US" sz="2000" dirty="0"/>
          </a:p>
        </p:txBody>
      </p:sp>
      <p:sp>
        <p:nvSpPr>
          <p:cNvPr id="5" name="Slide Number Placeholder 4"/>
          <p:cNvSpPr>
            <a:spLocks noGrp="1"/>
          </p:cNvSpPr>
          <p:nvPr>
            <p:ph type="sldNum" sz="quarter" idx="15"/>
          </p:nvPr>
        </p:nvSpPr>
        <p:spPr/>
        <p:txBody>
          <a:bodyPr>
            <a:normAutofit/>
          </a:bodyPr>
          <a:lstStyle/>
          <a:p>
            <a:fld id="{DEADDAF6-960B-4C14-A482-473B3838A00C}" type="slidenum">
              <a:rPr lang="en-US" smtClean="0"/>
              <a:pPr/>
              <a:t>13</a:t>
            </a:fld>
            <a:r>
              <a:rPr lang="en-US" dirty="0" smtClean="0"/>
              <a:t> </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137960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baccalaureate (IB)</a:t>
            </a:r>
            <a:endParaRPr lang="en-US" dirty="0"/>
          </a:p>
        </p:txBody>
      </p:sp>
      <p:sp>
        <p:nvSpPr>
          <p:cNvPr id="3" name="Content Placeholder 2"/>
          <p:cNvSpPr>
            <a:spLocks noGrp="1"/>
          </p:cNvSpPr>
          <p:nvPr>
            <p:ph sz="quarter" idx="1"/>
          </p:nvPr>
        </p:nvSpPr>
        <p:spPr/>
        <p:txBody>
          <a:bodyPr>
            <a:normAutofit/>
          </a:bodyPr>
          <a:lstStyle/>
          <a:p>
            <a:r>
              <a:rPr lang="en-US" dirty="0"/>
              <a:t>C</a:t>
            </a:r>
            <a:r>
              <a:rPr lang="en-US" dirty="0" smtClean="0"/>
              <a:t>reated </a:t>
            </a:r>
            <a:r>
              <a:rPr lang="en-US" dirty="0"/>
              <a:t>in Switzerland in 1968 for students in international </a:t>
            </a:r>
            <a:r>
              <a:rPr lang="en-US" dirty="0" smtClean="0"/>
              <a:t>schools. </a:t>
            </a:r>
          </a:p>
          <a:p>
            <a:r>
              <a:rPr lang="en-US" dirty="0"/>
              <a:t>K</a:t>
            </a:r>
            <a:r>
              <a:rPr lang="en-US" dirty="0" smtClean="0"/>
              <a:t>now for </a:t>
            </a:r>
            <a:r>
              <a:rPr lang="en-US" dirty="0"/>
              <a:t>setting high standards and emphasizing creative and critical thinking. </a:t>
            </a:r>
            <a:endParaRPr lang="en-US" dirty="0" smtClean="0"/>
          </a:p>
          <a:p>
            <a:r>
              <a:rPr lang="en-US" dirty="0"/>
              <a:t>S</a:t>
            </a:r>
            <a:r>
              <a:rPr lang="en-US" dirty="0" smtClean="0"/>
              <a:t>tudents </a:t>
            </a:r>
            <a:r>
              <a:rPr lang="en-US" dirty="0"/>
              <a:t>are responsible for their own learning, choosing topics and devising their own projects, while teachers act more as supervisors or mentors than sources of facts. </a:t>
            </a:r>
            <a:endParaRPr lang="en-US" dirty="0" smtClean="0"/>
          </a:p>
          <a:p>
            <a:r>
              <a:rPr lang="en-US" dirty="0"/>
              <a:t>E</a:t>
            </a:r>
            <a:r>
              <a:rPr lang="en-US" dirty="0" smtClean="0"/>
              <a:t>mphasizes </a:t>
            </a:r>
            <a:r>
              <a:rPr lang="en-US" dirty="0"/>
              <a:t>research and encourages students to learn from their </a:t>
            </a:r>
            <a:r>
              <a:rPr lang="en-US" dirty="0" smtClean="0"/>
              <a:t>peers</a:t>
            </a:r>
            <a:r>
              <a:rPr lang="en-US" dirty="0"/>
              <a:t>.</a:t>
            </a:r>
          </a:p>
        </p:txBody>
      </p:sp>
    </p:spTree>
    <p:extLst>
      <p:ext uri="{BB962C8B-B14F-4D97-AF65-F5344CB8AC3E}">
        <p14:creationId xmlns:p14="http://schemas.microsoft.com/office/powerpoint/2010/main" val="1429751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latin typeface="Calisto MT" charset="0"/>
              </a:rPr>
              <a:t>IB Courses at </a:t>
            </a:r>
            <a:r>
              <a:rPr lang="en-US" dirty="0" smtClean="0">
                <a:solidFill>
                  <a:schemeClr val="tx1"/>
                </a:solidFill>
                <a:latin typeface="Calisto MT" charset="0"/>
              </a:rPr>
              <a:t>Washburn</a:t>
            </a:r>
            <a:br>
              <a:rPr lang="en-US" dirty="0" smtClean="0">
                <a:solidFill>
                  <a:schemeClr val="tx1"/>
                </a:solidFill>
                <a:latin typeface="Calisto MT" charset="0"/>
              </a:rPr>
            </a:br>
            <a:endParaRPr lang="en-US" dirty="0"/>
          </a:p>
        </p:txBody>
      </p:sp>
      <p:sp>
        <p:nvSpPr>
          <p:cNvPr id="3" name="Content Placeholder 2"/>
          <p:cNvSpPr>
            <a:spLocks noGrp="1"/>
          </p:cNvSpPr>
          <p:nvPr>
            <p:ph sz="quarter" idx="1"/>
          </p:nvPr>
        </p:nvSpPr>
        <p:spPr>
          <a:xfrm>
            <a:off x="457200" y="1295400"/>
            <a:ext cx="3810000" cy="4572000"/>
          </a:xfrm>
        </p:spPr>
        <p:txBody>
          <a:bodyPr>
            <a:normAutofit fontScale="55000" lnSpcReduction="20000"/>
          </a:bodyPr>
          <a:lstStyle/>
          <a:p>
            <a:pPr>
              <a:buFont typeface="Wingdings" pitchFamily="2" charset="2"/>
              <a:buChar char="S"/>
              <a:defRPr/>
            </a:pPr>
            <a:r>
              <a:rPr lang="en-US" sz="4000" b="1" dirty="0"/>
              <a:t>Group </a:t>
            </a:r>
            <a:r>
              <a:rPr lang="en-US" sz="4000" b="1" dirty="0" smtClean="0"/>
              <a:t>1 (English)</a:t>
            </a:r>
            <a:endParaRPr lang="en-US" sz="4000" b="1" dirty="0"/>
          </a:p>
          <a:p>
            <a:pPr lvl="2">
              <a:buFont typeface="Wingdings" pitchFamily="2" charset="2"/>
              <a:buChar char="S"/>
              <a:defRPr/>
            </a:pPr>
            <a:r>
              <a:rPr lang="en-US" sz="3800" dirty="0"/>
              <a:t>Language and </a:t>
            </a:r>
            <a:r>
              <a:rPr lang="en-US" sz="3800" dirty="0" smtClean="0"/>
              <a:t> </a:t>
            </a:r>
          </a:p>
          <a:p>
            <a:pPr marL="731520" lvl="2" indent="0">
              <a:buNone/>
              <a:defRPr/>
            </a:pPr>
            <a:r>
              <a:rPr lang="en-US" sz="3800" dirty="0"/>
              <a:t> </a:t>
            </a:r>
            <a:r>
              <a:rPr lang="en-US" sz="3800" dirty="0" smtClean="0"/>
              <a:t>      Literature </a:t>
            </a:r>
            <a:r>
              <a:rPr lang="en-US" sz="3800" dirty="0"/>
              <a:t>HL</a:t>
            </a:r>
          </a:p>
          <a:p>
            <a:pPr lvl="2">
              <a:buFont typeface="Wingdings" pitchFamily="2" charset="2"/>
              <a:buChar char="S"/>
              <a:defRPr/>
            </a:pPr>
            <a:r>
              <a:rPr lang="en-US" sz="3800" dirty="0"/>
              <a:t>Literature HL</a:t>
            </a:r>
          </a:p>
          <a:p>
            <a:pPr>
              <a:buFont typeface="Wingdings" pitchFamily="2" charset="2"/>
              <a:buChar char="S"/>
              <a:defRPr/>
            </a:pPr>
            <a:r>
              <a:rPr lang="en-US" sz="4000" b="1" dirty="0"/>
              <a:t>Group </a:t>
            </a:r>
            <a:r>
              <a:rPr lang="en-US" sz="4000" b="1" dirty="0" smtClean="0"/>
              <a:t>2 (World Languages)</a:t>
            </a:r>
            <a:endParaRPr lang="en-US" sz="4000" b="1" dirty="0"/>
          </a:p>
          <a:p>
            <a:pPr lvl="2">
              <a:buFont typeface="Wingdings" pitchFamily="2" charset="2"/>
              <a:buChar char="S"/>
              <a:defRPr/>
            </a:pPr>
            <a:r>
              <a:rPr lang="en-US" sz="3800" dirty="0"/>
              <a:t>Spanish SL and HL</a:t>
            </a:r>
          </a:p>
          <a:p>
            <a:pPr lvl="2">
              <a:buFont typeface="Wingdings" pitchFamily="2" charset="2"/>
              <a:buChar char="S"/>
              <a:defRPr/>
            </a:pPr>
            <a:r>
              <a:rPr lang="en-US" sz="3800" dirty="0"/>
              <a:t>French SL and HL</a:t>
            </a:r>
          </a:p>
          <a:p>
            <a:pPr>
              <a:buFont typeface="Wingdings" pitchFamily="2" charset="2"/>
              <a:buChar char="S"/>
              <a:defRPr/>
            </a:pPr>
            <a:r>
              <a:rPr lang="en-US" sz="4000" b="1" dirty="0"/>
              <a:t>Group </a:t>
            </a:r>
            <a:r>
              <a:rPr lang="en-US" sz="4000" b="1" dirty="0" smtClean="0"/>
              <a:t>3 (History)</a:t>
            </a:r>
          </a:p>
          <a:p>
            <a:pPr lvl="2">
              <a:buFont typeface="Wingdings" pitchFamily="2" charset="2"/>
              <a:buChar char="S"/>
              <a:defRPr/>
            </a:pPr>
            <a:r>
              <a:rPr lang="en-US" sz="3800" dirty="0"/>
              <a:t>History HL</a:t>
            </a:r>
          </a:p>
          <a:p>
            <a:pPr lvl="2">
              <a:buFont typeface="Wingdings" pitchFamily="2" charset="2"/>
              <a:buChar char="S"/>
              <a:defRPr/>
            </a:pPr>
            <a:r>
              <a:rPr lang="en-US" sz="3800" dirty="0"/>
              <a:t>History </a:t>
            </a:r>
            <a:r>
              <a:rPr lang="en-US" sz="3800" dirty="0" smtClean="0"/>
              <a:t>SL</a:t>
            </a:r>
            <a:endParaRPr lang="en-US" sz="3900" dirty="0" smtClean="0"/>
          </a:p>
          <a:p>
            <a:pPr>
              <a:buFont typeface="Wingdings" pitchFamily="2" charset="2"/>
              <a:buChar char="S"/>
              <a:defRPr/>
            </a:pPr>
            <a:endParaRPr lang="en-US" sz="4200" dirty="0"/>
          </a:p>
          <a:p>
            <a:pPr marL="731520" lvl="2" indent="0">
              <a:buNone/>
              <a:defRPr/>
            </a:pPr>
            <a:endParaRPr lang="en-US" sz="3800" dirty="0"/>
          </a:p>
          <a:p>
            <a:endParaRPr lang="en-US" dirty="0"/>
          </a:p>
        </p:txBody>
      </p:sp>
      <p:sp>
        <p:nvSpPr>
          <p:cNvPr id="8" name="Content Placeholder 7"/>
          <p:cNvSpPr>
            <a:spLocks noGrp="1"/>
          </p:cNvSpPr>
          <p:nvPr>
            <p:ph sz="quarter" idx="2"/>
          </p:nvPr>
        </p:nvSpPr>
        <p:spPr>
          <a:xfrm>
            <a:off x="4267200" y="1295400"/>
            <a:ext cx="4038600" cy="4572000"/>
          </a:xfrm>
        </p:spPr>
        <p:txBody>
          <a:bodyPr>
            <a:normAutofit fontScale="55000" lnSpcReduction="20000"/>
          </a:bodyPr>
          <a:lstStyle/>
          <a:p>
            <a:pPr>
              <a:buFont typeface="Wingdings" pitchFamily="2" charset="2"/>
              <a:buChar char="S"/>
              <a:defRPr/>
            </a:pPr>
            <a:r>
              <a:rPr lang="en-US" sz="4000" b="1" dirty="0"/>
              <a:t>Group 4 (Science)</a:t>
            </a:r>
          </a:p>
          <a:p>
            <a:pPr lvl="2">
              <a:buFont typeface="Wingdings" pitchFamily="2" charset="2"/>
              <a:buChar char="S"/>
              <a:defRPr/>
            </a:pPr>
            <a:r>
              <a:rPr lang="en-US" sz="3300" dirty="0"/>
              <a:t>Physics </a:t>
            </a:r>
            <a:r>
              <a:rPr lang="en-US" sz="3300" dirty="0" smtClean="0"/>
              <a:t>SL* or HL</a:t>
            </a:r>
            <a:endParaRPr lang="en-US" sz="3300" dirty="0"/>
          </a:p>
          <a:p>
            <a:pPr lvl="2">
              <a:buFont typeface="Wingdings" pitchFamily="2" charset="2"/>
              <a:buChar char="S"/>
              <a:defRPr/>
            </a:pPr>
            <a:r>
              <a:rPr lang="en-US" sz="3300" dirty="0"/>
              <a:t>Chemistry SL</a:t>
            </a:r>
          </a:p>
          <a:p>
            <a:pPr lvl="2">
              <a:buFont typeface="Wingdings" pitchFamily="2" charset="2"/>
              <a:buChar char="S"/>
              <a:defRPr/>
            </a:pPr>
            <a:r>
              <a:rPr lang="en-US" sz="3300" dirty="0"/>
              <a:t>Biology SL or HL</a:t>
            </a:r>
          </a:p>
          <a:p>
            <a:pPr lvl="2">
              <a:buFont typeface="Wingdings" pitchFamily="2" charset="2"/>
              <a:buChar char="S"/>
              <a:defRPr/>
            </a:pPr>
            <a:r>
              <a:rPr lang="en-US" sz="3300" dirty="0" smtClean="0"/>
              <a:t>Environmental </a:t>
            </a:r>
            <a:r>
              <a:rPr lang="en-US" sz="3300" dirty="0"/>
              <a:t>Systems &amp; </a:t>
            </a:r>
            <a:endParaRPr lang="en-US" sz="3300" dirty="0" smtClean="0"/>
          </a:p>
          <a:p>
            <a:pPr marL="731520" lvl="2" indent="0">
              <a:buNone/>
              <a:defRPr/>
            </a:pPr>
            <a:r>
              <a:rPr lang="en-US" sz="3300" dirty="0"/>
              <a:t> </a:t>
            </a:r>
            <a:r>
              <a:rPr lang="en-US" sz="3300" dirty="0" smtClean="0"/>
              <a:t>      Societies (ESS) SL</a:t>
            </a:r>
          </a:p>
          <a:p>
            <a:pPr lvl="2">
              <a:buFont typeface="Wingdings" pitchFamily="2" charset="2"/>
              <a:buChar char="S"/>
              <a:defRPr/>
            </a:pPr>
            <a:r>
              <a:rPr lang="en-US" sz="3300" dirty="0" smtClean="0"/>
              <a:t>Sports, Exercise, and </a:t>
            </a:r>
          </a:p>
          <a:p>
            <a:pPr marL="731520" lvl="2" indent="0">
              <a:buNone/>
              <a:defRPr/>
            </a:pPr>
            <a:r>
              <a:rPr lang="en-US" sz="3300" dirty="0"/>
              <a:t> </a:t>
            </a:r>
            <a:r>
              <a:rPr lang="en-US" sz="3300" dirty="0" smtClean="0"/>
              <a:t>       Health Science SL*</a:t>
            </a:r>
            <a:endParaRPr lang="en-US" sz="3300" dirty="0"/>
          </a:p>
          <a:p>
            <a:pPr>
              <a:buFont typeface="Wingdings" pitchFamily="2" charset="2"/>
              <a:buChar char="S"/>
              <a:defRPr/>
            </a:pPr>
            <a:r>
              <a:rPr lang="en-US" sz="4000" b="1" dirty="0"/>
              <a:t>Group </a:t>
            </a:r>
            <a:r>
              <a:rPr lang="en-US" sz="4000" b="1" dirty="0" smtClean="0"/>
              <a:t>5 (Mathematics)</a:t>
            </a:r>
            <a:endParaRPr lang="en-US" sz="4000" b="1" dirty="0"/>
          </a:p>
          <a:p>
            <a:pPr lvl="2">
              <a:buFont typeface="Wingdings" pitchFamily="2" charset="2"/>
              <a:buChar char="S"/>
              <a:defRPr/>
            </a:pPr>
            <a:r>
              <a:rPr lang="en-US" sz="3300" dirty="0"/>
              <a:t>Math Studies SL</a:t>
            </a:r>
          </a:p>
          <a:p>
            <a:pPr lvl="2">
              <a:buFont typeface="Wingdings" pitchFamily="2" charset="2"/>
              <a:buChar char="S"/>
              <a:defRPr/>
            </a:pPr>
            <a:r>
              <a:rPr lang="en-US" sz="3300" dirty="0"/>
              <a:t>Math SL</a:t>
            </a:r>
          </a:p>
          <a:p>
            <a:pPr lvl="2">
              <a:buFont typeface="Wingdings" pitchFamily="2" charset="2"/>
              <a:buChar char="S"/>
              <a:defRPr/>
            </a:pPr>
            <a:r>
              <a:rPr lang="en-US" sz="3300" dirty="0"/>
              <a:t>Math HL</a:t>
            </a:r>
          </a:p>
          <a:p>
            <a:pPr>
              <a:buFont typeface="Wingdings" pitchFamily="2" charset="2"/>
              <a:buChar char="S"/>
              <a:defRPr/>
            </a:pPr>
            <a:r>
              <a:rPr lang="en-US" sz="4000" b="1" dirty="0"/>
              <a:t>Group 6 </a:t>
            </a:r>
            <a:r>
              <a:rPr lang="en-US" sz="4000" b="1" dirty="0" smtClean="0"/>
              <a:t>(Arts)</a:t>
            </a:r>
            <a:endParaRPr lang="en-US" sz="4000" b="1" dirty="0"/>
          </a:p>
          <a:p>
            <a:pPr lvl="2">
              <a:buFont typeface="Wingdings" pitchFamily="2" charset="2"/>
              <a:buChar char="S"/>
              <a:defRPr/>
            </a:pPr>
            <a:r>
              <a:rPr lang="en-US" sz="3300" dirty="0"/>
              <a:t>Visual Arts SL or HL </a:t>
            </a:r>
            <a:endParaRPr lang="en-US" dirty="0" smtClean="0"/>
          </a:p>
          <a:p>
            <a:pPr lvl="2">
              <a:buFont typeface="Wingdings" pitchFamily="2" charset="2"/>
              <a:buChar char="S"/>
              <a:defRPr/>
            </a:pPr>
            <a:r>
              <a:rPr lang="en-US" sz="3300" dirty="0" smtClean="0"/>
              <a:t>Music SL*</a:t>
            </a:r>
            <a:endParaRPr lang="en-US" sz="3300" dirty="0"/>
          </a:p>
        </p:txBody>
      </p:sp>
      <p:sp>
        <p:nvSpPr>
          <p:cNvPr id="4" name="Content Placeholder 3"/>
          <p:cNvSpPr txBox="1">
            <a:spLocks/>
          </p:cNvSpPr>
          <p:nvPr/>
        </p:nvSpPr>
        <p:spPr>
          <a:xfrm>
            <a:off x="609600" y="1676400"/>
            <a:ext cx="3352800" cy="538003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Char char="S"/>
              <a:defRPr/>
            </a:pPr>
            <a:endParaRPr lang="en-US" sz="3800" dirty="0" smtClean="0"/>
          </a:p>
        </p:txBody>
      </p:sp>
      <p:sp>
        <p:nvSpPr>
          <p:cNvPr id="5" name="Content Placeholder 3"/>
          <p:cNvSpPr txBox="1">
            <a:spLocks/>
          </p:cNvSpPr>
          <p:nvPr/>
        </p:nvSpPr>
        <p:spPr>
          <a:xfrm>
            <a:off x="4648200" y="1828800"/>
            <a:ext cx="3200400" cy="4313238"/>
          </a:xfrm>
          <a:prstGeom prst="rect">
            <a:avLst/>
          </a:prstGeom>
        </p:spPr>
        <p:txBody>
          <a:bodyPr>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Font typeface="Wingdings" pitchFamily="2" charset="2"/>
              <a:buChar char="S"/>
              <a:defRPr/>
            </a:pPr>
            <a:endParaRPr lang="en-US" sz="3300" i="1" dirty="0" smtClean="0"/>
          </a:p>
        </p:txBody>
      </p:sp>
      <p:sp>
        <p:nvSpPr>
          <p:cNvPr id="7" name="Title 2"/>
          <p:cNvSpPr txBox="1">
            <a:spLocks/>
          </p:cNvSpPr>
          <p:nvPr/>
        </p:nvSpPr>
        <p:spPr>
          <a:xfrm>
            <a:off x="228600" y="152400"/>
            <a:ext cx="82296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endParaRPr lang="en-US" dirty="0">
              <a:latin typeface="Calisto MT" charset="0"/>
            </a:endParaRPr>
          </a:p>
        </p:txBody>
      </p:sp>
      <p:sp>
        <p:nvSpPr>
          <p:cNvPr id="9" name="TextBox 8"/>
          <p:cNvSpPr txBox="1"/>
          <p:nvPr/>
        </p:nvSpPr>
        <p:spPr>
          <a:xfrm>
            <a:off x="1066800" y="6248400"/>
            <a:ext cx="6553200" cy="338554"/>
          </a:xfrm>
          <a:prstGeom prst="rect">
            <a:avLst/>
          </a:prstGeom>
          <a:noFill/>
        </p:spPr>
        <p:txBody>
          <a:bodyPr wrap="square" rtlCol="0">
            <a:spAutoFit/>
          </a:bodyPr>
          <a:lstStyle/>
          <a:p>
            <a:pPr algn="ctr"/>
            <a:r>
              <a:rPr lang="en-US" sz="1600" dirty="0" smtClean="0"/>
              <a:t>* Indicates a new class at Washburn for the 2016-2017 school year</a:t>
            </a:r>
            <a:endParaRPr lang="en-US" sz="1600" dirty="0"/>
          </a:p>
        </p:txBody>
      </p:sp>
    </p:spTree>
    <p:extLst>
      <p:ext uri="{BB962C8B-B14F-4D97-AF65-F5344CB8AC3E}">
        <p14:creationId xmlns:p14="http://schemas.microsoft.com/office/powerpoint/2010/main" val="3608373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IB options at Washburn</a:t>
            </a:r>
            <a:endParaRPr lang="en-US" dirty="0"/>
          </a:p>
        </p:txBody>
      </p:sp>
      <p:sp>
        <p:nvSpPr>
          <p:cNvPr id="6" name="Content Placeholder 5"/>
          <p:cNvSpPr>
            <a:spLocks noGrp="1"/>
          </p:cNvSpPr>
          <p:nvPr>
            <p:ph sz="quarter" idx="1"/>
          </p:nvPr>
        </p:nvSpPr>
        <p:spPr/>
        <p:txBody>
          <a:bodyPr>
            <a:normAutofit/>
          </a:bodyPr>
          <a:lstStyle/>
          <a:p>
            <a:pPr lvl="1">
              <a:buClr>
                <a:schemeClr val="accent6"/>
              </a:buClr>
              <a:buFont typeface="Courier New"/>
              <a:buChar char="o"/>
              <a:defRPr/>
            </a:pPr>
            <a:r>
              <a:rPr lang="en-US" sz="3600" dirty="0" smtClean="0">
                <a:solidFill>
                  <a:schemeClr val="accent6">
                    <a:lumMod val="50000"/>
                  </a:schemeClr>
                </a:solidFill>
                <a:latin typeface="Arial" panose="020B0604020202020204" pitchFamily="34" charset="0"/>
                <a:cs typeface="Arial" panose="020B0604020202020204" pitchFamily="34" charset="0"/>
              </a:rPr>
              <a:t>IB </a:t>
            </a:r>
            <a:r>
              <a:rPr lang="en-US" sz="3600" dirty="0">
                <a:solidFill>
                  <a:schemeClr val="accent6">
                    <a:lumMod val="50000"/>
                  </a:schemeClr>
                </a:solidFill>
                <a:latin typeface="Arial" panose="020B0604020202020204" pitchFamily="34" charset="0"/>
                <a:cs typeface="Arial" panose="020B0604020202020204" pitchFamily="34" charset="0"/>
              </a:rPr>
              <a:t>Certificate </a:t>
            </a:r>
            <a:endParaRPr lang="en-US" sz="3600" dirty="0" smtClean="0">
              <a:solidFill>
                <a:schemeClr val="accent6">
                  <a:lumMod val="50000"/>
                </a:schemeClr>
              </a:solidFill>
              <a:latin typeface="Arial" panose="020B0604020202020204" pitchFamily="34" charset="0"/>
              <a:cs typeface="Arial" panose="020B0604020202020204" pitchFamily="34" charset="0"/>
            </a:endParaRPr>
          </a:p>
          <a:p>
            <a:pPr lvl="1">
              <a:buClr>
                <a:schemeClr val="accent6"/>
              </a:buClr>
              <a:buFont typeface="Courier New"/>
              <a:buChar char="o"/>
              <a:defRPr/>
            </a:pPr>
            <a:r>
              <a:rPr lang="en-US" sz="3600" dirty="0" smtClean="0">
                <a:solidFill>
                  <a:schemeClr val="accent6">
                    <a:lumMod val="50000"/>
                  </a:schemeClr>
                </a:solidFill>
                <a:latin typeface="Arial" panose="020B0604020202020204" pitchFamily="34" charset="0"/>
                <a:cs typeface="Arial" panose="020B0604020202020204" pitchFamily="34" charset="0"/>
              </a:rPr>
              <a:t>Washburn </a:t>
            </a:r>
            <a:r>
              <a:rPr lang="en-US" sz="3600" dirty="0">
                <a:solidFill>
                  <a:schemeClr val="accent6">
                    <a:lumMod val="50000"/>
                  </a:schemeClr>
                </a:solidFill>
                <a:latin typeface="Arial" panose="020B0604020202020204" pitchFamily="34" charset="0"/>
                <a:cs typeface="Arial" panose="020B0604020202020204" pitchFamily="34" charset="0"/>
              </a:rPr>
              <a:t>IB Medallion</a:t>
            </a:r>
          </a:p>
          <a:p>
            <a:pPr lvl="1">
              <a:buClr>
                <a:schemeClr val="accent6"/>
              </a:buClr>
              <a:buFont typeface="Courier New"/>
              <a:buChar char="o"/>
              <a:defRPr/>
            </a:pPr>
            <a:r>
              <a:rPr lang="en-US" sz="3600" dirty="0" smtClean="0">
                <a:solidFill>
                  <a:schemeClr val="accent6">
                    <a:lumMod val="50000"/>
                  </a:schemeClr>
                </a:solidFill>
                <a:latin typeface="Arial" panose="020B0604020202020204" pitchFamily="34" charset="0"/>
                <a:cs typeface="Arial" panose="020B0604020202020204" pitchFamily="34" charset="0"/>
              </a:rPr>
              <a:t>IB Diploma </a:t>
            </a:r>
            <a:endParaRPr lang="en-US" sz="3600" dirty="0"/>
          </a:p>
        </p:txBody>
      </p:sp>
    </p:spTree>
    <p:extLst>
      <p:ext uri="{BB962C8B-B14F-4D97-AF65-F5344CB8AC3E}">
        <p14:creationId xmlns:p14="http://schemas.microsoft.com/office/powerpoint/2010/main" val="1115091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9050"/>
            <a:ext cx="8229600" cy="990600"/>
          </a:xfrm>
        </p:spPr>
        <p:txBody>
          <a:bodyPr/>
          <a:lstStyle/>
          <a:p>
            <a:pPr eaLnBrk="1" hangingPunct="1"/>
            <a:r>
              <a:rPr lang="en-US" sz="4000">
                <a:solidFill>
                  <a:schemeClr val="tx1"/>
                </a:solidFill>
                <a:latin typeface="Calisto MT" charset="0"/>
              </a:rPr>
              <a:t>IB Certificate</a:t>
            </a:r>
          </a:p>
        </p:txBody>
      </p:sp>
      <p:graphicFrame>
        <p:nvGraphicFramePr>
          <p:cNvPr id="2" name="Content Placeholder 1"/>
          <p:cNvGraphicFramePr>
            <a:graphicFrameLocks noGrp="1"/>
          </p:cNvGraphicFramePr>
          <p:nvPr>
            <p:ph idx="1"/>
          </p:nvPr>
        </p:nvGraphicFramePr>
        <p:xfrm>
          <a:off x="228600" y="990600"/>
          <a:ext cx="8534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050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9050"/>
            <a:ext cx="8229600" cy="990600"/>
          </a:xfrm>
        </p:spPr>
        <p:txBody>
          <a:bodyPr/>
          <a:lstStyle/>
          <a:p>
            <a:pPr eaLnBrk="1" hangingPunct="1"/>
            <a:r>
              <a:rPr lang="en-US" sz="4000">
                <a:solidFill>
                  <a:schemeClr val="tx1"/>
                </a:solidFill>
                <a:latin typeface="Calisto MT" charset="0"/>
              </a:rPr>
              <a:t>IB WHS Medallion</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03517247"/>
              </p:ext>
            </p:extLst>
          </p:nvPr>
        </p:nvGraphicFramePr>
        <p:xfrm>
          <a:off x="228600" y="990600"/>
          <a:ext cx="8534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436" name="Picture 3" descr="C:\Users\Lisa Ledman\AppData\Local\Microsoft\Windows\INetCache\IE\Q2NCOMCX\MC900389194[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0050" y="4724400"/>
            <a:ext cx="13239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680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9050"/>
            <a:ext cx="8229600" cy="990600"/>
          </a:xfrm>
        </p:spPr>
        <p:txBody>
          <a:bodyPr/>
          <a:lstStyle/>
          <a:p>
            <a:pPr eaLnBrk="1" hangingPunct="1"/>
            <a:r>
              <a:rPr lang="en-US" sz="4000" dirty="0">
                <a:solidFill>
                  <a:schemeClr val="tx1"/>
                </a:solidFill>
                <a:latin typeface="Calisto MT" charset="0"/>
              </a:rPr>
              <a:t>IB </a:t>
            </a:r>
            <a:r>
              <a:rPr lang="en-US" sz="4000" dirty="0" smtClean="0">
                <a:solidFill>
                  <a:schemeClr val="tx1"/>
                </a:solidFill>
                <a:latin typeface="Calisto MT" charset="0"/>
              </a:rPr>
              <a:t>Diploma</a:t>
            </a:r>
            <a:endParaRPr lang="en-US" sz="4000" dirty="0">
              <a:solidFill>
                <a:schemeClr val="tx1"/>
              </a:solidFill>
              <a:latin typeface="Calisto MT" charset="0"/>
            </a:endParaRPr>
          </a:p>
        </p:txBody>
      </p:sp>
      <p:graphicFrame>
        <p:nvGraphicFramePr>
          <p:cNvPr id="2" name="Content Placeholder 1"/>
          <p:cNvGraphicFramePr>
            <a:graphicFrameLocks noGrp="1"/>
          </p:cNvGraphicFramePr>
          <p:nvPr>
            <p:ph idx="1"/>
          </p:nvPr>
        </p:nvGraphicFramePr>
        <p:xfrm>
          <a:off x="228600" y="990600"/>
          <a:ext cx="8534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C:\Users\Lisa Ledman\AppData\Local\Microsoft\Windows\INetCache\IE\BTD3HX79\MC900434825[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648200"/>
            <a:ext cx="19716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552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086600" cy="914400"/>
          </a:xfrm>
        </p:spPr>
        <p:txBody>
          <a:bodyPr>
            <a:noAutofit/>
          </a:bodyPr>
          <a:lstStyle/>
          <a:p>
            <a:pPr algn="ctr"/>
            <a:r>
              <a:rPr lang="en-US" sz="4800" dirty="0" smtClean="0"/>
              <a:t>Topics covered today:</a:t>
            </a:r>
            <a:endParaRPr lang="en-US" sz="4800" dirty="0"/>
          </a:p>
        </p:txBody>
      </p:sp>
      <p:sp>
        <p:nvSpPr>
          <p:cNvPr id="4" name="TextBox 3"/>
          <p:cNvSpPr txBox="1"/>
          <p:nvPr/>
        </p:nvSpPr>
        <p:spPr>
          <a:xfrm>
            <a:off x="685800" y="2133600"/>
            <a:ext cx="7696200" cy="295465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PSEO</a:t>
            </a:r>
          </a:p>
          <a:p>
            <a:pPr marL="457200" indent="-457200">
              <a:buFont typeface="Arial" panose="020B0604020202020204" pitchFamily="34" charset="0"/>
              <a:buChar char="•"/>
            </a:pPr>
            <a:r>
              <a:rPr lang="en-US" sz="2800" dirty="0" smtClean="0"/>
              <a:t>IB</a:t>
            </a:r>
          </a:p>
          <a:p>
            <a:pPr marL="457200" indent="-457200">
              <a:buFont typeface="Arial" panose="020B0604020202020204" pitchFamily="34" charset="0"/>
              <a:buChar char="•"/>
            </a:pPr>
            <a:r>
              <a:rPr lang="en-US" sz="2800" dirty="0"/>
              <a:t>Graduation </a:t>
            </a:r>
            <a:r>
              <a:rPr lang="en-US" sz="2800" dirty="0" smtClean="0"/>
              <a:t>Requirements</a:t>
            </a:r>
            <a:endParaRPr lang="en-US" sz="2800" dirty="0"/>
          </a:p>
          <a:p>
            <a:pPr marL="457200" indent="-457200">
              <a:buFont typeface="Arial" panose="020B0604020202020204" pitchFamily="34" charset="0"/>
              <a:buChar char="•"/>
            </a:pPr>
            <a:r>
              <a:rPr lang="en-US" sz="2800" dirty="0" smtClean="0"/>
              <a:t>GPA review</a:t>
            </a:r>
          </a:p>
          <a:p>
            <a:pPr marL="457200" indent="-457200">
              <a:buFont typeface="Arial" panose="020B0604020202020204" pitchFamily="34" charset="0"/>
              <a:buChar char="•"/>
            </a:pPr>
            <a:r>
              <a:rPr lang="en-US" sz="2800" dirty="0" smtClean="0"/>
              <a:t>Transcripts review</a:t>
            </a:r>
          </a:p>
          <a:p>
            <a:pPr marL="457200" indent="-457200">
              <a:buFont typeface="Arial" panose="020B0604020202020204" pitchFamily="34" charset="0"/>
              <a:buChar char="•"/>
            </a:pPr>
            <a:r>
              <a:rPr lang="en-US" sz="2800" dirty="0" smtClean="0"/>
              <a:t>March 15</a:t>
            </a:r>
            <a:r>
              <a:rPr lang="en-US" sz="2800" baseline="30000" dirty="0" smtClean="0"/>
              <a:t>th</a:t>
            </a:r>
            <a:r>
              <a:rPr lang="en-US" sz="2800" dirty="0" smtClean="0"/>
              <a:t> ACT Practice test notification</a:t>
            </a:r>
          </a:p>
          <a:p>
            <a:endParaRPr lang="en-US" dirty="0"/>
          </a:p>
        </p:txBody>
      </p:sp>
    </p:spTree>
    <p:extLst>
      <p:ext uri="{BB962C8B-B14F-4D97-AF65-F5344CB8AC3E}">
        <p14:creationId xmlns:p14="http://schemas.microsoft.com/office/powerpoint/2010/main" val="1524417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about </a:t>
            </a:r>
            <a:r>
              <a:rPr lang="en-US" dirty="0" err="1" smtClean="0"/>
              <a:t>ib</a:t>
            </a:r>
            <a:r>
              <a:rPr lang="en-US" dirty="0" smtClean="0"/>
              <a:t>?</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solidFill>
                <a:srgbClr val="000000"/>
              </a:solidFill>
              <a:latin typeface="Calisto MT" charset="0"/>
            </a:endParaRPr>
          </a:p>
          <a:p>
            <a:pPr marL="0" indent="0" algn="ctr">
              <a:buNone/>
            </a:pPr>
            <a:r>
              <a:rPr lang="en-US" sz="3200" dirty="0" smtClean="0">
                <a:solidFill>
                  <a:srgbClr val="000000"/>
                </a:solidFill>
                <a:latin typeface="Calisto MT" charset="0"/>
              </a:rPr>
              <a:t>Jeanne.Dobson</a:t>
            </a:r>
            <a:r>
              <a:rPr lang="en-US" sz="3200" dirty="0">
                <a:solidFill>
                  <a:srgbClr val="000000"/>
                </a:solidFill>
                <a:latin typeface="Calisto MT" charset="0"/>
              </a:rPr>
              <a:t>@mpls.k12.mn.us </a:t>
            </a:r>
          </a:p>
          <a:p>
            <a:pPr marL="0" indent="0" algn="ctr">
              <a:buNone/>
            </a:pPr>
            <a:r>
              <a:rPr lang="en-US" sz="3200" dirty="0">
                <a:latin typeface="Calisto MT" charset="0"/>
              </a:rPr>
              <a:t>Room 133</a:t>
            </a:r>
            <a:endParaRPr lang="en-US" sz="3200" dirty="0">
              <a:solidFill>
                <a:schemeClr val="bg2"/>
              </a:solidFill>
              <a:latin typeface="Calisto MT" charset="0"/>
            </a:endParaRPr>
          </a:p>
          <a:p>
            <a:pPr marL="0" indent="0" algn="ctr">
              <a:buNone/>
            </a:pPr>
            <a:r>
              <a:rPr lang="en-US" sz="3200" dirty="0">
                <a:latin typeface="Calisto MT" charset="0"/>
              </a:rPr>
              <a:t>612-668-3435</a:t>
            </a:r>
          </a:p>
          <a:p>
            <a:endParaRPr lang="en-US" dirty="0"/>
          </a:p>
        </p:txBody>
      </p:sp>
    </p:spTree>
    <p:extLst>
      <p:ext uri="{BB962C8B-B14F-4D97-AF65-F5344CB8AC3E}">
        <p14:creationId xmlns:p14="http://schemas.microsoft.com/office/powerpoint/2010/main" val="2459907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219200" y="685800"/>
            <a:ext cx="6512511" cy="671945"/>
          </a:xfrm>
        </p:spPr>
        <p:txBody>
          <a:bodyPr/>
          <a:lstStyle/>
          <a:p>
            <a:r>
              <a:rPr lang="en-US" sz="3500" dirty="0" smtClean="0">
                <a:solidFill>
                  <a:schemeClr val="accent6"/>
                </a:solidFill>
              </a:rPr>
              <a:t>Graduation Requirements</a:t>
            </a:r>
          </a:p>
        </p:txBody>
      </p:sp>
      <p:sp>
        <p:nvSpPr>
          <p:cNvPr id="36867" name="Rectangle 3"/>
          <p:cNvSpPr>
            <a:spLocks noGrp="1" noChangeArrowheads="1"/>
          </p:cNvSpPr>
          <p:nvPr>
            <p:ph sz="quarter" idx="1"/>
          </p:nvPr>
        </p:nvSpPr>
        <p:spPr>
          <a:xfrm>
            <a:off x="457200" y="1219200"/>
            <a:ext cx="8229600" cy="4906963"/>
          </a:xfrm>
        </p:spPr>
        <p:txBody>
          <a:bodyPr rtlCol="0">
            <a:normAutofit/>
          </a:bodyPr>
          <a:lstStyle/>
          <a:p>
            <a:pPr marL="0" indent="0" fontAlgn="auto">
              <a:lnSpc>
                <a:spcPct val="80000"/>
              </a:lnSpc>
              <a:spcAft>
                <a:spcPts val="0"/>
              </a:spcAft>
              <a:buClr>
                <a:srgbClr val="FF6600"/>
              </a:buClr>
              <a:buFont typeface="Arial" pitchFamily="34" charset="0"/>
              <a:buNone/>
              <a:defRPr/>
            </a:pPr>
            <a:endParaRPr lang="en-US" sz="2400" b="1" dirty="0" smtClean="0">
              <a:solidFill>
                <a:srgbClr val="000000"/>
              </a:solidFill>
              <a:latin typeface="Arial" charset="0"/>
              <a:ea typeface="+mn-ea"/>
            </a:endParaRPr>
          </a:p>
          <a:p>
            <a:pPr>
              <a:lnSpc>
                <a:spcPct val="80000"/>
              </a:lnSpc>
              <a:buClr>
                <a:srgbClr val="FF6600"/>
              </a:buClr>
              <a:defRPr/>
            </a:pPr>
            <a:r>
              <a:rPr lang="en-US" sz="2400" b="1" dirty="0" smtClean="0">
                <a:solidFill>
                  <a:srgbClr val="000000"/>
                </a:solidFill>
                <a:latin typeface="Arial" charset="0"/>
                <a:ea typeface="+mn-ea"/>
              </a:rPr>
              <a:t>Minimum 21.5 total credits needed from the </a:t>
            </a:r>
          </a:p>
          <a:p>
            <a:pPr marL="0" indent="0" fontAlgn="auto">
              <a:lnSpc>
                <a:spcPct val="80000"/>
              </a:lnSpc>
              <a:spcAft>
                <a:spcPts val="0"/>
              </a:spcAft>
              <a:buClr>
                <a:srgbClr val="FF6600"/>
              </a:buClr>
              <a:buFont typeface="Arial" pitchFamily="34" charset="0"/>
              <a:buNone/>
              <a:defRPr/>
            </a:pPr>
            <a:r>
              <a:rPr lang="en-US" sz="2400" b="1" dirty="0" smtClean="0">
                <a:solidFill>
                  <a:srgbClr val="000000"/>
                </a:solidFill>
                <a:latin typeface="Arial" charset="0"/>
                <a:ea typeface="+mn-ea"/>
              </a:rPr>
              <a:t>Following subject areas:</a:t>
            </a:r>
          </a:p>
          <a:p>
            <a:pPr marL="0" indent="0" fontAlgn="auto">
              <a:lnSpc>
                <a:spcPct val="80000"/>
              </a:lnSpc>
              <a:spcAft>
                <a:spcPts val="0"/>
              </a:spcAft>
              <a:buClr>
                <a:srgbClr val="FF6600"/>
              </a:buClr>
              <a:buFont typeface="Arial" pitchFamily="34" charset="0"/>
              <a:buNone/>
              <a:defRPr/>
            </a:pPr>
            <a:endParaRPr lang="en-US" sz="1800" b="1" dirty="0" smtClean="0">
              <a:solidFill>
                <a:srgbClr val="000000"/>
              </a:solidFill>
              <a:latin typeface="Arial" charset="0"/>
              <a:ea typeface="+mn-ea"/>
            </a:endParaRPr>
          </a:p>
          <a:p>
            <a:pPr lvl="3" fontAlgn="auto">
              <a:lnSpc>
                <a:spcPct val="80000"/>
              </a:lnSpc>
              <a:spcAft>
                <a:spcPts val="0"/>
              </a:spcAft>
              <a:buClr>
                <a:srgbClr val="3333FF"/>
              </a:buClr>
              <a:defRPr/>
            </a:pPr>
            <a:r>
              <a:rPr lang="en-US" sz="1800" dirty="0" smtClean="0">
                <a:solidFill>
                  <a:srgbClr val="000000"/>
                </a:solidFill>
                <a:latin typeface="Arial" charset="0"/>
                <a:ea typeface="+mn-ea"/>
              </a:rPr>
              <a:t>English 	4 credits     (16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Social Studies 	4 credits     (16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Math 		3 credits     (12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Science 	3 credits     (12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Physical Ed	1 credit       (4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Health 	1 credit       (4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Fine Arts	1 credit       (4 quarters)</a:t>
            </a:r>
          </a:p>
          <a:p>
            <a:pPr lvl="3" fontAlgn="auto">
              <a:lnSpc>
                <a:spcPct val="80000"/>
              </a:lnSpc>
              <a:spcAft>
                <a:spcPts val="0"/>
              </a:spcAft>
              <a:buClr>
                <a:srgbClr val="3333FF"/>
              </a:buClr>
              <a:defRPr/>
            </a:pPr>
            <a:r>
              <a:rPr lang="en-US" sz="1800" dirty="0" smtClean="0">
                <a:solidFill>
                  <a:srgbClr val="000000"/>
                </a:solidFill>
                <a:latin typeface="Arial" charset="0"/>
                <a:ea typeface="+mn-ea"/>
              </a:rPr>
              <a:t>Electives 	4.5 credits  (18 quarters)</a:t>
            </a:r>
          </a:p>
          <a:p>
            <a:pPr lvl="3" fontAlgn="auto">
              <a:lnSpc>
                <a:spcPct val="80000"/>
              </a:lnSpc>
              <a:spcAft>
                <a:spcPts val="0"/>
              </a:spcAft>
              <a:buFontTx/>
              <a:buNone/>
              <a:defRPr/>
            </a:pPr>
            <a:r>
              <a:rPr lang="en-US" sz="1000" dirty="0" smtClean="0">
                <a:solidFill>
                  <a:srgbClr val="000000"/>
                </a:solidFill>
                <a:latin typeface="Arial" charset="0"/>
                <a:ea typeface="+mn-ea"/>
              </a:rPr>
              <a:t> </a:t>
            </a:r>
          </a:p>
          <a:p>
            <a:pPr>
              <a:lnSpc>
                <a:spcPct val="80000"/>
              </a:lnSpc>
              <a:defRPr/>
            </a:pPr>
            <a:r>
              <a:rPr lang="en-US" b="1" dirty="0" smtClean="0">
                <a:latin typeface="Arial" charset="0"/>
              </a:rPr>
              <a:t>Complete ALL My Life Plan (MLP) requirements</a:t>
            </a:r>
          </a:p>
          <a:p>
            <a:pPr>
              <a:lnSpc>
                <a:spcPct val="80000"/>
              </a:lnSpc>
              <a:defRPr/>
            </a:pPr>
            <a:endParaRPr lang="en-US" b="1" dirty="0" smtClean="0">
              <a:latin typeface="Arial" charset="0"/>
            </a:endParaRPr>
          </a:p>
          <a:p>
            <a:pPr>
              <a:lnSpc>
                <a:spcPct val="80000"/>
              </a:lnSpc>
              <a:defRPr/>
            </a:pPr>
            <a:r>
              <a:rPr lang="en-US" b="1" dirty="0" smtClean="0">
                <a:latin typeface="Arial" charset="0"/>
              </a:rPr>
              <a:t>Complete any necessary exams (ACT or Accuplacer)</a:t>
            </a:r>
          </a:p>
          <a:p>
            <a:pPr fontAlgn="auto">
              <a:lnSpc>
                <a:spcPct val="80000"/>
              </a:lnSpc>
              <a:spcAft>
                <a:spcPts val="0"/>
              </a:spcAft>
              <a:buFont typeface="Wingdings" charset="0"/>
              <a:buNone/>
              <a:defRPr/>
            </a:pPr>
            <a:endParaRPr lang="en-US" sz="2600" dirty="0">
              <a:latin typeface="Arial" charset="0"/>
              <a:ea typeface="+mn-ea"/>
            </a:endParaRPr>
          </a:p>
        </p:txBody>
      </p:sp>
      <p:pic>
        <p:nvPicPr>
          <p:cNvPr id="14339" name="Picture 4" descr="BD06213_"/>
          <p:cNvPicPr>
            <a:picLocks noChangeAspect="1" noChangeArrowheads="1"/>
          </p:cNvPicPr>
          <p:nvPr/>
        </p:nvPicPr>
        <p:blipFill>
          <a:blip r:embed="rId2" cstate="print"/>
          <a:srcRect/>
          <a:stretch>
            <a:fillRect/>
          </a:stretch>
        </p:blipFill>
        <p:spPr bwMode="auto">
          <a:xfrm>
            <a:off x="6625070" y="3038475"/>
            <a:ext cx="1362075" cy="1657350"/>
          </a:xfrm>
          <a:prstGeom prst="rect">
            <a:avLst/>
          </a:prstGeom>
          <a:noFill/>
          <a:ln w="9525">
            <a:noFill/>
            <a:miter lim="800000"/>
            <a:headEnd/>
            <a:tailEnd/>
          </a:ln>
        </p:spPr>
      </p:pic>
    </p:spTree>
  </p:cSld>
  <p:clrMapOvr>
    <a:masterClrMapping/>
  </p:clrMapOvr>
  <p:transition>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Reality of Remedial College Work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Huh, I only need three years </a:t>
            </a:r>
          </a:p>
          <a:p>
            <a:pPr marL="0" indent="0">
              <a:buNone/>
            </a:pPr>
            <a:r>
              <a:rPr lang="en-US" dirty="0" smtClean="0"/>
              <a:t>of science and math?...</a:t>
            </a:r>
          </a:p>
          <a:p>
            <a:endParaRPr lang="en-US" dirty="0"/>
          </a:p>
          <a:p>
            <a:endParaRPr lang="en-US" dirty="0" smtClean="0"/>
          </a:p>
          <a:p>
            <a:endParaRPr lang="en-US" dirty="0" smtClean="0"/>
          </a:p>
          <a:p>
            <a:r>
              <a:rPr lang="en-US" dirty="0" smtClean="0"/>
              <a:t>Yes, BUT:  You may need to take remedial college courses if you’re skills are not college level ready</a:t>
            </a:r>
          </a:p>
          <a:p>
            <a:r>
              <a:rPr lang="en-US" dirty="0" smtClean="0"/>
              <a:t>TAKE FOUR YEARS OF MATH AND SCIENCE!</a:t>
            </a:r>
          </a:p>
          <a:p>
            <a:r>
              <a:rPr lang="en-US" dirty="0" smtClean="0"/>
              <a:t>Take more than two years of World Language if your prospective college requires you take a World </a:t>
            </a:r>
            <a:r>
              <a:rPr lang="en-US" dirty="0"/>
              <a:t>L</a:t>
            </a:r>
            <a:r>
              <a:rPr lang="en-US" dirty="0" smtClean="0"/>
              <a:t>anguage</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524000"/>
            <a:ext cx="33528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433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512511" cy="1143000"/>
          </a:xfrm>
        </p:spPr>
        <p:txBody>
          <a:bodyPr/>
          <a:lstStyle/>
          <a:p>
            <a:pPr algn="ctr"/>
            <a:r>
              <a:rPr lang="en-US" dirty="0" smtClean="0">
                <a:solidFill>
                  <a:srgbClr val="3333FF"/>
                </a:solidFill>
                <a:latin typeface="Arial Black" panose="020B0A04020102020204" pitchFamily="34" charset="0"/>
                <a:cs typeface="Arial" panose="020B0604020202020204" pitchFamily="34" charset="0"/>
              </a:rPr>
              <a:t>GPA Calculation Reminder</a:t>
            </a:r>
            <a:endParaRPr lang="en-US" dirty="0">
              <a:solidFill>
                <a:srgbClr val="3333FF"/>
              </a:solidFill>
              <a:latin typeface="Arial Black" panose="020B0A04020102020204" pitchFamily="34" charset="0"/>
              <a:cs typeface="Arial" panose="020B0604020202020204" pitchFamily="34" charset="0"/>
            </a:endParaRPr>
          </a:p>
        </p:txBody>
      </p:sp>
      <p:sp>
        <p:nvSpPr>
          <p:cNvPr id="3" name="Content Placeholder 2"/>
          <p:cNvSpPr>
            <a:spLocks noGrp="1"/>
          </p:cNvSpPr>
          <p:nvPr>
            <p:ph sz="quarter" idx="1"/>
          </p:nvPr>
        </p:nvSpPr>
        <p:spPr>
          <a:xfrm>
            <a:off x="1066800" y="1905000"/>
            <a:ext cx="7315200" cy="4038600"/>
          </a:xfrm>
        </p:spPr>
        <p:txBody>
          <a:bodyPr anchor="t">
            <a:normAutofit fontScale="92500" lnSpcReduction="10000"/>
          </a:bodyPr>
          <a:lstStyle/>
          <a:p>
            <a:pPr marL="0" indent="0">
              <a:lnSpc>
                <a:spcPct val="100000"/>
              </a:lnSpc>
              <a:buNone/>
            </a:pPr>
            <a:r>
              <a:rPr lang="en-US" sz="2400" dirty="0" smtClean="0">
                <a:latin typeface="Arial" panose="020B0604020202020204" pitchFamily="34" charset="0"/>
                <a:cs typeface="Arial" panose="020B0604020202020204" pitchFamily="34" charset="0"/>
              </a:rPr>
              <a:t>A 	4.00 points		C	2.00 points	</a:t>
            </a:r>
          </a:p>
          <a:p>
            <a:pPr marL="0" indent="0">
              <a:lnSpc>
                <a:spcPct val="100000"/>
              </a:lnSpc>
              <a:buNone/>
            </a:pPr>
            <a:r>
              <a:rPr lang="en-US" sz="2400" dirty="0" smtClean="0">
                <a:latin typeface="Arial" panose="020B0604020202020204" pitchFamily="34" charset="0"/>
                <a:cs typeface="Arial" panose="020B0604020202020204" pitchFamily="34" charset="0"/>
              </a:rPr>
              <a:t>A- 	3.67 points		C-	1.67 points</a:t>
            </a:r>
          </a:p>
          <a:p>
            <a:pPr marL="0" indent="0">
              <a:lnSpc>
                <a:spcPct val="100000"/>
              </a:lnSpc>
              <a:buNone/>
            </a:pPr>
            <a:r>
              <a:rPr lang="en-US" sz="2400" dirty="0" smtClean="0">
                <a:latin typeface="Arial" panose="020B0604020202020204" pitchFamily="34" charset="0"/>
                <a:cs typeface="Arial" panose="020B0604020202020204" pitchFamily="34" charset="0"/>
              </a:rPr>
              <a:t>B+ 	3.33 points		D+	1.33 points</a:t>
            </a:r>
          </a:p>
          <a:p>
            <a:pPr marL="0" indent="0">
              <a:lnSpc>
                <a:spcPct val="100000"/>
              </a:lnSpc>
              <a:buNone/>
            </a:pPr>
            <a:r>
              <a:rPr lang="en-US" sz="2400" dirty="0" smtClean="0">
                <a:latin typeface="Arial" panose="020B0604020202020204" pitchFamily="34" charset="0"/>
                <a:cs typeface="Arial" panose="020B0604020202020204" pitchFamily="34" charset="0"/>
              </a:rPr>
              <a:t>B 	3.00 points		D	1.00 points</a:t>
            </a:r>
          </a:p>
          <a:p>
            <a:pPr marL="0" indent="0">
              <a:lnSpc>
                <a:spcPct val="100000"/>
              </a:lnSpc>
              <a:buNone/>
            </a:pPr>
            <a:r>
              <a:rPr lang="en-US" sz="2400" dirty="0" smtClean="0">
                <a:latin typeface="Arial" panose="020B0604020202020204" pitchFamily="34" charset="0"/>
                <a:cs typeface="Arial" panose="020B0604020202020204" pitchFamily="34" charset="0"/>
              </a:rPr>
              <a:t>B- 	2.67 points		D-	0.67 points</a:t>
            </a:r>
          </a:p>
          <a:p>
            <a:pPr marL="0" indent="0">
              <a:lnSpc>
                <a:spcPct val="100000"/>
              </a:lnSpc>
              <a:buNone/>
            </a:pPr>
            <a:r>
              <a:rPr lang="en-US" sz="2400" dirty="0" smtClean="0">
                <a:latin typeface="Arial" panose="020B0604020202020204" pitchFamily="34" charset="0"/>
                <a:cs typeface="Arial" panose="020B0604020202020204" pitchFamily="34" charset="0"/>
              </a:rPr>
              <a:t>C+ 	2.33 points          	F	0.00 points</a:t>
            </a:r>
          </a:p>
          <a:p>
            <a:pPr marL="0" indent="0">
              <a:lnSpc>
                <a:spcPct val="100000"/>
              </a:lnSpc>
              <a:buNone/>
            </a:pPr>
            <a:r>
              <a:rPr lang="en-US" sz="2000" dirty="0" smtClean="0">
                <a:latin typeface="Arial" panose="020B0604020202020204" pitchFamily="34" charset="0"/>
                <a:cs typeface="Arial" panose="020B0604020202020204" pitchFamily="34" charset="0"/>
              </a:rPr>
              <a:t> </a:t>
            </a:r>
          </a:p>
          <a:p>
            <a:pPr marL="0" indent="0" algn="ctr">
              <a:lnSpc>
                <a:spcPct val="100000"/>
              </a:lnSpc>
              <a:buNone/>
            </a:pPr>
            <a:r>
              <a:rPr lang="en-US" sz="2000" b="1" dirty="0" smtClean="0">
                <a:latin typeface="Arial" panose="020B0604020202020204" pitchFamily="34" charset="0"/>
                <a:cs typeface="Arial" panose="020B0604020202020204" pitchFamily="34" charset="0"/>
              </a:rPr>
              <a:t>To calculate GPA, simply add the number of points you earned and divide by the number of classes you had. </a:t>
            </a:r>
          </a:p>
          <a:p>
            <a:pPr marL="0" indent="0" algn="ctr">
              <a:lnSpc>
                <a:spcPct val="100000"/>
              </a:lnSpc>
              <a:buNone/>
            </a:pPr>
            <a:r>
              <a:rPr lang="en-US" sz="2000" b="1" dirty="0" smtClean="0">
                <a:latin typeface="Arial" panose="020B0604020202020204" pitchFamily="34" charset="0"/>
                <a:cs typeface="Arial" panose="020B0604020202020204" pitchFamily="34" charset="0"/>
              </a:rPr>
              <a:t>Your GPA is cumulative. This means that you add and divide to the total from each preceding quarter.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3046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GPA: What Does It Mean?</a:t>
            </a:r>
            <a:endParaRPr lang="en-US" dirty="0"/>
          </a:p>
        </p:txBody>
      </p:sp>
      <p:sp>
        <p:nvSpPr>
          <p:cNvPr id="6" name="Content Placeholder 5"/>
          <p:cNvSpPr>
            <a:spLocks noGrp="1"/>
          </p:cNvSpPr>
          <p:nvPr>
            <p:ph sz="quarter" idx="1"/>
          </p:nvPr>
        </p:nvSpPr>
        <p:spPr/>
        <p:txBody>
          <a:bodyPr/>
          <a:lstStyle/>
          <a:p>
            <a:pPr marL="0" indent="0">
              <a:buNone/>
            </a:pPr>
            <a:endParaRPr lang="en-US" dirty="0" smtClean="0"/>
          </a:p>
          <a:p>
            <a:r>
              <a:rPr lang="en-US" dirty="0" smtClean="0"/>
              <a:t>&gt; 2.0 GPA*			</a:t>
            </a:r>
          </a:p>
          <a:p>
            <a:r>
              <a:rPr lang="en-US" dirty="0" smtClean="0"/>
              <a:t>2.50 - 3.00 GPA*</a:t>
            </a:r>
          </a:p>
          <a:p>
            <a:r>
              <a:rPr lang="en-US" dirty="0" smtClean="0"/>
              <a:t>3.00 – 3.25 GPA</a:t>
            </a:r>
          </a:p>
          <a:p>
            <a:r>
              <a:rPr lang="en-US" dirty="0" smtClean="0"/>
              <a:t>3.25 – 3.50 GPA</a:t>
            </a:r>
          </a:p>
          <a:p>
            <a:r>
              <a:rPr lang="en-US" dirty="0" smtClean="0"/>
              <a:t>3.50 – 3.75 GPA</a:t>
            </a:r>
          </a:p>
          <a:p>
            <a:r>
              <a:rPr lang="en-US" dirty="0" smtClean="0"/>
              <a:t>3.75- 4.00  GPA*</a:t>
            </a:r>
            <a:endParaRPr lang="en-US" dirty="0"/>
          </a:p>
        </p:txBody>
      </p:sp>
      <p:pic>
        <p:nvPicPr>
          <p:cNvPr id="3074" name="Picture 2" descr="http://cdn.meme.am/instances/533820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842655"/>
            <a:ext cx="38100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658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z="3500" dirty="0" smtClean="0">
                <a:solidFill>
                  <a:srgbClr val="3333FF"/>
                </a:solidFill>
                <a:latin typeface="Arial Black" pitchFamily="34" charset="0"/>
              </a:rPr>
              <a:t>Who Cares about GPA?</a:t>
            </a:r>
          </a:p>
        </p:txBody>
      </p:sp>
      <p:sp>
        <p:nvSpPr>
          <p:cNvPr id="55299" name="Rectangle 3"/>
          <p:cNvSpPr>
            <a:spLocks noGrp="1" noChangeArrowheads="1"/>
          </p:cNvSpPr>
          <p:nvPr>
            <p:ph sz="quarter" idx="1"/>
          </p:nvPr>
        </p:nvSpPr>
        <p:spPr/>
        <p:txBody>
          <a:bodyPr rtlCol="0">
            <a:normAutofit lnSpcReduction="10000"/>
          </a:bodyPr>
          <a:lstStyle/>
          <a:p>
            <a:pPr fontAlgn="auto">
              <a:spcAft>
                <a:spcPts val="0"/>
              </a:spcAft>
              <a:buClr>
                <a:srgbClr val="FF6600"/>
              </a:buClr>
              <a:defRPr/>
            </a:pPr>
            <a:r>
              <a:rPr lang="en-US" dirty="0" smtClean="0">
                <a:latin typeface="Arial" charset="0"/>
                <a:ea typeface="+mn-ea"/>
              </a:rPr>
              <a:t>College Admissions Committees</a:t>
            </a:r>
          </a:p>
          <a:p>
            <a:pPr marL="0" indent="0" fontAlgn="auto">
              <a:spcAft>
                <a:spcPts val="0"/>
              </a:spcAft>
              <a:buClr>
                <a:srgbClr val="FF6600"/>
              </a:buClr>
              <a:buNone/>
              <a:defRPr/>
            </a:pPr>
            <a:endParaRPr lang="en-US" dirty="0" smtClean="0">
              <a:latin typeface="Arial" charset="0"/>
              <a:ea typeface="+mn-ea"/>
            </a:endParaRPr>
          </a:p>
          <a:p>
            <a:pPr>
              <a:buClr>
                <a:srgbClr val="FF6600"/>
              </a:buClr>
              <a:defRPr/>
            </a:pPr>
            <a:r>
              <a:rPr lang="en-US" dirty="0" smtClean="0">
                <a:latin typeface="Arial" charset="0"/>
                <a:ea typeface="+mn-ea"/>
              </a:rPr>
              <a:t>Scholarship </a:t>
            </a:r>
            <a:r>
              <a:rPr lang="en-US" dirty="0" smtClean="0">
                <a:latin typeface="Arial" charset="0"/>
              </a:rPr>
              <a:t>Committees</a:t>
            </a:r>
            <a:r>
              <a:rPr lang="en-US" dirty="0">
                <a:latin typeface="Arial" charset="0"/>
              </a:rPr>
              <a:t> </a:t>
            </a:r>
            <a:endParaRPr lang="en-US" dirty="0" smtClean="0">
              <a:latin typeface="Arial" charset="0"/>
            </a:endParaRPr>
          </a:p>
          <a:p>
            <a:pPr marL="0" indent="0">
              <a:buClr>
                <a:srgbClr val="FF6600"/>
              </a:buClr>
              <a:buNone/>
              <a:defRPr/>
            </a:pPr>
            <a:endParaRPr lang="en-US" dirty="0" smtClean="0">
              <a:latin typeface="Arial" charset="0"/>
            </a:endParaRPr>
          </a:p>
          <a:p>
            <a:pPr>
              <a:buClr>
                <a:srgbClr val="FF6600"/>
              </a:buClr>
              <a:defRPr/>
            </a:pPr>
            <a:r>
              <a:rPr lang="en-US" dirty="0" smtClean="0">
                <a:latin typeface="Arial" charset="0"/>
              </a:rPr>
              <a:t>Post </a:t>
            </a:r>
            <a:r>
              <a:rPr lang="en-US" dirty="0">
                <a:latin typeface="Arial" charset="0"/>
              </a:rPr>
              <a:t>Secondary </a:t>
            </a:r>
            <a:r>
              <a:rPr lang="en-US" dirty="0" smtClean="0">
                <a:latin typeface="Arial" charset="0"/>
              </a:rPr>
              <a:t>Options</a:t>
            </a:r>
          </a:p>
          <a:p>
            <a:pPr marL="0" indent="0">
              <a:buClr>
                <a:srgbClr val="FF6600"/>
              </a:buClr>
              <a:buNone/>
              <a:defRPr/>
            </a:pPr>
            <a:endParaRPr lang="en-US" dirty="0" smtClean="0">
              <a:latin typeface="Arial" charset="0"/>
            </a:endParaRPr>
          </a:p>
          <a:p>
            <a:pPr>
              <a:buClr>
                <a:srgbClr val="FF6600"/>
              </a:buClr>
              <a:defRPr/>
            </a:pPr>
            <a:r>
              <a:rPr lang="en-US" dirty="0" smtClean="0">
                <a:latin typeface="Arial" charset="0"/>
              </a:rPr>
              <a:t>Auto </a:t>
            </a:r>
            <a:r>
              <a:rPr lang="en-US" dirty="0">
                <a:latin typeface="Arial" charset="0"/>
              </a:rPr>
              <a:t>Insurance </a:t>
            </a:r>
            <a:r>
              <a:rPr lang="en-US" dirty="0" smtClean="0">
                <a:latin typeface="Arial" charset="0"/>
              </a:rPr>
              <a:t>Companies</a:t>
            </a:r>
          </a:p>
          <a:p>
            <a:pPr marL="0" indent="0">
              <a:buClr>
                <a:srgbClr val="FF6600"/>
              </a:buClr>
              <a:buNone/>
              <a:defRPr/>
            </a:pPr>
            <a:endParaRPr lang="en-US" dirty="0" smtClean="0">
              <a:latin typeface="Arial" charset="0"/>
              <a:ea typeface="+mn-ea"/>
            </a:endParaRPr>
          </a:p>
          <a:p>
            <a:pPr fontAlgn="auto">
              <a:spcAft>
                <a:spcPts val="0"/>
              </a:spcAft>
              <a:buClr>
                <a:srgbClr val="FF6600"/>
              </a:buClr>
              <a:defRPr/>
            </a:pPr>
            <a:r>
              <a:rPr lang="en-US" dirty="0" smtClean="0">
                <a:latin typeface="Arial" charset="0"/>
                <a:ea typeface="+mn-ea"/>
              </a:rPr>
              <a:t>Washburn Athletic Department</a:t>
            </a:r>
          </a:p>
          <a:p>
            <a:pPr marL="0" indent="0" fontAlgn="auto">
              <a:spcAft>
                <a:spcPts val="0"/>
              </a:spcAft>
              <a:buClr>
                <a:srgbClr val="FF6600"/>
              </a:buClr>
              <a:buNone/>
              <a:defRPr/>
            </a:pPr>
            <a:endParaRPr lang="en-US" dirty="0" smtClean="0">
              <a:latin typeface="Arial" charset="0"/>
              <a:ea typeface="+mn-ea"/>
            </a:endParaRPr>
          </a:p>
          <a:p>
            <a:pPr fontAlgn="auto">
              <a:spcAft>
                <a:spcPts val="0"/>
              </a:spcAft>
              <a:buClr>
                <a:srgbClr val="FF6600"/>
              </a:buClr>
              <a:defRPr/>
            </a:pPr>
            <a:r>
              <a:rPr lang="en-US" dirty="0" smtClean="0">
                <a:latin typeface="Arial" charset="0"/>
                <a:ea typeface="+mn-ea"/>
              </a:rPr>
              <a:t>NCAA</a:t>
            </a:r>
          </a:p>
          <a:p>
            <a:pPr fontAlgn="auto">
              <a:spcAft>
                <a:spcPts val="0"/>
              </a:spcAft>
              <a:buClr>
                <a:srgbClr val="FF6600"/>
              </a:buClr>
              <a:defRPr/>
            </a:pPr>
            <a:endParaRPr lang="en-US" dirty="0">
              <a:latin typeface="Arial" charset="0"/>
              <a:ea typeface="+mn-ea"/>
            </a:endParaRPr>
          </a:p>
        </p:txBody>
      </p:sp>
      <p:pic>
        <p:nvPicPr>
          <p:cNvPr id="22531" name="Picture 4" descr="ED00313_"/>
          <p:cNvPicPr>
            <a:picLocks noChangeAspect="1" noChangeArrowheads="1"/>
          </p:cNvPicPr>
          <p:nvPr/>
        </p:nvPicPr>
        <p:blipFill>
          <a:blip r:embed="rId2" cstate="print"/>
          <a:srcRect/>
          <a:stretch>
            <a:fillRect/>
          </a:stretch>
        </p:blipFill>
        <p:spPr bwMode="auto">
          <a:xfrm>
            <a:off x="6509524" y="3733800"/>
            <a:ext cx="1409700" cy="2481263"/>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heel(1)">
                                      <p:cBhvr>
                                        <p:cTn id="7" dur="20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5299">
                                            <p:txEl>
                                              <p:pRg st="2" end="2"/>
                                            </p:txEl>
                                          </p:spTgt>
                                        </p:tgtEl>
                                        <p:attrNameLst>
                                          <p:attrName>style.visibility</p:attrName>
                                        </p:attrNameLst>
                                      </p:cBhvr>
                                      <p:to>
                                        <p:strVal val="visible"/>
                                      </p:to>
                                    </p:set>
                                    <p:animEffect transition="in" filter="wheel(1)">
                                      <p:cBhvr>
                                        <p:cTn id="12" dur="2000"/>
                                        <p:tgtEl>
                                          <p:spTgt spid="55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5299">
                                            <p:txEl>
                                              <p:pRg st="4" end="4"/>
                                            </p:txEl>
                                          </p:spTgt>
                                        </p:tgtEl>
                                        <p:attrNameLst>
                                          <p:attrName>style.visibility</p:attrName>
                                        </p:attrNameLst>
                                      </p:cBhvr>
                                      <p:to>
                                        <p:strVal val="visible"/>
                                      </p:to>
                                    </p:set>
                                    <p:animEffect transition="in" filter="wheel(1)">
                                      <p:cBhvr>
                                        <p:cTn id="17" dur="2000"/>
                                        <p:tgtEl>
                                          <p:spTgt spid="552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5299">
                                            <p:txEl>
                                              <p:pRg st="6" end="6"/>
                                            </p:txEl>
                                          </p:spTgt>
                                        </p:tgtEl>
                                        <p:attrNameLst>
                                          <p:attrName>style.visibility</p:attrName>
                                        </p:attrNameLst>
                                      </p:cBhvr>
                                      <p:to>
                                        <p:strVal val="visible"/>
                                      </p:to>
                                    </p:set>
                                    <p:animEffect transition="in" filter="wheel(1)">
                                      <p:cBhvr>
                                        <p:cTn id="22" dur="2000"/>
                                        <p:tgtEl>
                                          <p:spTgt spid="552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5299">
                                            <p:txEl>
                                              <p:pRg st="8" end="8"/>
                                            </p:txEl>
                                          </p:spTgt>
                                        </p:tgtEl>
                                        <p:attrNameLst>
                                          <p:attrName>style.visibility</p:attrName>
                                        </p:attrNameLst>
                                      </p:cBhvr>
                                      <p:to>
                                        <p:strVal val="visible"/>
                                      </p:to>
                                    </p:set>
                                    <p:animEffect transition="in" filter="wheel(1)">
                                      <p:cBhvr>
                                        <p:cTn id="27" dur="2000"/>
                                        <p:tgtEl>
                                          <p:spTgt spid="5529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55299">
                                            <p:txEl>
                                              <p:pRg st="10" end="10"/>
                                            </p:txEl>
                                          </p:spTgt>
                                        </p:tgtEl>
                                        <p:attrNameLst>
                                          <p:attrName>style.visibility</p:attrName>
                                        </p:attrNameLst>
                                      </p:cBhvr>
                                      <p:to>
                                        <p:strVal val="visible"/>
                                      </p:to>
                                    </p:set>
                                    <p:animEffect transition="in" filter="wheel(1)">
                                      <p:cBhvr>
                                        <p:cTn id="32" dur="2000"/>
                                        <p:tgtEl>
                                          <p:spTgt spid="55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Transcripts – Your official school document</a:t>
            </a:r>
            <a:endParaRPr lang="en-US" dirty="0"/>
          </a:p>
        </p:txBody>
      </p:sp>
      <p:sp>
        <p:nvSpPr>
          <p:cNvPr id="3" name="Content Placeholder 2"/>
          <p:cNvSpPr>
            <a:spLocks noGrp="1"/>
          </p:cNvSpPr>
          <p:nvPr>
            <p:ph sz="quarter" idx="1"/>
          </p:nvPr>
        </p:nvSpPr>
        <p:spPr/>
        <p:txBody>
          <a:bodyPr/>
          <a:lstStyle/>
          <a:p>
            <a:r>
              <a:rPr lang="en-US" sz="3200" dirty="0" smtClean="0"/>
              <a:t>Record of all your high school courses, grades, GPA, and class rank</a:t>
            </a:r>
          </a:p>
          <a:p>
            <a:pPr marL="0" indent="0">
              <a:buNone/>
            </a:pPr>
            <a:endParaRPr lang="en-US" sz="3200" dirty="0" smtClean="0"/>
          </a:p>
          <a:p>
            <a:r>
              <a:rPr lang="en-US" sz="3200" dirty="0" smtClean="0"/>
              <a:t>Necessary for almost all postsecondary education</a:t>
            </a:r>
          </a:p>
          <a:p>
            <a:pPr marL="0" indent="0">
              <a:buNone/>
            </a:pPr>
            <a:endParaRPr lang="en-US" sz="3200" dirty="0" smtClean="0"/>
          </a:p>
          <a:p>
            <a:r>
              <a:rPr lang="en-US" sz="3200" dirty="0" smtClean="0"/>
              <a:t>Organized by semester and year</a:t>
            </a:r>
          </a:p>
          <a:p>
            <a:endParaRPr lang="en-US" dirty="0" smtClean="0"/>
          </a:p>
          <a:p>
            <a:endParaRPr lang="en-US" dirty="0"/>
          </a:p>
        </p:txBody>
      </p:sp>
    </p:spTree>
    <p:extLst>
      <p:ext uri="{BB962C8B-B14F-4D97-AF65-F5344CB8AC3E}">
        <p14:creationId xmlns:p14="http://schemas.microsoft.com/office/powerpoint/2010/main" val="3004338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4800600" y="228600"/>
            <a:ext cx="685800" cy="495300"/>
          </a:xfrm>
          <a:prstGeom prst="ellipse">
            <a:avLst/>
          </a:prstGeom>
          <a:solidFill>
            <a:schemeClr val="tx1"/>
          </a:solidFill>
          <a:ln>
            <a:solidFill>
              <a:schemeClr val="accent6"/>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12" name="Oval 11"/>
          <p:cNvSpPr/>
          <p:nvPr/>
        </p:nvSpPr>
        <p:spPr>
          <a:xfrm>
            <a:off x="5059680" y="152400"/>
            <a:ext cx="685800" cy="5715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345764065"/>
              </p:ext>
            </p:extLst>
          </p:nvPr>
        </p:nvGraphicFramePr>
        <p:xfrm>
          <a:off x="-103188" y="-228600"/>
          <a:ext cx="13160376" cy="9366250"/>
        </p:xfrm>
        <a:graphic>
          <a:graphicData uri="http://schemas.openxmlformats.org/presentationml/2006/ole">
            <mc:AlternateContent xmlns:mc="http://schemas.openxmlformats.org/markup-compatibility/2006">
              <mc:Choice xmlns:v="urn:schemas-microsoft-com:vml" Requires="v">
                <p:oleObj spid="_x0000_s1079" name="Acrobat Document" r:id="rId3" imgW="7543800" imgH="5829300" progId="AcroExch.Document.DC">
                  <p:embed/>
                </p:oleObj>
              </mc:Choice>
              <mc:Fallback>
                <p:oleObj name="Acrobat Document" r:id="rId3" imgW="7543800" imgH="5829300" progId="AcroExch.Document.DC">
                  <p:embed/>
                  <p:pic>
                    <p:nvPicPr>
                      <p:cNvPr id="0" name=""/>
                      <p:cNvPicPr/>
                      <p:nvPr/>
                    </p:nvPicPr>
                    <p:blipFill>
                      <a:blip r:embed="rId4"/>
                      <a:stretch>
                        <a:fillRect/>
                      </a:stretch>
                    </p:blipFill>
                    <p:spPr>
                      <a:xfrm>
                        <a:off x="-103188" y="-228600"/>
                        <a:ext cx="13160376" cy="9366250"/>
                      </a:xfrm>
                      <a:prstGeom prst="rect">
                        <a:avLst/>
                      </a:prstGeom>
                    </p:spPr>
                  </p:pic>
                </p:oleObj>
              </mc:Fallback>
            </mc:AlternateContent>
          </a:graphicData>
        </a:graphic>
      </p:graphicFrame>
      <p:sp>
        <p:nvSpPr>
          <p:cNvPr id="2" name="Title 1"/>
          <p:cNvSpPr>
            <a:spLocks noGrp="1"/>
          </p:cNvSpPr>
          <p:nvPr>
            <p:ph type="title" idx="4294967295"/>
          </p:nvPr>
        </p:nvSpPr>
        <p:spPr>
          <a:xfrm>
            <a:off x="0" y="457200"/>
            <a:ext cx="8229600" cy="1143000"/>
          </a:xfrm>
        </p:spPr>
        <p:txBody>
          <a:bodyPr/>
          <a:lstStyle/>
          <a:p>
            <a:r>
              <a:rPr lang="en-US" dirty="0" smtClean="0"/>
              <a:t> </a:t>
            </a:r>
            <a:endParaRPr lang="en-US" dirty="0"/>
          </a:p>
        </p:txBody>
      </p:sp>
      <p:sp>
        <p:nvSpPr>
          <p:cNvPr id="9" name="Rectangle 8"/>
          <p:cNvSpPr/>
          <p:nvPr/>
        </p:nvSpPr>
        <p:spPr>
          <a:xfrm>
            <a:off x="9271794" y="342900"/>
            <a:ext cx="17526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943600" y="2068830"/>
            <a:ext cx="1066800" cy="15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842510" y="2068830"/>
            <a:ext cx="1066800" cy="152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480560" y="2286000"/>
            <a:ext cx="1158240" cy="2209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1828800" y="2286000"/>
            <a:ext cx="762000" cy="2209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0" name="Rectangle 19"/>
          <p:cNvSpPr/>
          <p:nvPr/>
        </p:nvSpPr>
        <p:spPr>
          <a:xfrm>
            <a:off x="4724400" y="228600"/>
            <a:ext cx="24384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7315200" y="342900"/>
            <a:ext cx="914400" cy="495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278469" y="788670"/>
            <a:ext cx="2980303" cy="923330"/>
          </a:xfrm>
          <a:prstGeom prst="rect">
            <a:avLst/>
          </a:prstGeom>
          <a:noFill/>
        </p:spPr>
        <p:txBody>
          <a:bodyPr wrap="none" lIns="91440" tIns="45720" rIns="91440" bIns="45720">
            <a:spAutoFit/>
          </a:bodyPr>
          <a:lstStyle/>
          <a:p>
            <a:pPr algn="ctr"/>
            <a:r>
              <a:rPr lang="en-US" sz="1600" b="1" dirty="0" smtClean="0">
                <a:ln w="22225">
                  <a:noFill/>
                  <a:prstDash val="solid"/>
                </a:ln>
                <a:solidFill>
                  <a:srgbClr val="FF0000"/>
                </a:solidFill>
              </a:rPr>
              <a:t>Current</a:t>
            </a:r>
            <a:r>
              <a:rPr lang="en-US" sz="5400" b="1" dirty="0" smtClean="0">
                <a:ln w="22225">
                  <a:noFill/>
                  <a:prstDash val="solid"/>
                </a:ln>
                <a:solidFill>
                  <a:srgbClr val="FF0000"/>
                </a:solidFill>
              </a:rPr>
              <a:t> </a:t>
            </a:r>
            <a:r>
              <a:rPr lang="en-US" sz="1600" b="1" dirty="0" smtClean="0">
                <a:ln w="22225">
                  <a:noFill/>
                  <a:prstDash val="solid"/>
                </a:ln>
                <a:solidFill>
                  <a:srgbClr val="FF0000"/>
                </a:solidFill>
              </a:rPr>
              <a:t>9</a:t>
            </a:r>
            <a:r>
              <a:rPr lang="en-US" sz="1600" b="1" baseline="30000" dirty="0" smtClean="0">
                <a:ln w="22225">
                  <a:noFill/>
                  <a:prstDash val="solid"/>
                </a:ln>
                <a:solidFill>
                  <a:srgbClr val="FF0000"/>
                </a:solidFill>
              </a:rPr>
              <a:t>th</a:t>
            </a:r>
            <a:r>
              <a:rPr lang="en-US" sz="1600" b="1" dirty="0" smtClean="0">
                <a:ln w="22225">
                  <a:noFill/>
                  <a:prstDash val="solid"/>
                </a:ln>
                <a:solidFill>
                  <a:srgbClr val="FF0000"/>
                </a:solidFill>
              </a:rPr>
              <a:t> grade transcript</a:t>
            </a:r>
            <a:endParaRPr lang="en-US" sz="1600" b="1" cap="none" spc="0" dirty="0">
              <a:ln w="22225">
                <a:noFill/>
                <a:prstDash val="solid"/>
              </a:ln>
              <a:solidFill>
                <a:srgbClr val="FF0000"/>
              </a:solidFill>
              <a:effectLst/>
            </a:endParaRPr>
          </a:p>
        </p:txBody>
      </p:sp>
    </p:spTree>
    <p:extLst>
      <p:ext uri="{BB962C8B-B14F-4D97-AF65-F5344CB8AC3E}">
        <p14:creationId xmlns:p14="http://schemas.microsoft.com/office/powerpoint/2010/main" val="3347994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823097312"/>
              </p:ext>
            </p:extLst>
          </p:nvPr>
        </p:nvGraphicFramePr>
        <p:xfrm>
          <a:off x="136331" y="0"/>
          <a:ext cx="8933328" cy="6903027"/>
        </p:xfrm>
        <a:graphic>
          <a:graphicData uri="http://schemas.openxmlformats.org/presentationml/2006/ole">
            <mc:AlternateContent xmlns:mc="http://schemas.openxmlformats.org/markup-compatibility/2006">
              <mc:Choice xmlns:v="urn:schemas-microsoft-com:vml" Requires="v">
                <p:oleObj spid="_x0000_s2101" name="Acrobat Document" r:id="rId3" imgW="7543800" imgH="5829300" progId="AcroExch.Document.DC">
                  <p:embed/>
                </p:oleObj>
              </mc:Choice>
              <mc:Fallback>
                <p:oleObj name="Acrobat Document" r:id="rId3" imgW="7543800" imgH="5829300" progId="AcroExch.Document.DC">
                  <p:embed/>
                  <p:pic>
                    <p:nvPicPr>
                      <p:cNvPr id="0" name=""/>
                      <p:cNvPicPr/>
                      <p:nvPr/>
                    </p:nvPicPr>
                    <p:blipFill>
                      <a:blip r:embed="rId4"/>
                      <a:stretch>
                        <a:fillRect/>
                      </a:stretch>
                    </p:blipFill>
                    <p:spPr>
                      <a:xfrm>
                        <a:off x="136331" y="0"/>
                        <a:ext cx="8933328" cy="6903027"/>
                      </a:xfrm>
                      <a:prstGeom prst="rect">
                        <a:avLst/>
                      </a:prstGeom>
                    </p:spPr>
                  </p:pic>
                </p:oleObj>
              </mc:Fallback>
            </mc:AlternateContent>
          </a:graphicData>
        </a:graphic>
      </p:graphicFrame>
      <p:sp>
        <p:nvSpPr>
          <p:cNvPr id="3" name="Rectangle 2"/>
          <p:cNvSpPr/>
          <p:nvPr/>
        </p:nvSpPr>
        <p:spPr>
          <a:xfrm>
            <a:off x="6477000" y="381000"/>
            <a:ext cx="1600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352800" y="1676400"/>
            <a:ext cx="1676400" cy="1219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600200" y="958333"/>
            <a:ext cx="4558876" cy="369333"/>
          </a:xfrm>
          <a:prstGeom prst="rect">
            <a:avLst/>
          </a:prstGeom>
        </p:spPr>
        <p:txBody>
          <a:bodyPr wrap="square">
            <a:spAutoFit/>
          </a:bodyPr>
          <a:lstStyle/>
          <a:p>
            <a:pPr algn="ctr"/>
            <a:r>
              <a:rPr lang="en-US" b="1" dirty="0" smtClean="0">
                <a:ln w="22225">
                  <a:noFill/>
                  <a:prstDash val="solid"/>
                </a:ln>
                <a:solidFill>
                  <a:srgbClr val="FF0000"/>
                </a:solidFill>
              </a:rPr>
              <a:t>Current 12th </a:t>
            </a:r>
            <a:r>
              <a:rPr lang="en-US" b="1" dirty="0">
                <a:ln w="22225">
                  <a:noFill/>
                  <a:prstDash val="solid"/>
                </a:ln>
                <a:solidFill>
                  <a:srgbClr val="FF0000"/>
                </a:solidFill>
              </a:rPr>
              <a:t>grade transcript</a:t>
            </a:r>
          </a:p>
        </p:txBody>
      </p:sp>
    </p:spTree>
    <p:extLst>
      <p:ext uri="{BB962C8B-B14F-4D97-AF65-F5344CB8AC3E}">
        <p14:creationId xmlns:p14="http://schemas.microsoft.com/office/powerpoint/2010/main" val="777524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 Practice Test – March 15th</a:t>
            </a:r>
            <a:endParaRPr lang="en-US" dirty="0"/>
          </a:p>
        </p:txBody>
      </p:sp>
      <p:sp>
        <p:nvSpPr>
          <p:cNvPr id="3" name="Content Placeholder 2"/>
          <p:cNvSpPr>
            <a:spLocks noGrp="1"/>
          </p:cNvSpPr>
          <p:nvPr>
            <p:ph sz="quarter" idx="1"/>
          </p:nvPr>
        </p:nvSpPr>
        <p:spPr/>
        <p:txBody>
          <a:bodyPr/>
          <a:lstStyle/>
          <a:p>
            <a:r>
              <a:rPr lang="en-US" dirty="0" smtClean="0"/>
              <a:t>You will be taking a retired ACT practice test in under two months</a:t>
            </a:r>
          </a:p>
          <a:p>
            <a:r>
              <a:rPr lang="en-US" dirty="0" smtClean="0"/>
              <a:t>Take this test seriously, it will be an indicator of your real ACT score</a:t>
            </a:r>
          </a:p>
          <a:p>
            <a:r>
              <a:rPr lang="en-US" dirty="0" smtClean="0"/>
              <a:t>It will also show you areas of strength and areas of improvement</a:t>
            </a:r>
          </a:p>
          <a:p>
            <a:r>
              <a:rPr lang="en-US" dirty="0" smtClean="0"/>
              <a:t>SEE YOUR COUNSELOR OR CCC STAFF FOR HELP AND INFORMATION ABOUT STUDYING!</a:t>
            </a:r>
            <a:endParaRPr lang="en-US" dirty="0"/>
          </a:p>
        </p:txBody>
      </p:sp>
    </p:spTree>
    <p:extLst>
      <p:ext uri="{BB962C8B-B14F-4D97-AF65-F5344CB8AC3E}">
        <p14:creationId xmlns:p14="http://schemas.microsoft.com/office/powerpoint/2010/main" val="1036846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 College Credit &amp; High School Credit at The Same Time (Dual Credit)</a:t>
            </a:r>
            <a:endParaRPr lang="en-US" dirty="0"/>
          </a:p>
        </p:txBody>
      </p:sp>
      <p:sp>
        <p:nvSpPr>
          <p:cNvPr id="3" name="Content Placeholder 2"/>
          <p:cNvSpPr>
            <a:spLocks noGrp="1"/>
          </p:cNvSpPr>
          <p:nvPr>
            <p:ph sz="quarter" idx="1"/>
          </p:nvPr>
        </p:nvSpPr>
        <p:spPr/>
        <p:txBody>
          <a:bodyPr>
            <a:normAutofit/>
          </a:bodyPr>
          <a:lstStyle/>
          <a:p>
            <a:r>
              <a:rPr lang="en-US" sz="4000" dirty="0" smtClean="0"/>
              <a:t>Preparation for college</a:t>
            </a:r>
          </a:p>
          <a:p>
            <a:r>
              <a:rPr lang="en-US" sz="4000" dirty="0" smtClean="0"/>
              <a:t>Recognition by college admissions office</a:t>
            </a:r>
          </a:p>
          <a:p>
            <a:r>
              <a:rPr lang="en-US" sz="4000" dirty="0" smtClean="0"/>
              <a:t>Potential savings on tuition</a:t>
            </a:r>
          </a:p>
          <a:p>
            <a:pPr lvl="2"/>
            <a:r>
              <a:rPr lang="en-US" dirty="0" smtClean="0"/>
              <a:t>Depends on receiving institution</a:t>
            </a:r>
          </a:p>
          <a:p>
            <a:pPr lvl="2"/>
            <a:r>
              <a:rPr lang="en-US" dirty="0" smtClean="0"/>
              <a:t>Question to ask:</a:t>
            </a:r>
          </a:p>
          <a:p>
            <a:pPr lvl="2">
              <a:buNone/>
            </a:pPr>
            <a:r>
              <a:rPr lang="en-US" dirty="0" smtClean="0"/>
              <a:t> “Does the credit count toward graduation or just used for placement in higher level classes?”</a:t>
            </a:r>
          </a:p>
          <a:p>
            <a:pPr>
              <a:buNone/>
            </a:pPr>
            <a:endParaRPr lang="en-US" dirty="0" smtClean="0"/>
          </a:p>
          <a:p>
            <a:pPr>
              <a:buNone/>
            </a:pP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59363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txBody>
          <a:bodyPr>
            <a:normAutofit/>
          </a:bodyPr>
          <a:lstStyle/>
          <a:p>
            <a:r>
              <a:rPr lang="en-US" sz="4000" dirty="0" smtClean="0"/>
              <a:t> Dual Credit Opportunities</a:t>
            </a:r>
            <a:br>
              <a:rPr lang="en-US" sz="4000" dirty="0" smtClean="0"/>
            </a:br>
            <a:r>
              <a:rPr lang="en-US" sz="2800" dirty="0" smtClean="0"/>
              <a:t>				</a:t>
            </a:r>
            <a:endParaRPr lang="en-US" sz="2800" dirty="0"/>
          </a:p>
        </p:txBody>
      </p:sp>
      <p:sp>
        <p:nvSpPr>
          <p:cNvPr id="3" name="Content Placeholder 2"/>
          <p:cNvSpPr>
            <a:spLocks noGrp="1"/>
          </p:cNvSpPr>
          <p:nvPr>
            <p:ph sz="quarter" idx="1"/>
          </p:nvPr>
        </p:nvSpPr>
        <p:spPr/>
        <p:txBody>
          <a:bodyPr>
            <a:normAutofit/>
          </a:bodyPr>
          <a:lstStyle/>
          <a:p>
            <a:r>
              <a:rPr lang="en-US" sz="3200" dirty="0" smtClean="0"/>
              <a:t> AP Exams  </a:t>
            </a:r>
          </a:p>
          <a:p>
            <a:r>
              <a:rPr lang="en-US" sz="3200" dirty="0" smtClean="0"/>
              <a:t> IB Assessments </a:t>
            </a:r>
          </a:p>
          <a:p>
            <a:r>
              <a:rPr lang="en-US" sz="3200" dirty="0" smtClean="0"/>
              <a:t> PLTW Courses</a:t>
            </a:r>
          </a:p>
          <a:p>
            <a:r>
              <a:rPr lang="en-US" sz="3200" dirty="0" smtClean="0"/>
              <a:t> College Courses at Washburn</a:t>
            </a:r>
          </a:p>
          <a:p>
            <a:r>
              <a:rPr lang="en-US" sz="3200" dirty="0" smtClean="0"/>
              <a:t> CLEP Exams</a:t>
            </a:r>
          </a:p>
          <a:p>
            <a:r>
              <a:rPr lang="en-US" sz="3200" dirty="0" smtClean="0"/>
              <a:t> Post-Secondary Enrollment Options (PSEO)</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6221" y="689440"/>
            <a:ext cx="1345142" cy="1520360"/>
          </a:xfrm>
          <a:prstGeom prst="rect">
            <a:avLst/>
          </a:prstGeom>
        </p:spPr>
      </p:pic>
    </p:spTree>
    <p:extLst>
      <p:ext uri="{BB962C8B-B14F-4D97-AF65-F5344CB8AC3E}">
        <p14:creationId xmlns:p14="http://schemas.microsoft.com/office/powerpoint/2010/main" val="2294533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Articulation  Examples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University of Minnesota</a:t>
            </a:r>
          </a:p>
          <a:p>
            <a:pPr lvl="1"/>
            <a:r>
              <a:rPr lang="en-US" sz="2000" dirty="0" smtClean="0"/>
              <a:t>Accepts IB Higher Level scores of 5 or above for credits (8 cr)</a:t>
            </a:r>
          </a:p>
          <a:p>
            <a:pPr lvl="1"/>
            <a:r>
              <a:rPr lang="en-US" sz="2000" dirty="0" smtClean="0"/>
              <a:t>Accepts AP scores of 3 or above for credit (3-4 cr)</a:t>
            </a:r>
          </a:p>
          <a:p>
            <a:pPr lvl="1"/>
            <a:r>
              <a:rPr lang="en-US" sz="2000" dirty="0" smtClean="0"/>
              <a:t>Accepts some CLEP scores of 60 or above for credit ( 3-4 cr)</a:t>
            </a:r>
          </a:p>
          <a:p>
            <a:pPr lvl="1"/>
            <a:r>
              <a:rPr lang="en-US" sz="2000" dirty="0" smtClean="0"/>
              <a:t>Accepts PSEO credits</a:t>
            </a:r>
          </a:p>
          <a:p>
            <a:pPr marL="365760" lvl="1" indent="0">
              <a:buNone/>
            </a:pPr>
            <a:endParaRPr lang="en-US" sz="2000" dirty="0" smtClean="0"/>
          </a:p>
          <a:p>
            <a:r>
              <a:rPr lang="en-US" dirty="0" smtClean="0"/>
              <a:t>MNSCU schools (i.e. St. Cloud, Mankato, Winona)</a:t>
            </a:r>
          </a:p>
          <a:p>
            <a:pPr lvl="1"/>
            <a:r>
              <a:rPr lang="en-US" sz="2000" dirty="0" smtClean="0"/>
              <a:t>Accept IB Higher Level scores of 4 or above for 3 credits.  Accept IB Standard Level scores of 4 or above for 2 credits.</a:t>
            </a:r>
          </a:p>
          <a:p>
            <a:pPr lvl="1"/>
            <a:r>
              <a:rPr lang="en-US" sz="2000" dirty="0" smtClean="0"/>
              <a:t>Accept AP scores of 3 or above for credit (3 cr)</a:t>
            </a:r>
          </a:p>
          <a:p>
            <a:pPr lvl="1"/>
            <a:r>
              <a:rPr lang="en-US" sz="2000" dirty="0" smtClean="0"/>
              <a:t>Accept all CLEP scores of 50 or above for credit (3 cr)</a:t>
            </a:r>
          </a:p>
          <a:p>
            <a:pPr lvl="1"/>
            <a:r>
              <a:rPr lang="en-US" sz="2000" dirty="0" smtClean="0"/>
              <a:t>Accept PSEO credits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228600"/>
            <a:ext cx="1462088" cy="1652540"/>
          </a:xfrm>
          <a:prstGeom prst="rect">
            <a:avLst/>
          </a:prstGeom>
        </p:spPr>
      </p:pic>
    </p:spTree>
    <p:extLst>
      <p:ext uri="{BB962C8B-B14F-4D97-AF65-F5344CB8AC3E}">
        <p14:creationId xmlns:p14="http://schemas.microsoft.com/office/powerpoint/2010/main" val="1045808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467600" cy="1143000"/>
          </a:xfrm>
        </p:spPr>
        <p:txBody>
          <a:bodyPr>
            <a:normAutofit/>
          </a:bodyPr>
          <a:lstStyle/>
          <a:p>
            <a:pPr algn="ctr"/>
            <a:r>
              <a:rPr lang="en-US" sz="3200" dirty="0" smtClean="0"/>
              <a:t>POST SECONDARY ENROLLMENT OPTIONS</a:t>
            </a:r>
            <a:endParaRPr lang="en-US" sz="3200"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r>
              <a:rPr lang="en-US" dirty="0" smtClean="0"/>
              <a:t>The Minnesota Legislature created Post-Secondary Enrollment Options programs in 1985 to promote rigorous course taking and improve student transitions to postsecondary education. Postsecondary Enrollment Options allows high school juniors, seniors and some sophomores to take college courses at an actual college.</a:t>
            </a:r>
            <a:endParaRPr lang="en-US" dirty="0"/>
          </a:p>
        </p:txBody>
      </p:sp>
    </p:spTree>
    <p:extLst>
      <p:ext uri="{BB962C8B-B14F-4D97-AF65-F5344CB8AC3E}">
        <p14:creationId xmlns:p14="http://schemas.microsoft.com/office/powerpoint/2010/main" val="833392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PSEO Programs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sz="1800" dirty="0" smtClean="0"/>
              <a:t>University of Minnesota (25)</a:t>
            </a:r>
          </a:p>
          <a:p>
            <a:pPr lvl="1">
              <a:buNone/>
            </a:pPr>
            <a:r>
              <a:rPr lang="en-US" sz="1800" dirty="0" smtClean="0"/>
              <a:t>Minneapolis Community and Technical College (21)</a:t>
            </a:r>
          </a:p>
          <a:p>
            <a:pPr lvl="1">
              <a:buNone/>
            </a:pPr>
            <a:r>
              <a:rPr lang="en-US" sz="1800" dirty="0" smtClean="0"/>
              <a:t>Normandale (4)</a:t>
            </a:r>
          </a:p>
          <a:p>
            <a:pPr lvl="1">
              <a:buNone/>
            </a:pPr>
            <a:r>
              <a:rPr lang="en-US" sz="1800" dirty="0" smtClean="0"/>
              <a:t>North Central University (1)</a:t>
            </a:r>
          </a:p>
          <a:p>
            <a:pPr lvl="1">
              <a:buNone/>
            </a:pPr>
            <a:r>
              <a:rPr lang="en-US" sz="1800" dirty="0" smtClean="0"/>
              <a:t>Concordia (1)</a:t>
            </a:r>
          </a:p>
          <a:p>
            <a:pPr lvl="1">
              <a:buNone/>
            </a:pPr>
            <a:r>
              <a:rPr lang="en-US" sz="1800" dirty="0" smtClean="0"/>
              <a:t>St. Kate's’</a:t>
            </a:r>
          </a:p>
          <a:p>
            <a:pPr lvl="1">
              <a:buNone/>
            </a:pPr>
            <a:r>
              <a:rPr lang="en-US" sz="1800" dirty="0" smtClean="0"/>
              <a:t>Hamline</a:t>
            </a:r>
          </a:p>
          <a:p>
            <a:pPr lvl="1">
              <a:buNone/>
            </a:pPr>
            <a:r>
              <a:rPr lang="en-US" sz="1800" dirty="0" smtClean="0"/>
              <a:t>Macalester</a:t>
            </a:r>
          </a:p>
          <a:p>
            <a:pPr lvl="1">
              <a:buNone/>
            </a:pPr>
            <a:r>
              <a:rPr lang="en-US" sz="1800" dirty="0" smtClean="0"/>
              <a:t>Bethel</a:t>
            </a:r>
          </a:p>
          <a:p>
            <a:pPr lvl="1">
              <a:buNone/>
            </a:pPr>
            <a:r>
              <a:rPr lang="en-US" sz="1800" dirty="0" smtClean="0"/>
              <a:t>McNally Smith</a:t>
            </a:r>
          </a:p>
          <a:p>
            <a:pPr lvl="1">
              <a:buNone/>
            </a:pPr>
            <a:r>
              <a:rPr lang="en-US" sz="1800" dirty="0" smtClean="0"/>
              <a:t>St. Paul College</a:t>
            </a:r>
          </a:p>
          <a:p>
            <a:pPr lvl="1">
              <a:buNone/>
            </a:pPr>
            <a:r>
              <a:rPr lang="en-US" sz="1800" dirty="0" smtClean="0"/>
              <a:t>Northwestern </a:t>
            </a:r>
          </a:p>
          <a:p>
            <a:pPr lvl="1">
              <a:buNone/>
            </a:pPr>
            <a:r>
              <a:rPr lang="en-US" sz="1800" dirty="0" smtClean="0"/>
              <a:t>MCAD</a:t>
            </a:r>
          </a:p>
          <a:p>
            <a:pPr lvl="1">
              <a:buNone/>
            </a:pPr>
            <a:r>
              <a:rPr lang="en-US" sz="1800" dirty="0" smtClean="0"/>
              <a:t>Dunwoody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200" y="76200"/>
            <a:ext cx="928688" cy="1049659"/>
          </a:xfrm>
          <a:prstGeom prst="rect">
            <a:avLst/>
          </a:prstGeom>
        </p:spPr>
      </p:pic>
    </p:spTree>
    <p:extLst>
      <p:ext uri="{BB962C8B-B14F-4D97-AF65-F5344CB8AC3E}">
        <p14:creationId xmlns:p14="http://schemas.microsoft.com/office/powerpoint/2010/main" val="195617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University of Minnesota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Application deadline April 1</a:t>
            </a:r>
            <a:r>
              <a:rPr lang="en-US" baseline="30000" dirty="0" smtClean="0"/>
              <a:t>st</a:t>
            </a:r>
            <a:r>
              <a:rPr lang="en-US" dirty="0" smtClean="0"/>
              <a:t> (One enrollment period for year); May 30</a:t>
            </a:r>
            <a:r>
              <a:rPr lang="en-US" baseline="30000" dirty="0" smtClean="0"/>
              <a:t>th</a:t>
            </a:r>
            <a:r>
              <a:rPr lang="en-US" dirty="0" smtClean="0"/>
              <a:t> notification; 500 admitted students out of 1200 applicants</a:t>
            </a:r>
          </a:p>
          <a:p>
            <a:r>
              <a:rPr lang="en-US" dirty="0" smtClean="0"/>
              <a:t>GPA, course rigor, PSAT (considered, not expected)</a:t>
            </a:r>
          </a:p>
          <a:p>
            <a:r>
              <a:rPr lang="en-US" dirty="0" smtClean="0"/>
              <a:t>Typical Enrollee: </a:t>
            </a:r>
            <a:r>
              <a:rPr lang="en-US" dirty="0"/>
              <a:t> </a:t>
            </a:r>
            <a:r>
              <a:rPr lang="en-US" dirty="0" smtClean="0"/>
              <a:t>Average GPA 3.89 with rigorous courses</a:t>
            </a:r>
          </a:p>
          <a:p>
            <a:r>
              <a:rPr lang="en-US" dirty="0" smtClean="0"/>
              <a:t>Basic form must be completed on-line but additional paperwork must be picked up in counseling office and turned in to the U of M:</a:t>
            </a:r>
          </a:p>
          <a:p>
            <a:pPr lvl="1"/>
            <a:r>
              <a:rPr lang="en-US" dirty="0" smtClean="0"/>
              <a:t>Instructions</a:t>
            </a:r>
          </a:p>
          <a:p>
            <a:pPr lvl="1"/>
            <a:r>
              <a:rPr lang="en-US" dirty="0" smtClean="0"/>
              <a:t>Balance Sheet</a:t>
            </a:r>
          </a:p>
          <a:p>
            <a:pPr lvl="1"/>
            <a:r>
              <a:rPr lang="en-US" dirty="0" smtClean="0"/>
              <a:t>PSEO notice</a:t>
            </a:r>
          </a:p>
          <a:p>
            <a:pPr lvl="1"/>
            <a:r>
              <a:rPr lang="en-US" dirty="0" smtClean="0"/>
              <a:t>Test scores</a:t>
            </a:r>
          </a:p>
          <a:p>
            <a:r>
              <a:rPr lang="en-US" dirty="0" smtClean="0"/>
              <a:t>Requires counselor sign-off</a:t>
            </a:r>
          </a:p>
          <a:p>
            <a:r>
              <a:rPr lang="en-US" dirty="0" smtClean="0"/>
              <a:t>Placement testing for Math and World Language after admission</a:t>
            </a:r>
          </a:p>
          <a:p>
            <a:r>
              <a:rPr lang="en-US" dirty="0" smtClean="0"/>
              <a:t>Science classes usually have a high school pre-requisite</a:t>
            </a:r>
          </a:p>
          <a:p>
            <a:r>
              <a:rPr lang="en-US" dirty="0" smtClean="0"/>
              <a:t>Info sessions: 2/22, 2/24, 3/8  5:30 Bell Auditorium</a:t>
            </a:r>
            <a:endParaRPr lang="en-US" dirty="0"/>
          </a:p>
        </p:txBody>
      </p:sp>
      <p:sp>
        <p:nvSpPr>
          <p:cNvPr id="5" name="AutoShape 2" descr="data:image/jpeg;base64,/9j/4AAQSkZJRgABAQAAAQABAAD/2wCEAAkGBxQHBhUUExQUFBUVGCEZGBgXGB0cGxghHBkfHSEaGxocHiggGx8xGxwiITEiJSk3Li4wGh81ODMsNygtLisBCgoKDg0OGxAQGjQmICQwLC00NCwsLSwsNCwsLDcsNDQ0LCwsLCwsLDUsLCw0NCwsLCwsLDQsLy8sLCwsNCw0LP/AABEIAKoBKQMBEQACEQEDEQH/xAAcAAEAAwADAQEAAAAAAAAAAAAABQYHAwQIAQL/xABQEAABAgMCCAcIEAYCAQUAAAABAAIDBREEBgcSITFBUWFxExciU4GR0iM2QlJzk7GyFBUWMjM1VGJykpShs8HR4jQ3dILC0whD8CREoqPh/8QAGgEBAAIDAQAAAAAAAAAAAAAAAAMEAgUGAf/EADkRAAIBAQQGCQQCAgEFAQAAAAABAgMEERMxBRIVUXHRITJBUoGRobHwM2HB4TRCFEOSIiNygrJi/9oADAMBAAIRAxEAPwDcUAQBAEAQBAdOc2l1ilEaI2mNDhveK5qtaSK7KhePIzpxUppPtZiTML8wfmh2Y7ob/wDYoMRrM3uy6O9+nI/XG5Meas/mn9tMV7188TzZdDe/NchxuTHmrP5p/bTFe9fPEbLob35rkONyY81Z/NP7aYr3r54jZdDe/NchxuTHmrP5p/bTFe9fPEbLob35rkONyY81Z/NP7aYr3r54jZdDe/NchxuTHmrP5p/bTFe9fPEbLob35rkONyY81Z/NP7aYr3r54jZdDe/NchxuTHmrP5p/bTFe9fPEbLob35rkfl2GCYNOVlmG+G//AGL1VGz3ZVHe/TkbTd62umMgs8Z9MaLBY91M1XMDjTZUqaLvSZo6sVCcorsbRnOELCJa7t3mdAgtglga1wx2uJ5QqcoePQo5TadyNlY7DTrU9eTZXuNyYn/qs/m39tYYr3r54lnZdDe/NchxuTHmrP5p/bTFe9fPEbLob35rkONyY81Z/NP7aYr3r54jZdDe/NchxuTHmrP5p/bTFe9fPEbLob35rkONyY81Z/NP7aYr3r54jZdDe/NchxuTHmrP5p/bTFe9fPEbLob35rkONyY81Z/NP7aYr3r54jZdDe/NchxuTHmrP5p/bTFe9fPEbLob35rkDhdmIHwdn82/tpivevnie7Lob36ci8YLL5Wi9kS0COIQ4IMxeDaR77HrWrj4oUkJN5mvt1lhQ1dXtvzL+pDXhAEAQBAEAQBAEAQBAEAQBAEBG3m727T5CJ+GV48iSj9SPFe5ieCb4W0bmely5zTOUPH8HT1+wm5jfyBL7c+E5kYuY4tJAbTJqq5VKWi6tSCmmunjyMVSbV51uMizc3H6mdtSbHrb168j3BY4yLNzcfqZ202PW3r15DBY4yLNzcfqZ202PW3r15DBY4yLNzcfqZ202PW3r15DBY4yLNzcfqZ202PW3r15DBY4yLNzcfqZ202PW3r15DBZISO+UGdW8QobIocQTVwbTJucVBaNHVKENeTXhfyMZU3FXspeE/vkHkm+ly22ifoeLJaORvFzO8+x/wBNC/Cat1Dqo5i0fWnxfuYnhn7+n+TZ6qin1je6M+h4sucWaNk92ocV4cWthsqG0rlAGkgaVx6oOtXcI5tszUb3cQnGRZubj9TO2rmx629evIkwWOMizc3H6mdtNj1t69eQwWOMizc3H6mdtNj1t69eQwWOMizc3H6mdtNj1t69eQwWOMizc3H6mdtNj1t69eQwWOMizc3H6mdtNj1t69eQwWOMizc3H6mdtNj1t69eQwWTEWZtm90YsZgcGvhRKB1K5A5uWhIzhVVRdG0xhLNNfgw1bpXHR/4//C2zdC9MRdhTzZS0v/Tx/BsSlNKEAQBAEAQBAEAQBAEAQBAEAQEbebvbtPkIn4ZXjyJKP1I8V7mJYJvhbRuZ6XLnNM5Q8fwdPW7Cr3t75rR5QrZWL+PDgS0+qiJVkzCAIAgCAIC0YN++hv0Heha7Sv8AHfFEVbqnLhO75B5JvpcsdE/Q8WeUcjeLmd59j/poX4TVuodVHMWj60+L9zE8M/f0/wAmz1VFPrG90Z9DxZOXu/l+PoQvS1czYv5vjL8ktPrmVLpC2EAQBAEAQBAapd3+Wp8lG9MRc5av5/jH8FWXXOf/AI//AAts3QvTEXT082UNL/08fwbEpTShAEAQBAEAQBAEAQBAEAQBAEBG3m727T5CJ+GV48iSj9SPFe5iWCb4W0bmely5zTOUPH8HT1uwq97e+a0eUK2Vi/jw4EtPqoiVZMwgCAIAgCAtGDfvob9B3oWu0r/HfFEVbqnLhO75B5JvpcsdE/Q8WeUcjeLmd59j/poX4TVuodVHMWj60+L9zE8M/f0/ybPVUU+sb3Rn0PFk5e7+X4+hC9LVzNi/m+MvyS0+uZUukLYQBAEAQBAEBql3f5anyUb0xFzlq/n+MfwVZdc5/wDj/wDC2zdC9MRdPTzZQ0v/AE8fwbEpTShAEAQBAEAQBAEAQBAEAQBAEBG3m727T5CJ+GV48iSj9SPFe5iWCb4W0bmely5zTOUPH8HT1uwkZrcATGZRIpjlvCOLqYlaV0VxlBR0q6dNQ1Mvv+jyNVpXHV4s2/KHebHaUu2X3PX9HuM9xFXkudDkMtMR1oLnE0Y3EAxjvxsgplqrNl0hO0VNVQ49P6Mo1HJ3XFPW0JggLddm6EOfy7hBHLXA0ezEBxToy42UEad+pay12+dnnquF67HeQzqOLuuJfizb8od5sdpVdsvuev6McZ7iTu7coSOZiKIxfQEULKZxrxiq9q0i69PU1bvExlUclcVTCd3yDyTfS5bLRP0PFklHI3i5nefY/wCmhfhNW6h1UcxaPrT4v3MTwz9/T/Js9VRT6xvdGfQ8WW+1yr26usyCXYmMyGcalaUDTmqNS5GFfBtDndfc2Zp3O8rnFm35Q7zY7Sv7Zfc9f0S4z3Hw4NGgfxJ82O0m2Zdz1/QxnuKDbobIVrc2G4vYDRriKY1NNK5At1TcnFOSuZPFtrpOFZnpYrp3dh3hx2mMYcRuXFxQat1jKNOQ7wqFttc7Pc9W9P79pHObiWPizb8od5sdpUdsvuev6I8Z7hxZt+UO82O0m2X3PX9DGe4sAlntNc2JBDsfEhReVSlahzs1TrVHGxrVGpdde4/hEd98rzq/8f8A4W2boXpiLr6ebKWl/wCnj+DYlKaUIAgCAIAgCAIAgCAIAgCAIAgOjPLO61ySOxgq58J7WjNUlhAFTkGVePIzpNRmm96MIsmDycWOvBw3Q658SOxtaa6PyqtKgp9aKfG5nQvSFmeb9GQU3tFtk0wdBjR4zYjKYwEcupUVpVriK0Ki/wAaj3F5Is0nTqR1o5F7uDZYzZcbRaIsV3CDkB73ENbnxqE0qdeobVoNJTpueHTildnclmR1Gr7kUa+M89vJsSD3NnJhjZpdvJy7qalubDZsCnc83mTU46qIJXCQICaujPDIpsHGvBu5MQbNdNYOXrGlVLbZseld2rIwqR1kXXCDAjNsbbTZ40VrQAHhj3AEHM8AGmmh3jUtRoyVPWdKpFX9l6XkQU7r7mU2SxLdPLeIMCPGdEIJDTHLa0FTQucATTLTUDqW8/xqL6NReSJKsqdKOtLImbTg4m1riY0SEXupSro8NxpqqXqaFHUV0VdwK60hZlk/Rm63ZsrrDduzQogxXw4ENjhUGhbDAIqMhyjQp4q5I5+tJSqSksm37mX4TLj22e3rdGgQQ+GWNAPCMblAy5HOBWEotyvNrYbZRpUtWb6eDKjO5LNLuWARI74sKHUMb/6gHLTIA1rycw1aFWlZaWbgvJF6laKFWWrDpfA6d3Ylrnc1bCFotAGd54V/JaM5z9A2kKtalQoU3NwX26FmTTUYq+4tuESee18vFmhk48RvKNakMzUJOUk5t1da1mjLNiTxZZL3/RHSje7zMV0JZCA7cqmD5VMGRWHlNNdhGlp2EZFFWpRqwcJdp5KOsrjZOEbeGQ40J7mCK2rXNJDmHaWnQ4UI05Vytzs9a6avufgyn1X0mS2uY2ux2t0N8eO1zDinur9HTm01XTQpWecVKMVc/si0oxavuLR7ip1Hg/8Aa5rh8qaQ4EeUoQQpVZKad6gvJFP/ADrMu30ZeMEF1rVduJafZMPg+EEPF5bXVxcevvSaZxn1qzCLTd5rtI2inW1dR33X/g0hSGsCAIAgCAIAgCAIAgCAIAgCAIAgIC+9423Xu++MaF/vYTT4Tzm6B747AVjKVyLFmoOtUUfPgYDdiVPvNPiYhLm1MSM45zU1pXW4/mdC1lttOBSvWbyOmk1CNyLZhHngsViFmh5HRBy6eCzxdlfQDrWr0XZteeLLJZcSOlG93mZroCyEAQBAaRg8nImFgdZItHFrTig+Ew5C3or1HYtBpOzunNV4fHvK1WNzvRUpzYYl1bxchxaWOESE/ZWoPXkO46FtrJaFXpqaz7eJIrqkLpHoe514WXnkLI7aBx5MRviPGdu7SNhC2EZXo5i0UHRqOD+Im1kQHxxxW1OQBAecMJd6vdPPyWHuEGrIW3Lyn/3EdQbtVeUtZnTWGzYNPpzeZZ7u2Jl0LsujRhSI4Yzxp+bDG3L1k6lzVpqStloVOGS6F+WZyevK5GZzG2vmNufFeauean8gNgGToXQ0qcacFCOSLMVcrjrrM9CAIC4YO5/7X2/gHnucU5PmvzDoObq2rV6TsuJDEjmvYhqwv6SYwlyHhoItTBymCkQDSNDujMdhGpVNFWrVeDLtyMaU7ncWbAtev2dYDYop7pBFYRPhM8Xe0/cR4pXR05dhqdJ2bUliRyefE09SmqCAIAgCAIAgCAIAgCAIAgCAIAgBNAgPOeEu8xvVeTFhVdBhHg4IGXHJOV414xApsDdqrzks3kdLYbPg073m8y2yyzQ7mXXLn++Axn08J5yBg9HWda5arOVttF0cslw3mbbnIymYWx8wtr4sQ1c81P6DYBkG5dLTpxpwUI5ItJXK5HXWZ6EAQBAc9htbrBbGxGGjmGo/Q7NBWFSnGpFwlkzxq9XGmz6yMvjddsaEO6NBc0aaj30M9WTaG6Cues85WO0OE8n8TK0W4SuZXMGF6/czPgHmkCNRsTU0+DE6NOwnUF00Xqsjt9mxqd6zXy49Fg1CnOaM1wzXr9rpb7DhHukcd0I8GHmpvdm3B2sKOpLsNpo2za88SWS9zO8Hch9sZjwzx3OEcnzn5wOjOejWtNpO1YcMOOb9jc1ZXK4+YQ597ZTHgWHucI/WfmJ3DMOnWvdGWXChryzfsKULleVJbMmCAIAgCA1y5U7E+k5ZEo6IwYrwfDacgdtqMh271zFvszs9XWhk+lfZlSpHVZRZrZYtzL0NfCJGI7hITjmI8U69LSNI3re2O049NS7VnxJWo1oOMj0RdudQ7wyWHaIeZ4yjS1wyOadoPXkOlbJO9XnL1qUqU3CXYSa9IggCAIAgCAIAgCAIAgCAIAgCAzvDFer2nk/saG6ka0DLTOyHmJ/u96P7tSjqS7DZaOs2JPXlkvcoGDSQ8PaDaXjksNIYOl2l24Zt+5aHStq1Y4Me3PgbqtLsOlhCn3tnMeBYe5wjT6T8xO4Zh061Noyy4VPXlm/YypQuV5UlsyUICeudd/2+mJDqiEwVeRny5mjaT9wKpW61/wCPC9ZvIjqT1URs4lr5TMXwn52nIdDhocNhCsUK0a0FOPaZRlrK86alMggLZg9n3tZMuCee5xTT6LswO45j0alrNJ2XFp68c17EVWF6vPuESRe10y4Zg7nGOX5r85HTnHTqTRlqxaepLNex5Sleri74PcIsOy3SiMtLqxLIzkZcsVtaNaPnAkN3Fp1rbxncuk1NssMnWThlL0Zl0eLGvTeAudyo0d/QP0aGjoAUFWoqcXORuIQjSgorJF/vJbmXRu0yBBNIjhitOn50Q7cuTadi5+y05Wyu6k8l8SIYLXlezLV0ZaCA+taXuAAJJyADOUbu6WCwXkurEkdhhRCcYPFInzH58XdTJXW06wqNlt0a85RXZl90RwqazuK8rxIEBISGauks0bFblpkcPGac4/8ANICgtNCNem4P4zGcdZXGoXlljL03eDoVHOpjwjryZW7K5thA1LnbLWlZa908smVoycZFewR3qMhnnseKaQY7qGvgRMwdsB96f7ToXVwlc/syDSNmxYa8c17G/Kc54IAgCAIAgCAIAgCAIAgCAIDqTaYw5RLYkaKaMhtxnH8hrJOQDWQvG7leZ04OclGObPNkeNGvvesudkdFdXWIbBo3BuTadpVG0V1Sg6kvn2Opp040KaiuwvF7Zm27N32wYPJe5uJD1tAzv37dZroK0FioytVZ1J5LpfL52GEI60ukyhdKWggP3AgutEZrGglziAANJOQBeSkopyeSDdxsUtssO6N2zjH3gxohGdzjoHTRo6FytWc7ZX6O3oX2XzpZTbc5EXfWVNvBI22mDynMbjCmdzM5bvGen0hpVmwV3Z6zpVMm7uDMqctV3My5dEWggCA1G7tsbe+7D4EY90YMUnT8yINuTLuOtc7aqcrHaFUhk/jRVktSV6M1t1kdYLY6G8Ucw0P6jZpC39OpGpFTjkyynerzQbhSpsolT7ZG5OM0ltfBZnrvOjZTWtHpGu61RUKfx/or1JazuRR5/NXTqaOiuyVyNHitGYf+aSVuLNQVCmoL4yeEdVXEepzIIC74NpD7KtXsl45EM0YDpd424ek7FqNK2rVjhRzefD9kFWfYXSLarPPnx7ITjFgo8b9LdrXU3Gi1EYVbOoVl25fPuQ9KuZkE3lz5TMXwn52nPocNDhsIyrqaFaNWCnHtLcZayvOmpTIIC84Np/7HtHsaIeS81hk6HaW7j6d60+lbLrRxY5rPgQVYdqOLCRIfYls9kMHIiHlgeC/X0594Ote6LtWvDClmsuH6PaU+xmpYKb1+6KRcHEdWPAAa+ud7fBftNBQ7RXSFvYSvVzNBb7Ng1L1ky7rMohAEAQBAEAQBAEAQBAEAQGJYar1ezLcLFCdyIRxopHhP0N2hoz7T81Qzd7uN7oyzaqxZduXA5LkylsgkbrRG5LntxnE52MGUDec5G4aFzFvru0VlShkujiy5UlrO5GeXgmzp1NHRXZAcjR4rRmH5naSt7ZqCoU1BfGWIR1VcRynMggNBwaSH/wB08a2wgeov/wAR/dsWj0rav9MfHkV6s+w6t+pq+dzhlkgAvDXhtB4cQ5KbhWm+qn0XZcOGJLN5cP2IXQi5yOxg7nDrDbXWONVpxjiB2drx75h1ZusHWo9K2W9Y0ezMVEmtdELfuQe080xmCkKLlbTM06W/mNh2Kzo61Y1O6XWXy8zpTvVzK0tgShASN35s6SzVsVuUDI4eM05x+Y2gKC00FXpuD+MxnHWVxpE5u3CvJbYFoa4Yhpj08NlKjpryTsOxaChbJ2aE6TXT2fZlaM3FNEBhInoiRBZYZo1lDEpmroZuGffTUruirLcsaWby5klGH9iirck4QHck0tfN5kyEzO45ToaNLjuCir1o0abnLsMZS1VeapeCYMundwNhAB1MSENulx1098dZI1rm7NSla6988s3yK0U5yM2sMaPd6YQbQ5rhwg4RuN/2sJIPXQ59h1Lo69CNWm6b8Ca+FROKeReb6Spt4ZG20wOU5rcYUGVzM5bvGen0hpWjsFeVnrOjUyfoyKnLVdzMvXRFoID61xY4EEgjKCM42o1f0MGuyCYMvddxzItC6mJFG3Q8dVRtB1Ll7TSlY66lDLNcipJOEugocpt0a417Q7TDdivGiIw5+sUI1EDUukoVlUgqkTOtSjXpOPy89Jy+2smNhZFhuxmRGhzTrBFejcrqd5y04uEnF5o7CGIQBAEAQBAEAQBAEAQFav8A3mF1rvOiCnCv5EIHS4jORqAyncBpWM5XIs2SzutUUeztMPuRJTPZwYkWrocM4zy7LjuJqASc9TlP/wCrUaRtWDT1Y9Z/LzpaklFXIlcJc+4SILKw5BR0U6znDejOdtNSq6KstyxpeHMxox7ShLdE4QEnduTunk1bCFQ3O93itGc79A2kKvarQqFNzfhxMJy1UaXe+cNu5IwyFRr3DEhAeCAKF3QM20jaufsVndpra08l0srwjrM/WBS6lAbfFGU1bAB6nRPS0f3awuspx7TX6TtP+qPjyGGS6ZhRRMLOCCCOGxc4I97FH3A/2nWV5Vgnw7T3Rtp/0y8ORxWWIy+11CHUD8zsnvIgGRwGo59xIXKzUrDab1l7ovu+EjKbXZnWO0uhvFHMJBG0LpYTU4qUcmWk71ecSyPQgLXdm97pNJ4sIjGIFYOppJyg7MuN0HWtba9HqtVjNePD50EU6d7vKrEeYkQkkkk1JOck6StikkrkSroPi9AQGq3AkYlEqMaJQPiCpJyYjM4B1eMejUub0laXWqYccl6sq1J6zIqVWJ2Ea+1DUWaFldnFGA5tjnnpAr4q3Vhsqo01HtzZHaK3+PSv/s8jT8Il0W3ju5iQ2gRYIxoNABmGWHsBAA3hupbCcb0aax2l0al7yeZleDeeGy2o2WJUBxJZXwXaWbK06wda0GlbNrRxo9mfA6CrG9ayIu/kg9qJnjsFIUUktpmadLfzGzcrGjrVjU9WXWXsZUp3q4rC2JKEBLXYnTpHNWxMpYeS9utp/MZxu2qta7Mq9Nx7eziYTjrIvV/pM2byltphUc5ja1Hhwzl+73w2VWm0baHRqOlPJ+jIKctV3M58Cl6+AjmwxXcl9XQSdDs7mdPvhtxtYXS03c7ijpOzXrFj4mzKY0gQBAEAQBAEAQBAEB8c4MaSTQDKSdCA84X7vA++d6qQquhtPBwG6xXK7e45dgArmVWpUSTnLJHT2OgqFLpzfSy3WmIy5N1AG0L8w+fEIyuI1DPuAC5mClbrTe8vZHqvnIyaLEMaKXOJLnEkk5yTlJ610ySSuRbSuPyvQAKlAa9dKUtu1Ii+LRr3DHik+CAMjegfeSuXttd2mtqwyyRUnLWZUpVYomEO+gGVsPO483Cac30jWm91cy6GyWZUYKmvEV6qs9K/t/J6EZBbY7CGQwGtYzFaBmaGigA6FsMjmW3J3s83xsIExtEAtfaXOa4FrgWQyCCKEEYmairKUmszplYaC6VH1ZwXMnvtHNwXHuT+TE2DQ7oP3EqlbrLj0rlmsiepHWRaMJMi4eALVDFS0ARKaW6H9GY7KalrtFWrVeDLw47iOlO7oM5W+LAQBAEAQFluLIfbmaYzxWFCoXVzOOhn5nYNq1+kbVg07o9Z/LyKrO5XIsuEqfex7N7GYeU8ViU0N0N6fQNq1+irLrSxZZLLiR0o3u8pkkvRapDBc2zxjCa44zgGtNTSmctJzLoVesjKrZqVV3zV5seB2f2ifWC0OtMUxSx7Q0kNFAWk+CApKbbvvNJpGjClKKgrip4Y7rGVTQW6AMVkV3LxfAiZ8fZjZ6+MDrCwqQXbky5o2068cKWay4fo79hjQ763WLX0D6YrvmPGZw2adxIXLVIysVovjl7rd84ltpwkZRbrI6wWx0N4o5hoR+mzSF0lOpGpFSjky0nerzhWZ6EBoWDWf1HsWIdZhE9ZZ+Y6di0elbL/ALo+PMr1YdpA3wk7ruzwPhVaxx4SE4eAQa4o3GlNlFesFqx6fT1lnzM4NTjqs3e4d5W3pu+yLkERvIitGhwGUgajnG+mgrawlejmrVZ3RqOPZ2cCxLIrBAEAQBAEAQBAEBmeGi9XtdLBY4Z7pHFYhHgw81N7jk3B2sKOo+w2mjbNrzxJZL3Klg1kXBQja4gpWoh10Dwn/lurrXO6VtN7wY+PI29Wd/QisXynvt5NiQe5M5MMbNLt5OXdTUtjYbNgU7nm8ySnHVRBK4SBAXHBzIfZ9v4d47nCPJ+c/wDQZ99Nq1WlLVhww45v2/ZDVnd0Hewkz0xooskPLlBiU0nwWbdZ201KHRVluWNLwMaUf7M1HBrdUXYkADx3eLR8U6smRm5oPWXa10MI3I0FttONU6MlkWm0fAO3H0LMqLM89YKfjeL5L/Nq57S/0Y8fwdXWyRZJ1fiHKJm+C6E9xZTKCKGrQdO9UqGjZ1qampLpMI03JXoj4mEaBFhlroEQgihBLaEHIQVMtEVE71Nep7gyM7tRYbS7gwQypxQ7OBoB1rew1tVa2ZYV93ScayPQgCAIC83fvpZ5LK2wmwYhIyudVvKcc5/IbAFp7To6rXqObkv0QSpybvJHjJg8xE62qDY9TvIxwZHfwjHGuqTrexQaL/keDMafWR38AXxZavKN9UrqqXaa3S3XjwNJm8thziWRIEUYzIjcUj0EaiDlB1gKRq9XGsp1JU5KUc0efbA+JcO974Mb3lcV5pkc0+9iDrr9YZ1q7dZcam1/ZZfPudPGca9NTiTmEeQ+y7ILTDFXMHLp4TNDuj0blq9F2rUlgyyeXEUp3O4zRdAWQgP3AjOs8YOaSHNIII0EZQV5KKkmnkw1eas0svxdTQIg/wDhEaPVPodrC5r/AKrDaft7oqdMJFSuBeN1z7zd0qIbjwcduqhpjU1tOXdjDSumhNdElkzy2WdV6fRmsj0gxwewEEEHKCMx2hWTmD6gCAIAgCAIAgOhPZtDkcoiR4p5MNtaaXHQ0bSaAb143crySlTdSahHtPOljhRb7Xsc+IfhHY8QjM1oyBo6KMHQtda7SqFNzefZxOojGNGmox7C0YQpyJbLm2SFRpc0BwHgsGQN6aU3A61qNGWd1ZutPs9WY0o3u9maLoCyEB2pXYHzSYMhMHKeabhpJ2AZVHWqxpQc5ZI8lLVV5rE2tkO592g1lKgYkMHwnHwj97j1aVzVGnO2Wi+XF8PnQVYpzkRWB665nE2dbY4LmQnVZjeHEz423FrX6RGorq6UF2ZIq6StOpHCjm8+BuCnNCcdo+AduPoQ9WZ57wU/G8XyX+bVz2l/ox4/g6utkiJv732x97fw2q3o7+NHx92Z0uqQCukgQBAEAQBAEB8OZAzWMIfel/cxc1oz+T5lSn1kSOAL4stXlG+qV1NLtNbpbrx4GqqU1Jn+F66ft5JuHhNrHs4JyDK9mct2ke+H9w0qOpG9Xmx0facKerLJ+5UcHM8Fvl5s8Q1dDHJr4TM1NtM24hcxpSzYc8WOT9/2bmrG53lNvjIvaObEAdyfyoZ2aW7wfuprW2sNqx6d7zWZLTnrIglcJAgJ2509MimoJPcn8mINmh28H7q61Tt1lx6dyzWRHUhrIsWEqRg0tcPKDQRKZvmv/L6qoaKtP+mXh+UR0Zf1LhgXvX7Pl5scV3dIIrCJ8KH4u9p+4jUVv6b7DU6Ss2pLEjk8+JpylNUEAQBAEBSLx4TrLd+cxLPEhWhz4dKljWFpxmhwpV4OZ2pYOpc7ri/R0fUqwU01c/m4jeOexczavqw/9i8xFuJdlVt69eRRcJN/Be3g4cFsRkFnKLX0xnvzCoaTkAzZfCOxYSleX7FYsC+Us/wTsisbLnXYdFijuhGM/XXwYY66byTmXMWipK2WhQhlkvyyaTc5dBmEwtr5jbXxYhq55qf0GwDINy6KlTjTgoRyRZirlcddZnoQGo4PZGJZLTaImR8QVFfAZn6K5zsA2rnNJ2nFqYUcl6sq1Z3u4pd7J57fTjGqRCbyWZMobXK6hIynPo0DQtvYrNgUru15/PsTQjqr7mlSfCpLpNLIcCFAtQZDbQcmHl1k90zk1JOslbBTSV1xp6mja9STlKSvfHkWe6WEGz3qmZgwYcZrmsL6xA0Cgc0U5Lya1cFlGd7uKlosU6EdaTXgWu0fAO3H0LMqLM894KfjeL5L/Nq57S/0Y8fwdXWyRE3977Y+9v4bVb0d/Gj4+7M6XVIBXSQIAgCAIAgCA+HMgZrGEPvS/uYua0Z/J8ypT6yJHAF8WWryjfVK6ml2mt0t148DRp9NmSOURLREDnMhipDaYxygZKkDTrUjdyvNbSpupNQXaUXjnsXM2r6sP/YsMRbjYbKrb168jKJlNoVnvSbTYWvhw8bHax4AxSffM5LiMU5aagaaFWrU41YuDyZuKUJ4ajUd7NGmdlh3wu0CzO4Y0MnwXDQemrSuZpTnY7Rc+zof3XzpIk3CRj8aE6BGLXAhzSQQdBGQhdTGSkk1ky4nefhegIDR8H84bM5e6xxuVRpDa+EzS3eNGzctDpKzulNV4fGVqsbneiq2uFGubecFho6E7HhuPhNOauwirSN4W2s1oVamprP8mbjGtTcZdpqrMM9jLBWBaQaZaCGRXYeEFepXcT7Gm2TV3r15H6457FzNq+rD/wBiYi3DZVbevXkX2TzFs2lcOOwODYrQ8B1KgEVy0JFelZp3q811SDhJxfYdxemAQHnzCBAbacLL2OFWviwWuGaoMOGCKjLmVO1ScYTks0n7HS2F3WWL4+7LDarqy2xgcIxjK5seM9taaqvyrm4W62T6rb4JciTEmz8WWVyqyWlr2OgBzTUEx60IzGheQvZ17dOLi07n/wDn9Bym+gqeEG8AmtvEKG6sKFpGZ7tLq6QMw6da2ejbJhQ15L/qfoiWlC5Xsqa2ZKEBISBsAzRptLsWE3lHITjUzNoAc+nZVQWl1MNqkukxnfd0GkW290vt1kdDfEcWOFCA2I2o1VaAaLQ07Ba4SUorpX3RXVOS7CFx5J4rv/v/AFVu7SW//wCTP/uHet93LDEuzEtECEfgnOY7GiaActHO1jSFDTtlqVoVOpLtSfQuRipyvuZwYCu/GJ/TO/Ehro4dYq6V+iuP4Zulo+AduPoUxoFmeesFRpN4vkv82rn9LfRjx/B1dbJFrmtz7NNLe6LEdExn0rR4AyADIKagtdR0hWpQUIpXL7EaqSSuR1PcBY/Gi/Xb2VJtW0bl5fs9xZD3AWPxov129lNq2jcvL9jFkPcBY/Gi/Xb2U2raNy8v2MWQ9wFj8aL9dvZTato3Ly/YxZD3AWPxov129lNq2jcvL9jFkPcBY/Gi/Xb2U2raNy8v2MWQ9wFj8aL9dvZTato3Ly/YxZDi/sfjRfrt7KbVtG5eX7GLI5MIxAusQDme1eaLv/yL/szyn1kSGAL4stXlG+qV1NLtNbpbrx4Ftwm94dq+gPXasp9VlOxfXjxMkuBd+zziWxHRoeO5sSgOM4ZMUHwSNJWg0la6tGolB3dG5HRVJtPoJp0hlLXUJggjP/6g/wCxVP8AKt/3/wCP6MNeZJyqLYZRALIMaC1pNSOGDsuavKcaZlXrRtNZ604tv/x/Ri9Z9LKdhEssC0RRaIMWE5xo2I1r2knU+gNdh6Nq2ujJ1IrCnFpdl6fkS0m10MpK25OEBzWK1OsVrbEYaOYag7vy0UWNSEZxcZZM8avVxqbrVYLz2CFEtBhBwHvXRcRzCc4yOBIqMld65tQtVlnKNO+7hff6Mq3Sg+g4mSCUveADBJJoALQaknMBy1k7Vbkr3f8A8f0e68yBwgyGzyeyQjBh4hc4g8pxrQDxiVd0baqtaUlN33cDOlNt9JtFwe8qyeQZ6q30OqjmrV9afFk+siAIDAL7/wA4j5eB6kJUbZ9KpwfsdJYv4q8fdnPhY+As+9/oatPobOfh+SejmzOlvSwEAQBAEAQBAarY/wCWZ/p3/wCS5uf8/wD9kVP7+JH4Cu/GJ/TO/Ehrp4dYr6V+iuP4ZusYY0EgaQfQpjQI84jBpM6fwp85C7arqMrsjpdoWfvej5Di0mfyU+chdtNWW4bQs/e9HyHFpM/kp85C7aastw2hZ+96PkOLSZ/JT5yF201ZbhtCz970fIcWkz+SnzkLtpqy3DaFn73o+Q4tJn8lPnIXbTVluG0LP3vR8hxaTP5KfOQu2mrLcNoWfvej5Di0mfyU+chdtNWW4bQs/e9HyHFpM/kp85C7aastw2hZ+96PkOLSZ/JT5yF201ZbhtCz970fIcWkz+SnzkLtpqy3DaFn73o+RqGB+71pu9YbQ20wjDL3tLeU11QGkH3pKkppq+81Wka9OrKLg7yZwm94dq+gPXavZ9VkFi+vHiZxgq+J4vlf8GrmNMfVjw/J0FbrGczL4xifTd6xW+pdSPBFiOSOusz0IAgCAIAgO7I/juB5VnrhRWj6U+D9jGfVZfMK/wDAwPpu9AWl0N15cEQUczVbg95Vk8gz1V00OqjnLV9afFk+siAIDAL7/wA4j5eB6kJUbZ9KpwfsdJYv4q8fdnPhY+As+9/oatPobOfh+SejmzOlvSwEAQBAEAQBAarY/wCWZ/p3/wCS5uf8/wD9kVP7+JH4Cu/GJ/TO/Ehrp4dYr6V+iuP4ZvCmOfCAIAgCAIAgCAIAgCAIAgKvhN7w7V9Aeu1YT6rLVi+vHiZxgq+J4vlf8GrmNMfVjw/J0FbrGczL4xifTd6xW+pdSPBFiOSOusz0IAgCAIAgO7I/juB5VnrhRWj6U+D9jGfVZfMK/wDAwPpu9AWl0N15cEQUczVbg95Vk8gz1V00OqjnLV9afFk+siAIDAL7/wA4j5eB6kJUbZ9KpwfsdJYv4q8fdlhvndx94YcIMe1mIXE41ctaZqblzlhtcbO5OSvvuJIT1WVfi2jc9C6nfotjtin3X6EmN9hxbRuehdTv0TbFPuv0GN9hxbRuehdTv0TbFPuv0GN9hxbRuehdTv0TbFPuv0GN9hxbRuehdTv0TbFPuv0GN9hxbRuehdTv0TbFPuv0GN9hxbRuehdTv0TbFPuv0GN9i02qwGWXEiQnEEsgPBIzHITp3rWwqqrbFNdskRJ3yvITAV34xP6Z34kNdZDrEGlforj+GbwpjnwgCAIAgCAIAgCAIAgCAICr4Te8O1fQHrtWE+qy1Yvrx4mcYKvieL5X/Bq5jTH1Y8PydBW6xG2rB1Gj2lzuGhDGcTmdpNdSnhpenGKWq+jgeqtcrrji4to3PQup36LPbFPuv0Pcb7Di2jc9C6nfom2KfdfoMb7Di2jc9C6nfom2KfdfoMb7Di2jc9C6nfom2KfdfoMb7Di2jc9C6nfom2KfdfoMb7Di2jc9C6nfom2KfdfoMb7HYl+D2NZbfDeYsIhj2uIAdlxXA6tijqaWpzg46r6U0eOterrjtYV/4GB9N3oCj0N15cEeUczVbg95Vk8gz1V00OqjnLV9afFk+siAIDB8IsjtsbCBGjwLPHeA6G5j2QnOFWw2ZQaEGjh9yr1Ya16a6GdDYq9KNnjGUl29v3Olws85q1/Z/wBipbNs/c9+ZPi2bvLzHCzzmrX9n/YmzbP3PfmMWzd5eY4Wec1a/s/7E2bZ+578xi2bvLzHCzzmrX9n/YmzbP3PfmMWzd5eY4Wec1a/s/7E2bZ+578xi2bvLzHCzzmrX9n/AGJs2z9z35jFs3eXmOFnnNWv7P8AsTZtn7nvzGLZu8vMcLPOatf2f9ibNs/c9+YxbN3l5nHaWzq1WdzHwbWWuBDh7Hzg5xkYsoaPowkpRh0rjzPVVs6/svMsOBqRWmWXqe+NZ40JpgOAc+G5orwkM0qRStAcmwq7BPWKWkq1OdJKMk+nf9mbQpjRhAEAQBAEAQBAEAQBAEAQFdwh2Z9suXaWQ2Oe9zAA1oJceUMwGUrGaviyzZJKNaLb6DEJXYJtKYJbBs9qY0mpHAE5aUrlYdCo1rJTrO+cb/M6GVezvOS8zucLPOatf2f9ii2bZ+578zHFs3eXmOFnnNWv7P8AsTZtn7nvzGLZu8vMcLPOatf2f9ibNs/c9+YxbN3l5jhZ5zVr+z/sTZtn7nvzGLZu8vMcLPOatf2f9ibNs/c9+YxbN3l5jhZ5zVr+z/sTZtn7nvzGLZu8vMcLPOatf2f9ibNs/c9+YxbN3l5jhZ5zVr+z/sTZtn7nvzGLZu8vM6U0l02mzGiNZ7U8NNR3AildzQpqNkp0W3CN1/EyjXs8cpLzNUYy0y25suDI0SzOrAgPZwbCe6PawkiIwkOAOQdYKtq9RRpf+3KtUvSfWeb7OnsZHza9FssMe0whFqWxWiE8sZVrIbKxajFoaksGbPFyUovG2ZQoUpKMruzpzzeX58jTlKa0IAgCAIAgCAIAgCAIAgCAIAgCAIAgCAIAgCAIAgCAIAgCAIAgCAIAgCAIAgPy9giAVANDUVGYjMd6C843WVjiasYa1rVoy1pX0DqCHus95zIe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dirty="0">
              <a:solidFill>
                <a:prstClr val="black"/>
              </a:solidFill>
              <a:latin typeface="Tw Cen M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8199" y="637468"/>
            <a:ext cx="1214438" cy="665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651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Minneapolis Community and</a:t>
            </a:r>
            <a:br>
              <a:rPr lang="en-US" sz="3200" dirty="0" smtClean="0"/>
            </a:br>
            <a:r>
              <a:rPr lang="en-US" sz="3200" dirty="0" smtClean="0"/>
              <a:t> Technical College (MCTC)</a:t>
            </a:r>
            <a:endParaRPr lang="en-US" sz="3200" dirty="0"/>
          </a:p>
        </p:txBody>
      </p:sp>
      <p:sp>
        <p:nvSpPr>
          <p:cNvPr id="3" name="Content Placeholder 2"/>
          <p:cNvSpPr>
            <a:spLocks noGrp="1"/>
          </p:cNvSpPr>
          <p:nvPr>
            <p:ph sz="quarter" idx="1"/>
          </p:nvPr>
        </p:nvSpPr>
        <p:spPr/>
        <p:txBody>
          <a:bodyPr>
            <a:normAutofit/>
          </a:bodyPr>
          <a:lstStyle/>
          <a:p>
            <a:r>
              <a:rPr lang="en-US" dirty="0" smtClean="0"/>
              <a:t>June 1</a:t>
            </a:r>
            <a:r>
              <a:rPr lang="en-US" baseline="30000" dirty="0" smtClean="0"/>
              <a:t>st</a:t>
            </a:r>
            <a:r>
              <a:rPr lang="en-US" dirty="0" smtClean="0"/>
              <a:t> / December 1</a:t>
            </a:r>
            <a:r>
              <a:rPr lang="en-US" baseline="30000" dirty="0" smtClean="0"/>
              <a:t>st</a:t>
            </a:r>
            <a:r>
              <a:rPr lang="en-US" dirty="0" smtClean="0"/>
              <a:t>  deadlines</a:t>
            </a:r>
          </a:p>
          <a:p>
            <a:r>
              <a:rPr lang="en-US" dirty="0" smtClean="0"/>
              <a:t>Juniors: 3.0 GPA</a:t>
            </a:r>
          </a:p>
          <a:p>
            <a:r>
              <a:rPr lang="en-US" dirty="0" smtClean="0"/>
              <a:t>Seniors: 2.5 GPA</a:t>
            </a:r>
          </a:p>
          <a:p>
            <a:r>
              <a:rPr lang="en-US" dirty="0" smtClean="0"/>
              <a:t>Pass the Accuplacer Test</a:t>
            </a:r>
          </a:p>
          <a:p>
            <a:r>
              <a:rPr lang="en-US" dirty="0" smtClean="0"/>
              <a:t>Application is on-line only: pick-up instructions and other materials in counseling office.</a:t>
            </a:r>
          </a:p>
          <a:p>
            <a:r>
              <a:rPr lang="en-US" dirty="0" smtClean="0"/>
              <a:t>Courses in Nursing, Air Traffic Control, Audio Production, Cinema, Video Arts, Photography are not available to PSEO students.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838200"/>
            <a:ext cx="123825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38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9152</TotalTime>
  <Words>1420</Words>
  <Application>Microsoft Office PowerPoint</Application>
  <PresentationFormat>On-screen Show (4:3)</PresentationFormat>
  <Paragraphs>273</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Oriel</vt:lpstr>
      <vt:lpstr>Acrobat Document</vt:lpstr>
      <vt:lpstr>PowerPoint Presentation</vt:lpstr>
      <vt:lpstr>Topics covered today:</vt:lpstr>
      <vt:lpstr>Earning College Credit &amp; High School Credit at The Same Time (Dual Credit)</vt:lpstr>
      <vt:lpstr> Dual Credit Opportunities     </vt:lpstr>
      <vt:lpstr>Articulation  Examples</vt:lpstr>
      <vt:lpstr>POST SECONDARY ENROLLMENT OPTIONS</vt:lpstr>
      <vt:lpstr>Local PSEO Programs</vt:lpstr>
      <vt:lpstr> University of Minnesota</vt:lpstr>
      <vt:lpstr> Minneapolis Community and  Technical College (MCTC)</vt:lpstr>
      <vt:lpstr>Normandale Community College</vt:lpstr>
      <vt:lpstr>  PSEO: High School versus College</vt:lpstr>
      <vt:lpstr>Final Considerations for PSEO</vt:lpstr>
      <vt:lpstr>PSEO Application Steps</vt:lpstr>
      <vt:lpstr>International baccalaureate (IB)</vt:lpstr>
      <vt:lpstr>IB Courses at Washburn </vt:lpstr>
      <vt:lpstr>IB options at Washburn</vt:lpstr>
      <vt:lpstr>IB Certificate</vt:lpstr>
      <vt:lpstr>IB WHS Medallion</vt:lpstr>
      <vt:lpstr>IB Diploma</vt:lpstr>
      <vt:lpstr>Questions about ib?</vt:lpstr>
      <vt:lpstr>Graduation Requirements</vt:lpstr>
      <vt:lpstr>Reality of Remedial College Work</vt:lpstr>
      <vt:lpstr>GPA Calculation Reminder</vt:lpstr>
      <vt:lpstr>GPA: What Does It Mean?</vt:lpstr>
      <vt:lpstr>Who Cares about GPA?</vt:lpstr>
      <vt:lpstr>Transcripts – Your official school document</vt:lpstr>
      <vt:lpstr> </vt:lpstr>
      <vt:lpstr>PowerPoint Presentation</vt:lpstr>
      <vt:lpstr>ACT Practice Test – March 15th</vt:lpstr>
    </vt:vector>
  </TitlesOfParts>
  <Company>MPS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9th Grade: Introduction to Counseling Services</dc:title>
  <dc:creator>ITS</dc:creator>
  <cp:lastModifiedBy>Loretta Collins</cp:lastModifiedBy>
  <cp:revision>318</cp:revision>
  <cp:lastPrinted>1601-01-01T00:00:00Z</cp:lastPrinted>
  <dcterms:created xsi:type="dcterms:W3CDTF">2005-11-04T18:02:14Z</dcterms:created>
  <dcterms:modified xsi:type="dcterms:W3CDTF">2016-01-29T21:45:02Z</dcterms:modified>
</cp:coreProperties>
</file>