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0" r:id="rId3"/>
    <p:sldId id="324" r:id="rId4"/>
    <p:sldId id="319" r:id="rId5"/>
    <p:sldId id="274" r:id="rId6"/>
    <p:sldId id="277" r:id="rId7"/>
    <p:sldId id="262" r:id="rId8"/>
    <p:sldId id="260" r:id="rId9"/>
    <p:sldId id="286" r:id="rId10"/>
    <p:sldId id="294" r:id="rId11"/>
    <p:sldId id="278" r:id="rId12"/>
    <p:sldId id="279" r:id="rId13"/>
    <p:sldId id="280" r:id="rId14"/>
    <p:sldId id="290" r:id="rId15"/>
    <p:sldId id="291" r:id="rId16"/>
    <p:sldId id="289" r:id="rId17"/>
    <p:sldId id="320" r:id="rId18"/>
    <p:sldId id="275" r:id="rId19"/>
    <p:sldId id="311" r:id="rId20"/>
    <p:sldId id="314" r:id="rId21"/>
    <p:sldId id="306" r:id="rId22"/>
    <p:sldId id="293" r:id="rId23"/>
    <p:sldId id="263" r:id="rId24"/>
    <p:sldId id="321" r:id="rId25"/>
    <p:sldId id="287" r:id="rId26"/>
    <p:sldId id="266" r:id="rId27"/>
    <p:sldId id="295" r:id="rId28"/>
    <p:sldId id="316" r:id="rId29"/>
    <p:sldId id="296" r:id="rId30"/>
    <p:sldId id="265" r:id="rId31"/>
    <p:sldId id="271" r:id="rId32"/>
    <p:sldId id="317" r:id="rId33"/>
    <p:sldId id="299" r:id="rId34"/>
    <p:sldId id="310" r:id="rId35"/>
    <p:sldId id="298" r:id="rId36"/>
    <p:sldId id="297" r:id="rId37"/>
    <p:sldId id="272" r:id="rId38"/>
    <p:sldId id="273" r:id="rId39"/>
    <p:sldId id="300" r:id="rId40"/>
    <p:sldId id="257" r:id="rId41"/>
    <p:sldId id="258" r:id="rId42"/>
    <p:sldId id="259" r:id="rId43"/>
    <p:sldId id="308" r:id="rId44"/>
    <p:sldId id="322" r:id="rId45"/>
    <p:sldId id="267" r:id="rId46"/>
    <p:sldId id="323" r:id="rId47"/>
    <p:sldId id="309" r:id="rId4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25813F7-6759-4660-B2CC-34337B0F7960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C579BDF-A879-4107-A8EE-9A9025003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1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5157DEA-E2D0-4742-B331-B45935C7DECE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F06C0F5-40C6-453A-997A-559281781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90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8D2E1E-9A5A-453C-907C-9F96C3A4159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4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BE52F-C8C6-47AC-9E04-52C14C853C55}" type="datetimeFigureOut">
              <a:rPr lang="en-US" smtClean="0"/>
              <a:pPr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048395-1F05-4265-9AF0-1CDB76530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readyforcollege.org/" TargetMode="External"/><Relationship Id="rId4" Type="http://schemas.openxmlformats.org/officeDocument/2006/relationships/hyperlink" Target="http://www.collegeboard.org/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naid.or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he.state.mn.us/" TargetMode="External"/><Relationship Id="rId3" Type="http://schemas.openxmlformats.org/officeDocument/2006/relationships/hyperlink" Target="http://www.student.ed.gov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The College Application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1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Creating Your List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A good school is one that is a good </a:t>
            </a:r>
            <a:r>
              <a:rPr lang="en-US" i="1" dirty="0" smtClean="0">
                <a:solidFill>
                  <a:srgbClr val="000066"/>
                </a:solidFill>
              </a:rPr>
              <a:t>fit</a:t>
            </a:r>
            <a:r>
              <a:rPr lang="en-US" dirty="0" smtClean="0">
                <a:solidFill>
                  <a:srgbClr val="000066"/>
                </a:solidFill>
              </a:rPr>
              <a:t> for you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A school where you will be happy, engaged, grow and that meet your needs </a:t>
            </a:r>
          </a:p>
          <a:p>
            <a:pPr lvl="1"/>
            <a:endParaRPr lang="en-US" dirty="0" smtClean="0">
              <a:solidFill>
                <a:srgbClr val="000066"/>
              </a:solidFill>
            </a:endParaRP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Educational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Personal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Social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Financial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0" name="Picture 2" descr="C:\Users\kesal098\AppData\Local\Microsoft\Windows\Temporary Internet Files\Content.IE5\ASNCIRNR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116" y="3429000"/>
            <a:ext cx="2379084" cy="23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Create Your List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6781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rgbClr val="000066"/>
                </a:solidFill>
              </a:rPr>
              <a:t>Factors in your “Objectively Important Profile” (published)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G.P.A.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Class Rank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ACT or SAT Test Scores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Factors in your “Subjectively Important Profile” (unpublished)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Rigor of Courses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Activities/ Unusual Talent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Diversity (Race, Ethnicity, Income, Geography)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Create Your List 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229600" cy="46021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Likely </a:t>
            </a:r>
            <a:r>
              <a:rPr lang="en-US" sz="2400" dirty="0">
                <a:solidFill>
                  <a:srgbClr val="000066"/>
                </a:solidFill>
              </a:rPr>
              <a:t>– </a:t>
            </a:r>
            <a:r>
              <a:rPr lang="en-US" sz="2400" dirty="0" smtClean="0">
                <a:solidFill>
                  <a:srgbClr val="000066"/>
                </a:solidFill>
              </a:rPr>
              <a:t>realistic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SIGNIFICANTLY stronger than the typical freshman </a:t>
            </a:r>
            <a:endParaRPr lang="en-US" sz="2100" dirty="0" smtClean="0">
              <a:solidFill>
                <a:srgbClr val="000066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60-90</a:t>
            </a:r>
            <a:r>
              <a:rPr lang="en-US" sz="2100" dirty="0">
                <a:solidFill>
                  <a:srgbClr val="000066"/>
                </a:solidFill>
              </a:rPr>
              <a:t>% chance of </a:t>
            </a:r>
            <a:r>
              <a:rPr lang="en-US" sz="2100" dirty="0" smtClean="0">
                <a:solidFill>
                  <a:srgbClr val="000066"/>
                </a:solidFill>
              </a:rPr>
              <a:t>admission</a:t>
            </a:r>
            <a:endParaRPr lang="en-US" sz="21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Possible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– </a:t>
            </a:r>
            <a:r>
              <a:rPr lang="en-US" sz="2400" dirty="0" smtClean="0">
                <a:solidFill>
                  <a:srgbClr val="000066"/>
                </a:solidFill>
              </a:rPr>
              <a:t>selective                                             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similar to the typical freshman               </a:t>
            </a:r>
            <a:endParaRPr lang="en-US" sz="2100" dirty="0" smtClean="0">
              <a:solidFill>
                <a:srgbClr val="000066"/>
              </a:solidFill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30-60</a:t>
            </a:r>
            <a:r>
              <a:rPr lang="en-US" sz="2100" dirty="0">
                <a:solidFill>
                  <a:srgbClr val="000066"/>
                </a:solidFill>
              </a:rPr>
              <a:t>% chance of </a:t>
            </a:r>
            <a:r>
              <a:rPr lang="en-US" sz="2100" dirty="0" smtClean="0">
                <a:solidFill>
                  <a:srgbClr val="000066"/>
                </a:solidFill>
              </a:rPr>
              <a:t>admission</a:t>
            </a:r>
            <a:endParaRPr lang="en-US" sz="21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>
                <a:solidFill>
                  <a:srgbClr val="000066"/>
                </a:solidFill>
              </a:rPr>
              <a:t>Reach</a:t>
            </a:r>
            <a:r>
              <a:rPr lang="en-US" sz="2400" dirty="0">
                <a:solidFill>
                  <a:srgbClr val="000066"/>
                </a:solidFill>
              </a:rPr>
              <a:t> – </a:t>
            </a:r>
            <a:r>
              <a:rPr lang="en-US" sz="2400" dirty="0" smtClean="0">
                <a:solidFill>
                  <a:srgbClr val="000066"/>
                </a:solidFill>
              </a:rPr>
              <a:t>more selective 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>
                <a:solidFill>
                  <a:srgbClr val="000066"/>
                </a:solidFill>
              </a:rPr>
              <a:t>Your </a:t>
            </a:r>
            <a:r>
              <a:rPr lang="en-US" sz="2100" dirty="0">
                <a:solidFill>
                  <a:srgbClr val="000066"/>
                </a:solidFill>
              </a:rPr>
              <a:t>profile is not as strong as the typical </a:t>
            </a:r>
            <a:r>
              <a:rPr lang="en-US" sz="2100" dirty="0" smtClean="0">
                <a:solidFill>
                  <a:srgbClr val="000066"/>
                </a:solidFill>
              </a:rPr>
              <a:t>freshman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 smtClean="0">
                <a:solidFill>
                  <a:srgbClr val="000066"/>
                </a:solidFill>
              </a:rPr>
              <a:t>less </a:t>
            </a:r>
            <a:r>
              <a:rPr lang="en-US" sz="2400" dirty="0">
                <a:solidFill>
                  <a:srgbClr val="000066"/>
                </a:solidFill>
              </a:rPr>
              <a:t>than 30% chance of </a:t>
            </a:r>
            <a:r>
              <a:rPr lang="en-US" sz="2400" dirty="0" smtClean="0">
                <a:solidFill>
                  <a:srgbClr val="000066"/>
                </a:solidFill>
              </a:rPr>
              <a:t>admission</a:t>
            </a:r>
            <a:endParaRPr lang="en-US" sz="2400" dirty="0">
              <a:solidFill>
                <a:srgbClr val="000066"/>
              </a:solidFill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4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152400"/>
            <a:ext cx="7162800" cy="64731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53000" y="3962400"/>
            <a:ext cx="1447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9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9358" y="357873"/>
            <a:ext cx="6965284" cy="614225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962400" y="2667000"/>
            <a:ext cx="685800" cy="19229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433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your best test!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15000" y="2286000"/>
            <a:ext cx="533400" cy="114299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0200" y="3505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school you’re interested in!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2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Scattergrams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8382000" cy="50292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26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College Search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Naviance</a:t>
            </a:r>
            <a:r>
              <a:rPr lang="en-US" dirty="0" smtClean="0"/>
              <a:t>- Super College Match</a:t>
            </a:r>
          </a:p>
          <a:p>
            <a:pPr lvl="2"/>
            <a:r>
              <a:rPr lang="en-US" dirty="0" smtClean="0"/>
              <a:t>Good for sorting schools given individualized criteria</a:t>
            </a:r>
          </a:p>
          <a:p>
            <a:pPr lvl="2"/>
            <a:r>
              <a:rPr lang="en-US" dirty="0" smtClean="0"/>
              <a:t>Information comparing oneself to former WHS applicants</a:t>
            </a:r>
          </a:p>
          <a:p>
            <a:r>
              <a:rPr lang="en-US" dirty="0" smtClean="0"/>
              <a:t>Collegeboard.org</a:t>
            </a:r>
          </a:p>
          <a:p>
            <a:pPr lvl="2"/>
            <a:r>
              <a:rPr lang="en-US" dirty="0" smtClean="0"/>
              <a:t>Broader information comparing oneself to all applicants</a:t>
            </a:r>
          </a:p>
          <a:p>
            <a:pPr lvl="2"/>
            <a:r>
              <a:rPr lang="en-US" dirty="0" smtClean="0"/>
              <a:t>Cross references schools (i.e. “those applying to school A also apply to schools B, C, and D”</a:t>
            </a:r>
          </a:p>
          <a:p>
            <a:r>
              <a:rPr lang="en-US" dirty="0" smtClean="0"/>
              <a:t>Collegeresults.org</a:t>
            </a:r>
          </a:p>
          <a:p>
            <a:pPr lvl="2"/>
            <a:r>
              <a:rPr lang="en-US" sz="2000" dirty="0" smtClean="0"/>
              <a:t>Groups “similar” schools together for comparison by varying metrics like demographics, admission rates, financial aid awards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1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Visits To Washburn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College/Scholarship/Community Reps</a:t>
            </a: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srgbClr val="FF0000"/>
                </a:solidFill>
              </a:rPr>
              <a:t>NEW!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Career </a:t>
            </a:r>
            <a:r>
              <a:rPr lang="en-US" dirty="0" smtClean="0">
                <a:sym typeface="Wingdings" panose="05000000000000000000" pitchFamily="2" charset="2"/>
              </a:rPr>
              <a:t>Talks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Project Success college tours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lvl="1"/>
            <a:r>
              <a:rPr lang="en-US" dirty="0" smtClean="0"/>
              <a:t>Why Sign Up For a CCC Visit? </a:t>
            </a:r>
          </a:p>
          <a:p>
            <a:pPr lvl="2"/>
            <a:r>
              <a:rPr lang="en-US" dirty="0" smtClean="0"/>
              <a:t>Ask questions</a:t>
            </a:r>
          </a:p>
          <a:p>
            <a:pPr lvl="2"/>
            <a:r>
              <a:rPr lang="en-US" dirty="0" smtClean="0"/>
              <a:t>Explore</a:t>
            </a:r>
            <a:r>
              <a:rPr lang="en-US" dirty="0"/>
              <a:t> </a:t>
            </a:r>
            <a:r>
              <a:rPr lang="en-US" dirty="0" smtClean="0"/>
              <a:t>without leaving Minneapolis</a:t>
            </a:r>
          </a:p>
          <a:p>
            <a:pPr lvl="2"/>
            <a:r>
              <a:rPr lang="en-US" dirty="0" smtClean="0"/>
              <a:t>Help add </a:t>
            </a:r>
            <a:r>
              <a:rPr lang="en-US" i="1" dirty="0" smtClean="0"/>
              <a:t>or remove </a:t>
            </a:r>
            <a:r>
              <a:rPr lang="en-US" dirty="0" smtClean="0"/>
              <a:t>schools from your list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about </a:t>
            </a:r>
            <a:r>
              <a:rPr lang="en-US" dirty="0" smtClean="0"/>
              <a:t>community/summer opportunities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048000"/>
            <a:ext cx="175613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9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393071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3657600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1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People to Know! 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Counselors 			Works With</a:t>
            </a:r>
          </a:p>
          <a:p>
            <a:pPr lvl="1"/>
            <a:r>
              <a:rPr lang="en-US" sz="2400" dirty="0" smtClean="0"/>
              <a:t>Loretta Collins 		Last Names A-D</a:t>
            </a:r>
          </a:p>
          <a:p>
            <a:pPr lvl="1"/>
            <a:r>
              <a:rPr lang="en-US" sz="2400" dirty="0" smtClean="0"/>
              <a:t>Herb Crowell		Last Names E-J</a:t>
            </a:r>
          </a:p>
          <a:p>
            <a:pPr lvl="1"/>
            <a:r>
              <a:rPr lang="en-US" sz="2400" dirty="0" smtClean="0"/>
              <a:t>Amy Webster		Last Names K-M</a:t>
            </a:r>
          </a:p>
          <a:p>
            <a:pPr lvl="1"/>
            <a:r>
              <a:rPr lang="en-US" sz="2400" dirty="0" smtClean="0"/>
              <a:t>Amy Webster		Last Names N-Sa</a:t>
            </a:r>
          </a:p>
          <a:p>
            <a:pPr lvl="1"/>
            <a:r>
              <a:rPr lang="en-US" sz="2400" dirty="0" smtClean="0"/>
              <a:t>Teresa Savage		Last Names Sb-Z</a:t>
            </a:r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400" b="1" dirty="0" smtClean="0"/>
              <a:t>CCC Coordinators</a:t>
            </a:r>
          </a:p>
          <a:p>
            <a:pPr lvl="1"/>
            <a:r>
              <a:rPr lang="en-US" sz="2400" dirty="0" smtClean="0"/>
              <a:t>Danielle Seifert		All Students</a:t>
            </a:r>
          </a:p>
          <a:p>
            <a:pPr lvl="1"/>
            <a:r>
              <a:rPr lang="en-US" sz="2400" dirty="0" smtClean="0"/>
              <a:t>Eman </a:t>
            </a:r>
            <a:r>
              <a:rPr lang="en-US" sz="2400" dirty="0" err="1" smtClean="0"/>
              <a:t>Abdullahi</a:t>
            </a:r>
            <a:r>
              <a:rPr lang="en-US" sz="2400" dirty="0" smtClean="0"/>
              <a:t>		All Students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4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1371600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Students will receive a pass in their 1</a:t>
            </a:r>
            <a:r>
              <a:rPr lang="en-US" baseline="30000" dirty="0" smtClean="0"/>
              <a:t>st</a:t>
            </a:r>
            <a:r>
              <a:rPr lang="en-US" dirty="0" smtClean="0"/>
              <a:t> period class the day of the visit. If they do not have a 1</a:t>
            </a:r>
            <a:r>
              <a:rPr lang="en-US" baseline="30000" dirty="0" smtClean="0"/>
              <a:t>st</a:t>
            </a:r>
            <a:r>
              <a:rPr lang="en-US" dirty="0" smtClean="0"/>
              <a:t> period, they must obtain a pass from the CCC before the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6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Your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8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Your Applications: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Professional!</a:t>
            </a:r>
          </a:p>
          <a:p>
            <a:pPr lvl="1"/>
            <a:r>
              <a:rPr lang="en-US" dirty="0" smtClean="0"/>
              <a:t>Appropriate grammar, punctuation</a:t>
            </a:r>
          </a:p>
          <a:p>
            <a:pPr lvl="1"/>
            <a:r>
              <a:rPr lang="en-US" dirty="0" smtClean="0"/>
              <a:t>Formal language; do not use texting/tweeting format</a:t>
            </a:r>
          </a:p>
          <a:p>
            <a:pPr lvl="1"/>
            <a:r>
              <a:rPr lang="en-US" dirty="0" smtClean="0"/>
              <a:t>Professional e-mail address</a:t>
            </a:r>
          </a:p>
          <a:p>
            <a:r>
              <a:rPr lang="en-US" dirty="0" smtClean="0"/>
              <a:t>Student should apply; not the parent</a:t>
            </a:r>
          </a:p>
          <a:p>
            <a:r>
              <a:rPr lang="en-US" dirty="0" smtClean="0"/>
              <a:t>Follow all directions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66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Rolling Admissions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Regular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Action/Priority Deadline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rgbClr val="000066"/>
                </a:solidFill>
              </a:rPr>
              <a:t>Early Decision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Your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100" dirty="0" smtClean="0"/>
          </a:p>
          <a:p>
            <a:pPr lvl="1"/>
            <a:r>
              <a:rPr lang="en-US" dirty="0">
                <a:solidFill>
                  <a:srgbClr val="000066"/>
                </a:solidFill>
              </a:rPr>
              <a:t>Know which application methods will be the least time consuming.</a:t>
            </a:r>
          </a:p>
          <a:p>
            <a:pPr lvl="2">
              <a:lnSpc>
                <a:spcPct val="250000"/>
              </a:lnSpc>
            </a:pPr>
            <a:r>
              <a:rPr lang="en-US" dirty="0">
                <a:solidFill>
                  <a:srgbClr val="000066"/>
                </a:solidFill>
              </a:rPr>
              <a:t>The Common Application</a:t>
            </a:r>
          </a:p>
          <a:p>
            <a:pPr lvl="2">
              <a:lnSpc>
                <a:spcPct val="250000"/>
              </a:lnSpc>
            </a:pPr>
            <a:r>
              <a:rPr lang="en-US" dirty="0">
                <a:solidFill>
                  <a:srgbClr val="000066"/>
                </a:solidFill>
              </a:rPr>
              <a:t>Institutional Application</a:t>
            </a:r>
          </a:p>
          <a:p>
            <a:pPr lvl="2">
              <a:lnSpc>
                <a:spcPct val="250000"/>
              </a:lnSpc>
            </a:pPr>
            <a:r>
              <a:rPr lang="en-US" dirty="0">
                <a:solidFill>
                  <a:srgbClr val="000066"/>
                </a:solidFill>
              </a:rPr>
              <a:t>The Coalition Application (new)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8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application that can be sent to participating </a:t>
            </a:r>
            <a:r>
              <a:rPr lang="en-US" dirty="0"/>
              <a:t>schools. </a:t>
            </a:r>
            <a:endParaRPr lang="en-US" dirty="0" smtClean="0"/>
          </a:p>
          <a:p>
            <a:r>
              <a:rPr lang="en-US" dirty="0" smtClean="0"/>
              <a:t>500+ </a:t>
            </a:r>
            <a:r>
              <a:rPr lang="en-US" dirty="0"/>
              <a:t>member institutions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Must create an account and communicate with counselor.</a:t>
            </a:r>
          </a:p>
          <a:p>
            <a:r>
              <a:rPr lang="en-US" dirty="0" smtClean="0"/>
              <a:t>Some member institutions </a:t>
            </a:r>
            <a:r>
              <a:rPr lang="en-US" u="sng" dirty="0" smtClean="0"/>
              <a:t>require</a:t>
            </a:r>
            <a:r>
              <a:rPr lang="en-US" dirty="0" smtClean="0"/>
              <a:t> the Common App; Optional for others; Institutional App is sometimes easier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4098" name="Picture 2" descr="https://fbcdn-sphotos-b-a.akamaihd.net/hphotos-ak-xpa1/t31.0-8/c0.48.851.315/p851x315/1097763_10151490367985667_24173891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81944" cy="14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With Your Counselor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Meeting with the Counselor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5181600"/>
          </a:xfrm>
        </p:spPr>
        <p:txBody>
          <a:bodyPr>
            <a:noAutofit/>
          </a:bodyPr>
          <a:lstStyle/>
          <a:p>
            <a:pPr marL="411480" lvl="1" indent="0">
              <a:lnSpc>
                <a:spcPct val="80000"/>
              </a:lnSpc>
              <a:buNone/>
            </a:pPr>
            <a:r>
              <a:rPr lang="en-US" sz="1800" dirty="0" smtClean="0"/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A.   GET READY (20 min): Question </a:t>
            </a:r>
            <a:r>
              <a:rPr lang="en-US" sz="2400" dirty="0"/>
              <a:t>and </a:t>
            </a:r>
            <a:r>
              <a:rPr lang="en-US" sz="2400" dirty="0" smtClean="0"/>
              <a:t>Answer.</a:t>
            </a: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B.	GET SET (30 min): Set </a:t>
            </a:r>
            <a:r>
              <a:rPr lang="en-US" sz="2400" dirty="0"/>
              <a:t>list of </a:t>
            </a:r>
            <a:r>
              <a:rPr lang="en-US" sz="2400" dirty="0" smtClean="0"/>
              <a:t>schools on </a:t>
            </a:r>
            <a:r>
              <a:rPr lang="en-US" sz="2400" dirty="0" err="1" smtClean="0"/>
              <a:t>Naviance</a:t>
            </a:r>
            <a:r>
              <a:rPr lang="en-US" sz="2400" dirty="0" smtClean="0"/>
              <a:t>.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Transcripts sent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Match </a:t>
            </a:r>
            <a:r>
              <a:rPr lang="en-US" sz="1800" dirty="0" err="1" smtClean="0"/>
              <a:t>Naviance</a:t>
            </a:r>
            <a:r>
              <a:rPr lang="en-US" sz="1800" dirty="0" smtClean="0"/>
              <a:t> with Common App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Sign FERPA waiver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Request Fee Waiver for App Fees</a:t>
            </a:r>
          </a:p>
          <a:p>
            <a:pPr lvl="4">
              <a:lnSpc>
                <a:spcPct val="80000"/>
              </a:lnSpc>
            </a:pPr>
            <a:r>
              <a:rPr lang="en-US" sz="1800" dirty="0" smtClean="0"/>
              <a:t>Declare Teacher Recommendations  </a:t>
            </a: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dirty="0" smtClean="0"/>
              <a:t>C.   GO:  If </a:t>
            </a:r>
            <a:r>
              <a:rPr lang="en-US" sz="2400" dirty="0"/>
              <a:t>needed, counselor interview to write a letter of </a:t>
            </a:r>
            <a:r>
              <a:rPr lang="en-US" sz="2400" dirty="0" smtClean="0"/>
              <a:t>   	recommendation meeting </a:t>
            </a:r>
            <a:r>
              <a:rPr lang="en-US" sz="2400" dirty="0"/>
              <a:t>with us first (45 minutes).</a:t>
            </a:r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/>
          </a:p>
          <a:p>
            <a:pPr marL="411480" lvl="1" indent="0">
              <a:lnSpc>
                <a:spcPct val="80000"/>
              </a:lnSpc>
              <a:buNone/>
            </a:pPr>
            <a:r>
              <a:rPr lang="en-US" sz="2400" i="1" dirty="0" smtClean="0"/>
              <a:t>Student </a:t>
            </a:r>
            <a:r>
              <a:rPr lang="en-US" sz="2400" i="1" dirty="0"/>
              <a:t>can also meet with Ms. Seifert or Ms. Eman in CCC at any time for </a:t>
            </a:r>
            <a:r>
              <a:rPr lang="en-US" sz="2400" i="1" dirty="0" smtClean="0"/>
              <a:t>questions </a:t>
            </a:r>
            <a:r>
              <a:rPr lang="en-US" sz="2400" i="1" dirty="0"/>
              <a:t>and answers</a:t>
            </a:r>
            <a:r>
              <a:rPr lang="en-US" sz="2400" i="1" dirty="0" smtClean="0"/>
              <a:t>. Appointments for a counselor meeting can be made with Maggie in the counseling office.</a:t>
            </a:r>
            <a:endParaRPr lang="en-US" sz="2400" i="1" dirty="0"/>
          </a:p>
          <a:p>
            <a:pPr marL="365760" lvl="1" indent="0">
              <a:lnSpc>
                <a:spcPct val="80000"/>
              </a:lnSpc>
              <a:buNone/>
            </a:pPr>
            <a:endParaRPr lang="en-US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1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needed…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 Letters Of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13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Courtesy of.........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Billboard Top 100 1982……..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year Crowell graduated from Hunterdon Central High School, New Jersey!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1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indent="-320040">
              <a:defRPr/>
            </a:pPr>
            <a:r>
              <a:rPr lang="en-US" dirty="0" smtClean="0"/>
              <a:t>Check applications carefully to see if you need one</a:t>
            </a:r>
          </a:p>
          <a:p>
            <a:pPr lvl="1" indent="-320040">
              <a:defRPr/>
            </a:pPr>
            <a:r>
              <a:rPr lang="en-US" dirty="0" smtClean="0"/>
              <a:t>Also check how many. Send the appropriate number.</a:t>
            </a:r>
          </a:p>
          <a:p>
            <a:pPr marL="320040" indent="-320040">
              <a:defRPr/>
            </a:pPr>
            <a:r>
              <a:rPr lang="en-US" dirty="0" smtClean="0"/>
              <a:t>Fill out Rec Forms if desired.</a:t>
            </a:r>
          </a:p>
          <a:p>
            <a:pPr marL="320040" indent="-320040">
              <a:defRPr/>
            </a:pPr>
            <a:r>
              <a:rPr lang="en-US" dirty="0" smtClean="0"/>
              <a:t>Request 3-4 weeks prior to when needed</a:t>
            </a:r>
          </a:p>
          <a:p>
            <a:pPr marL="320040" indent="-320040">
              <a:defRPr/>
            </a:pPr>
            <a:r>
              <a:rPr lang="en-US" dirty="0" smtClean="0"/>
              <a:t>Thank you note to teacher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022" y="4191000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09600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2362200"/>
            <a:ext cx="182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1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-990600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68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haven’t already…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Your ACT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4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Your ACT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you added schools to a previous ACT</a:t>
            </a:r>
          </a:p>
          <a:p>
            <a:pPr lvl="1"/>
            <a:r>
              <a:rPr lang="en-US" dirty="0" smtClean="0"/>
              <a:t>Make sure they are the schools your are actually applying to!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you did not…or if you have added schools…</a:t>
            </a:r>
          </a:p>
          <a:p>
            <a:pPr lvl="1"/>
            <a:r>
              <a:rPr lang="en-US" dirty="0" smtClean="0"/>
              <a:t>Log into actstudent.org and request you ACT be sent. </a:t>
            </a:r>
          </a:p>
          <a:p>
            <a:pPr lvl="1"/>
            <a:r>
              <a:rPr lang="en-US" smtClean="0"/>
              <a:t>$12 </a:t>
            </a:r>
            <a:r>
              <a:rPr lang="en-US" dirty="0" smtClean="0"/>
              <a:t>per score, per school.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4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Your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5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3119" y="228600"/>
            <a:ext cx="78977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1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30638" y="228600"/>
            <a:ext cx="7082724" cy="640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2057400"/>
            <a:ext cx="1447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3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88" y="228600"/>
            <a:ext cx="847002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324600"/>
            <a:ext cx="103461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8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Seriously. Do it.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Deep Breath…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0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Graduation Requirements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5867400" y="2057400"/>
            <a:ext cx="377507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417042"/>
              </p:ext>
            </p:extLst>
          </p:nvPr>
        </p:nvGraphicFramePr>
        <p:xfrm>
          <a:off x="609600" y="1828800"/>
          <a:ext cx="7772400" cy="475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22564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Total credits offered</a:t>
                      </a:r>
                      <a:endParaRPr lang="en-US" b="1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28 credits</a:t>
                      </a:r>
                      <a:endParaRPr lang="en-US" b="1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Credit status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letter sent home October 1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Web-based credit recovery has started. Student can sign up in the counseling office.</a:t>
                      </a: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Students taking MPS Online Fitness and Health should know their credit requirements.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/>
                        <a:t> 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256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Total</a:t>
                      </a:r>
                      <a:r>
                        <a:rPr lang="en-US" b="1" i="1" baseline="0" dirty="0" smtClean="0"/>
                        <a:t> needed to graduate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21.5 credits</a:t>
                      </a:r>
                      <a:endParaRPr lang="en-US" b="1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credits (4</a:t>
                      </a:r>
                      <a:r>
                        <a:rPr lang="en-US" baseline="0" dirty="0" smtClean="0"/>
                        <a:t> years)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credits (4</a:t>
                      </a:r>
                      <a:r>
                        <a:rPr lang="en-US" baseline="0" dirty="0" smtClean="0"/>
                        <a:t> years)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credits (3</a:t>
                      </a:r>
                      <a:r>
                        <a:rPr lang="en-US" baseline="0" dirty="0" smtClean="0"/>
                        <a:t> years)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credits (3</a:t>
                      </a:r>
                      <a:r>
                        <a:rPr lang="en-US" baseline="0" dirty="0" smtClean="0"/>
                        <a:t> years)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credit (1</a:t>
                      </a:r>
                      <a:r>
                        <a:rPr lang="en-US" baseline="0" dirty="0" smtClean="0"/>
                        <a:t> year)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credit (1</a:t>
                      </a:r>
                      <a:r>
                        <a:rPr lang="en-US" baseline="0" dirty="0" smtClean="0"/>
                        <a:t> year)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1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Fine Arts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credit (1</a:t>
                      </a:r>
                      <a:r>
                        <a:rPr lang="en-US" baseline="0" dirty="0" smtClean="0"/>
                        <a:t> year)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564">
                <a:tc>
                  <a:txBody>
                    <a:bodyPr/>
                    <a:lstStyle/>
                    <a:p>
                      <a:pPr lvl="0" algn="ctr"/>
                      <a:r>
                        <a:rPr lang="en-US" dirty="0" smtClean="0"/>
                        <a:t>Electives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credits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u="sng" dirty="0" smtClean="0"/>
              <a:t>Theme: Applications</a:t>
            </a:r>
          </a:p>
          <a:p>
            <a:pPr lvl="3"/>
            <a:r>
              <a:rPr lang="en-US" sz="2200" dirty="0" smtClean="0"/>
              <a:t> </a:t>
            </a:r>
            <a:r>
              <a:rPr lang="en-US" sz="1900" dirty="0"/>
              <a:t>9/22 </a:t>
            </a:r>
            <a:r>
              <a:rPr lang="en-US" sz="1900" dirty="0" smtClean="0"/>
              <a:t>      College </a:t>
            </a:r>
            <a:r>
              <a:rPr lang="en-US" sz="1900" dirty="0"/>
              <a:t>Application and FAFSA Night for families</a:t>
            </a:r>
          </a:p>
          <a:p>
            <a:pPr lvl="3"/>
            <a:r>
              <a:rPr lang="en-US" sz="1900" dirty="0" smtClean="0"/>
              <a:t>10/4 &amp; 5  National </a:t>
            </a:r>
            <a:r>
              <a:rPr lang="en-US" sz="1900" dirty="0"/>
              <a:t>College Fair @ Convention Center</a:t>
            </a:r>
          </a:p>
          <a:p>
            <a:pPr lvl="3"/>
            <a:r>
              <a:rPr lang="en-US" sz="1900" dirty="0" smtClean="0"/>
              <a:t>10/7        Senior </a:t>
            </a:r>
            <a:r>
              <a:rPr lang="en-US" sz="1900" dirty="0"/>
              <a:t>Status letters sent home</a:t>
            </a:r>
          </a:p>
          <a:p>
            <a:pPr lvl="3"/>
            <a:r>
              <a:rPr lang="en-US" sz="1900" dirty="0"/>
              <a:t>10/22 </a:t>
            </a:r>
            <a:r>
              <a:rPr lang="en-US" sz="1900" dirty="0" smtClean="0"/>
              <a:t>     ACT (with late fee apply by 9/30)</a:t>
            </a:r>
            <a:endParaRPr lang="en-US" sz="1900" dirty="0"/>
          </a:p>
          <a:p>
            <a:pPr lvl="3"/>
            <a:r>
              <a:rPr lang="en-US" sz="1900" dirty="0"/>
              <a:t>11/1 </a:t>
            </a:r>
            <a:r>
              <a:rPr lang="en-US" sz="1900" dirty="0" smtClean="0"/>
              <a:t>       </a:t>
            </a:r>
            <a:r>
              <a:rPr lang="en-US" sz="1900" b="1" dirty="0" smtClean="0"/>
              <a:t>U </a:t>
            </a:r>
            <a:r>
              <a:rPr lang="en-US" sz="1900" b="1" dirty="0"/>
              <a:t>of M application </a:t>
            </a:r>
            <a:r>
              <a:rPr lang="en-US" sz="1900" b="1" dirty="0" smtClean="0"/>
              <a:t>deadline</a:t>
            </a:r>
            <a:endParaRPr lang="en-US" sz="1900" b="1" dirty="0"/>
          </a:p>
          <a:p>
            <a:pPr lvl="3"/>
            <a:r>
              <a:rPr lang="en-US" sz="1900" i="1" dirty="0"/>
              <a:t>11/8 </a:t>
            </a:r>
            <a:r>
              <a:rPr lang="en-US" sz="1900" i="1" dirty="0" smtClean="0"/>
              <a:t>      MNACC </a:t>
            </a:r>
            <a:r>
              <a:rPr lang="en-US" sz="1900" i="1" dirty="0"/>
              <a:t>College Fair @ </a:t>
            </a:r>
            <a:r>
              <a:rPr lang="en-US" sz="1900" i="1" dirty="0" smtClean="0"/>
              <a:t>Washburn</a:t>
            </a:r>
          </a:p>
          <a:p>
            <a:pPr lvl="3"/>
            <a:r>
              <a:rPr lang="en-US" sz="1900" i="1" dirty="0" smtClean="0"/>
              <a:t>12/3      SAT 2 Subject Test  (10/19 deadline)</a:t>
            </a: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2051" name="Picture 3" descr="C:\Users\kesal098\AppData\Local\Microsoft\Windows\Temporary Internet Files\Content.IE5\ASNCIRNR\MC9003537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203" y="4191000"/>
            <a:ext cx="281029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/>
              <a:t>Theme: Scholarships and Financial Aid</a:t>
            </a:r>
          </a:p>
          <a:p>
            <a:pPr lvl="3"/>
            <a:r>
              <a:rPr lang="en-US" dirty="0" smtClean="0"/>
              <a:t> </a:t>
            </a:r>
            <a:r>
              <a:rPr lang="en-US" sz="1900" dirty="0"/>
              <a:t>11/10 	FAFSA Presentation Night</a:t>
            </a:r>
          </a:p>
          <a:p>
            <a:pPr lvl="3"/>
            <a:r>
              <a:rPr lang="en-US" sz="1900" dirty="0"/>
              <a:t>11/17	MN Dream Act FAFSA </a:t>
            </a:r>
            <a:r>
              <a:rPr lang="en-US" sz="1900" dirty="0" smtClean="0"/>
              <a:t>Night</a:t>
            </a:r>
            <a:endParaRPr lang="en-US" sz="1900" dirty="0"/>
          </a:p>
          <a:p>
            <a:pPr lvl="3"/>
            <a:r>
              <a:rPr lang="en-US" sz="1900" dirty="0"/>
              <a:t>12/10 	ACT (register by 11/4)</a:t>
            </a:r>
          </a:p>
          <a:p>
            <a:pPr lvl="3"/>
            <a:r>
              <a:rPr lang="en-US" sz="1900" dirty="0" smtClean="0"/>
              <a:t>12/13	</a:t>
            </a:r>
            <a:r>
              <a:rPr lang="en-US" sz="1900" dirty="0" err="1" smtClean="0"/>
              <a:t>FAFSA</a:t>
            </a:r>
            <a:r>
              <a:rPr lang="en-US" sz="1900" dirty="0" smtClean="0"/>
              <a:t>/MN Dream Act Workshop</a:t>
            </a:r>
            <a:endParaRPr lang="en-US" sz="1900" dirty="0"/>
          </a:p>
          <a:p>
            <a:pPr lvl="3"/>
            <a:r>
              <a:rPr lang="en-US" sz="1900" dirty="0"/>
              <a:t>2/1 	</a:t>
            </a:r>
            <a:r>
              <a:rPr lang="en-US" sz="1900" dirty="0" smtClean="0"/>
              <a:t>	Washburn </a:t>
            </a:r>
            <a:r>
              <a:rPr lang="en-US" sz="1900" dirty="0"/>
              <a:t>Scholarship Applications distributed</a:t>
            </a:r>
          </a:p>
          <a:p>
            <a:pPr lvl="3"/>
            <a:r>
              <a:rPr lang="en-US" sz="1900" dirty="0"/>
              <a:t>3/1 	</a:t>
            </a:r>
            <a:r>
              <a:rPr lang="en-US" sz="1900" dirty="0" smtClean="0"/>
              <a:t>	Application </a:t>
            </a:r>
            <a:r>
              <a:rPr lang="en-US" sz="1900" dirty="0"/>
              <a:t>Decisions</a:t>
            </a:r>
          </a:p>
          <a:p>
            <a:pPr lvl="3"/>
            <a:r>
              <a:rPr lang="en-US" sz="1900" dirty="0"/>
              <a:t>3/1 </a:t>
            </a:r>
            <a:r>
              <a:rPr lang="en-US" sz="1900" dirty="0" smtClean="0"/>
              <a:t>	</a:t>
            </a:r>
            <a:r>
              <a:rPr lang="en-US" sz="1900" dirty="0"/>
              <a:t>	FAFSA “Deadline</a:t>
            </a:r>
            <a:r>
              <a:rPr lang="en-US" sz="1900" dirty="0" smtClean="0"/>
              <a:t>”</a:t>
            </a:r>
          </a:p>
          <a:p>
            <a:pPr lvl="3"/>
            <a:r>
              <a:rPr lang="en-US" sz="1900" dirty="0" smtClean="0"/>
              <a:t>3/23	</a:t>
            </a:r>
            <a:r>
              <a:rPr lang="en-US" sz="1900" dirty="0" err="1" smtClean="0"/>
              <a:t>FAFSA</a:t>
            </a:r>
            <a:r>
              <a:rPr lang="en-US" sz="1900" dirty="0" smtClean="0"/>
              <a:t>/MN </a:t>
            </a:r>
            <a:r>
              <a:rPr lang="en-US" sz="1900" dirty="0"/>
              <a:t>Dream </a:t>
            </a:r>
            <a:r>
              <a:rPr lang="en-US" sz="1900" dirty="0" smtClean="0"/>
              <a:t>Act Workshop</a:t>
            </a:r>
            <a:endParaRPr lang="en-US" sz="1900" dirty="0"/>
          </a:p>
          <a:p>
            <a:pPr marL="1143000" lvl="3" indent="0">
              <a:buNone/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027" name="Picture 3" descr="C:\Users\kesal098\AppData\Local\Microsoft\Windows\Temporary Internet Files\Content.IE5\SJYERVHJ\MC9000018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314" y="4078554"/>
            <a:ext cx="2317734" cy="24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/>
              <a:t>Theme: Decision Making/Graduation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3/25   Spring Break: Final visits to colleges?</a:t>
            </a:r>
          </a:p>
          <a:p>
            <a:pPr>
              <a:buNone/>
            </a:pPr>
            <a:r>
              <a:rPr lang="en-US" sz="2000" dirty="0" smtClean="0"/>
              <a:t>4/10     Grad  status letter #2 mailed home</a:t>
            </a:r>
          </a:p>
          <a:p>
            <a:pPr>
              <a:buNone/>
            </a:pPr>
            <a:r>
              <a:rPr lang="en-US" sz="2000" b="1" dirty="0" smtClean="0"/>
              <a:t>5/1     College Enrollment Decisions Due! </a:t>
            </a:r>
          </a:p>
          <a:p>
            <a:pPr>
              <a:buNone/>
            </a:pPr>
            <a:r>
              <a:rPr lang="en-US" sz="2000" dirty="0" smtClean="0"/>
              <a:t>5/1    Washburn Scholarships announced (</a:t>
            </a:r>
            <a:r>
              <a:rPr lang="en-US" sz="2000" i="1" dirty="0" smtClean="0"/>
              <a:t>Date TBD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6/7    Washburn Graduation (4:30pm)</a:t>
            </a:r>
          </a:p>
          <a:p>
            <a:pPr>
              <a:buNone/>
            </a:pPr>
            <a:r>
              <a:rPr lang="en-US" sz="2000" dirty="0" smtClean="0"/>
              <a:t>6/15  Final transcripts mailed to colleges from 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counseling office</a:t>
            </a:r>
          </a:p>
          <a:p>
            <a:pPr>
              <a:buNone/>
            </a:pPr>
            <a:r>
              <a:rPr lang="en-US" sz="2000" dirty="0" smtClean="0"/>
              <a:t>7/1    </a:t>
            </a:r>
            <a:r>
              <a:rPr lang="en-US" sz="2000" i="1" dirty="0" smtClean="0"/>
              <a:t>Be sure to request AP/IB/College credits are forwarded to college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3075" name="Picture 3" descr="C:\Users\kesal098\AppData\Local\Microsoft\Windows\Temporary Internet Files\Content.IE5\SJYERVHJ\MC9002902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261993" cy="27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99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FAFSA can be submitted earlier than ever. Opens October 1</a:t>
            </a:r>
            <a:r>
              <a:rPr lang="en-US" baseline="30000" dirty="0" smtClean="0"/>
              <a:t>st</a:t>
            </a:r>
            <a:r>
              <a:rPr lang="en-US" dirty="0" smtClean="0"/>
              <a:t>. (Prior-Prior Year)</a:t>
            </a:r>
          </a:p>
          <a:p>
            <a:r>
              <a:rPr lang="en-US" dirty="0" smtClean="0"/>
              <a:t>Need-based aid for 2017-2018 school year now based on 2015 taxes.</a:t>
            </a:r>
          </a:p>
          <a:p>
            <a:r>
              <a:rPr lang="en-US" dirty="0" smtClean="0"/>
              <a:t>You must submit your 2015 tax information-colleges will not process </a:t>
            </a:r>
            <a:r>
              <a:rPr lang="en-US" dirty="0" err="1" smtClean="0"/>
              <a:t>FAFSA’s</a:t>
            </a:r>
            <a:r>
              <a:rPr lang="en-US" dirty="0" smtClean="0"/>
              <a:t> with 2016 tax information</a:t>
            </a:r>
          </a:p>
          <a:p>
            <a:r>
              <a:rPr lang="en-US" dirty="0" smtClean="0"/>
              <a:t>If 2015 is not reflective of current financial reality (medical expenses, divorce, etc.)- you must submit an appeal with the college financial aid office. To do so, contact your college’s financial aid office.</a:t>
            </a:r>
          </a:p>
          <a:p>
            <a:r>
              <a:rPr lang="en-US" dirty="0" smtClean="0"/>
              <a:t>Reciprocity between public institutions MN, WI, ND, SD, Manitoba.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7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and 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November10th at Washburn: Merit Aid</a:t>
            </a:r>
          </a:p>
          <a:p>
            <a:r>
              <a:rPr lang="en-US" dirty="0" smtClean="0"/>
              <a:t>Net Price Calculators</a:t>
            </a:r>
          </a:p>
          <a:p>
            <a:pPr lvl="1"/>
            <a:r>
              <a:rPr lang="en-US" dirty="0" smtClean="0"/>
              <a:t>Any institution that can receive student financial must supply a calculator on it’s website</a:t>
            </a:r>
          </a:p>
          <a:p>
            <a:pPr lvl="1"/>
            <a:r>
              <a:rPr lang="en-US" dirty="0" smtClean="0"/>
              <a:t>Several “vendors” of net price calculators so they may look different.</a:t>
            </a:r>
          </a:p>
          <a:p>
            <a:r>
              <a:rPr lang="en-US" dirty="0" smtClean="0"/>
              <a:t>Don’t forget about FAFSA estimators</a:t>
            </a:r>
          </a:p>
          <a:p>
            <a:pPr lvl="1"/>
            <a:r>
              <a:rPr lang="en-US" dirty="0" smtClean="0">
                <a:hlinkClick r:id="rId2"/>
              </a:rPr>
              <a:t>www.finaid.org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www.getreadyforcollege.org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www.collegeboard.org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Financial Aid Counselors at colleges where student is applying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CCC Newsletter- sent electronically through </a:t>
            </a:r>
            <a:r>
              <a:rPr lang="en-US" dirty="0" err="1" smtClean="0"/>
              <a:t>Naviance</a:t>
            </a:r>
            <a:r>
              <a:rPr lang="en-US" dirty="0" smtClean="0"/>
              <a:t> (example paper copies)</a:t>
            </a:r>
          </a:p>
          <a:p>
            <a:endParaRPr lang="en-US" dirty="0" smtClean="0"/>
          </a:p>
          <a:p>
            <a:r>
              <a:rPr lang="en-US" dirty="0" smtClean="0"/>
              <a:t>Office of Higher Education financial aid staff (651) 642-0567 or (800) 657-3866</a:t>
            </a:r>
          </a:p>
          <a:p>
            <a:pPr lvl="2"/>
            <a:r>
              <a:rPr lang="en-US" sz="3600" dirty="0" smtClean="0">
                <a:hlinkClick r:id="rId2"/>
              </a:rPr>
              <a:t>www.ohe.state.mn.us</a:t>
            </a:r>
            <a:endParaRPr lang="en-US" sz="3600" dirty="0" smtClean="0"/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 smtClean="0"/>
              <a:t>Handouts</a:t>
            </a:r>
          </a:p>
          <a:p>
            <a:pPr lvl="1"/>
            <a:r>
              <a:rPr lang="en-US" dirty="0" smtClean="0"/>
              <a:t>Power Point copies and on </a:t>
            </a:r>
            <a:r>
              <a:rPr lang="en-US" dirty="0" err="1" smtClean="0"/>
              <a:t>WHS</a:t>
            </a:r>
            <a:r>
              <a:rPr lang="en-US" dirty="0" smtClean="0"/>
              <a:t> counseling website</a:t>
            </a:r>
          </a:p>
          <a:p>
            <a:pPr lvl="1"/>
            <a:r>
              <a:rPr lang="en-US" dirty="0" smtClean="0"/>
              <a:t>Orange- Financial Aid Changes Handouts</a:t>
            </a:r>
          </a:p>
          <a:p>
            <a:pPr lvl="1"/>
            <a:r>
              <a:rPr lang="en-US" dirty="0" smtClean="0"/>
              <a:t>Blue- OHE Resources</a:t>
            </a:r>
          </a:p>
          <a:p>
            <a:pPr lvl="1"/>
            <a:r>
              <a:rPr lang="en-US" dirty="0" smtClean="0"/>
              <a:t>White- tax benefits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Questions on federal aid program and application process (800) 433-3243</a:t>
            </a:r>
          </a:p>
          <a:p>
            <a:pPr lvl="2"/>
            <a:r>
              <a:rPr lang="en-US" sz="3600" dirty="0" smtClean="0">
                <a:hlinkClick r:id="rId3"/>
              </a:rPr>
              <a:t>www.student.ed.gov</a:t>
            </a:r>
            <a:endParaRPr lang="en-US" sz="3600" dirty="0" smtClean="0"/>
          </a:p>
          <a:p>
            <a:pPr marL="685800" lvl="2" indent="0">
              <a:buNone/>
            </a:pPr>
            <a:endParaRPr lang="en-US" sz="3600" dirty="0" smtClean="0"/>
          </a:p>
          <a:p>
            <a:pPr marL="685800" lvl="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6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“You’re off to great places! Today is your day! Your mountain is waiting, So get on your way!” ~ Dr. Seus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7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Director…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Every year thousands of students go through the college search. Every year thousands of students end up in college. ..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…You will too.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Counselor Advice for Students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dirty="0" smtClean="0"/>
              <a:t>Yes, soon, you will be making a leap into your future. You can do it.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Make informed choices</a:t>
            </a:r>
          </a:p>
          <a:p>
            <a:r>
              <a:rPr lang="en-US" dirty="0" smtClean="0"/>
              <a:t>Engage with the process</a:t>
            </a:r>
          </a:p>
          <a:p>
            <a:r>
              <a:rPr lang="en-US" dirty="0" smtClean="0"/>
              <a:t>Use your resources well</a:t>
            </a:r>
          </a:p>
          <a:p>
            <a:r>
              <a:rPr lang="en-US" dirty="0" smtClean="0"/>
              <a:t>Remain calm and organized</a:t>
            </a:r>
          </a:p>
          <a:p>
            <a:r>
              <a:rPr lang="en-US" dirty="0" smtClean="0"/>
              <a:t>The “best” school is the one that fits you best. By the way, there is no one single “best" school for you.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1026" name="Picture 2" descr="C:\Users\amweb002\AppData\Local\Microsoft\Windows\Temporary Internet Files\Content.IE5\6XKZFESR\MP9004092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676400" cy="25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7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</a:t>
            </a:r>
          </a:p>
          <a:p>
            <a:pPr lvl="2"/>
            <a:r>
              <a:rPr lang="en-US" dirty="0" smtClean="0"/>
              <a:t> Project Manager (aka “The Application Doer”, “The Appointment Maker”, “The Requester of Letters”)</a:t>
            </a:r>
          </a:p>
          <a:p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Provide supporting conversations</a:t>
            </a:r>
          </a:p>
          <a:p>
            <a:pPr lvl="2"/>
            <a:r>
              <a:rPr lang="en-US" dirty="0" smtClean="0"/>
              <a:t>Providing reality checks (financial resources, fit)</a:t>
            </a:r>
          </a:p>
          <a:p>
            <a:r>
              <a:rPr lang="en-US" dirty="0" smtClean="0"/>
              <a:t>Counselor/Career Center Coordinator</a:t>
            </a:r>
          </a:p>
          <a:p>
            <a:pPr lvl="2"/>
            <a:r>
              <a:rPr lang="en-US" dirty="0" smtClean="0"/>
              <a:t>Answer questions</a:t>
            </a:r>
          </a:p>
          <a:p>
            <a:pPr lvl="2"/>
            <a:r>
              <a:rPr lang="en-US" dirty="0" smtClean="0"/>
              <a:t>Provide resources</a:t>
            </a:r>
          </a:p>
          <a:p>
            <a:pPr lvl="2"/>
            <a:r>
              <a:rPr lang="en-US" dirty="0" smtClean="0"/>
              <a:t>Send transcripts and forms/writing letters/assisting teachers</a:t>
            </a:r>
          </a:p>
          <a:p>
            <a:pPr lvl="2"/>
            <a:r>
              <a:rPr lang="en-US" dirty="0" smtClean="0"/>
              <a:t>Provide reality checks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Weekly Rotating Counselor Advisory Presentations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100" dirty="0" smtClean="0"/>
              <a:t>Senior Meeting  (9/15)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U of M, TC; UW Madison (9/22 )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Private College Applications (10/6)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Writing the Essay (10/13)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MNSCU and UW campuses (10/27)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 Community/Tech Ed Schools &amp; Apprenticeships (11/10)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Financial Feasibility (11/17)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Financial Aid Overview (12/1)</a:t>
            </a:r>
          </a:p>
          <a:p>
            <a:pPr marL="514350" indent="-514350">
              <a:buFont typeface="Wingdings"/>
              <a:buAutoNum type="arabicPeriod"/>
            </a:pPr>
            <a:r>
              <a:rPr lang="en-US" sz="2100" dirty="0" smtClean="0"/>
              <a:t>Scholarships (12/8, 2/2)</a:t>
            </a:r>
          </a:p>
          <a:p>
            <a:pPr marL="514350" indent="-514350">
              <a:buAutoNum type="arabicPeriod"/>
            </a:pPr>
            <a:r>
              <a:rPr lang="en-US" sz="2100" dirty="0" smtClean="0"/>
              <a:t>Decoding Financial Aid packages (3/23)</a:t>
            </a:r>
          </a:p>
          <a:p>
            <a:pPr marL="514350" indent="-514350">
              <a:buFont typeface="Wingdings"/>
              <a:buAutoNum type="arabicPeriod"/>
            </a:pPr>
            <a:r>
              <a:rPr lang="en-US" sz="2100" dirty="0" smtClean="0"/>
              <a:t>Senior Exit Surveys (May)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3429" y="314911"/>
            <a:ext cx="609600" cy="689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Apply! Order of Operations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  Create Your List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  Complete Applications 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  Make Appointment with Counselor</a:t>
            </a:r>
          </a:p>
          <a:p>
            <a:pPr marL="868680" lvl="1" indent="-457200">
              <a:defRPr/>
            </a:pPr>
            <a:r>
              <a:rPr lang="en-US" dirty="0" smtClean="0"/>
              <a:t>Request letters from teachers, if needed</a:t>
            </a:r>
          </a:p>
          <a:p>
            <a:pPr marL="868680" lvl="1" indent="-457200">
              <a:defRPr/>
            </a:pPr>
            <a:r>
              <a:rPr lang="en-US" dirty="0"/>
              <a:t>Request test scores sent from </a:t>
            </a:r>
            <a:r>
              <a:rPr lang="en-US" dirty="0" smtClean="0"/>
              <a:t>ACT/SAT, </a:t>
            </a:r>
            <a:r>
              <a:rPr lang="en-US" dirty="0"/>
              <a:t>if necessary</a:t>
            </a:r>
          </a:p>
          <a:p>
            <a:pPr marL="868680" lvl="1" indent="-457200">
              <a:defRPr/>
            </a:pPr>
            <a:r>
              <a:rPr lang="en-US" dirty="0" smtClean="0"/>
              <a:t>Track Application, Transcripts, and Letters through </a:t>
            </a:r>
            <a:r>
              <a:rPr lang="en-US" dirty="0" err="1" smtClean="0"/>
              <a:t>Naviance</a:t>
            </a:r>
            <a:r>
              <a:rPr lang="en-US" dirty="0" smtClean="0"/>
              <a:t> and college’s portal</a:t>
            </a:r>
          </a:p>
          <a:p>
            <a:pPr marL="868680" lvl="1" indent="-457200">
              <a:defRPr/>
            </a:pPr>
            <a:r>
              <a:rPr lang="en-US" dirty="0" smtClean="0"/>
              <a:t>Pay $2 per transcript fee to Counseling Office in May</a:t>
            </a:r>
          </a:p>
          <a:p>
            <a:pPr marL="411480" lvl="1" indent="0">
              <a:buNone/>
              <a:defRPr/>
            </a:pPr>
            <a:endParaRPr lang="en-US" dirty="0"/>
          </a:p>
          <a:p>
            <a:pPr marL="0" lvl="1" indent="0" algn="ctr">
              <a:buNone/>
              <a:defRPr/>
            </a:pPr>
            <a:r>
              <a:rPr lang="en-US" i="1" dirty="0" smtClean="0"/>
              <a:t>NOTE: Students can send applications in piecemeal </a:t>
            </a:r>
          </a:p>
          <a:p>
            <a:pPr marL="880110" lvl="1" indent="-514350">
              <a:lnSpc>
                <a:spcPct val="80000"/>
              </a:lnSpc>
              <a:buNone/>
            </a:pPr>
            <a:endParaRPr lang="en-US" dirty="0" smtClean="0"/>
          </a:p>
          <a:p>
            <a:pPr marL="560070" indent="-514350">
              <a:lnSpc>
                <a:spcPct val="80000"/>
              </a:lnSpc>
            </a:pPr>
            <a:endParaRPr lang="en-US" sz="3100" dirty="0" smtClean="0">
              <a:solidFill>
                <a:srgbClr val="002060"/>
              </a:solidFill>
            </a:endParaRPr>
          </a:p>
          <a:p>
            <a:pPr marL="560070" indent="-514350">
              <a:lnSpc>
                <a:spcPct val="8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8452</TotalTime>
  <Words>1735</Words>
  <Application>Microsoft Macintosh PowerPoint</Application>
  <PresentationFormat>On-screen Show (4:3)</PresentationFormat>
  <Paragraphs>282</Paragraphs>
  <Slides>47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Median</vt:lpstr>
      <vt:lpstr>Slide 1</vt:lpstr>
      <vt:lpstr>People to Know!  </vt:lpstr>
      <vt:lpstr>Music Courtesy of.........</vt:lpstr>
      <vt:lpstr>Graduation Requirements</vt:lpstr>
      <vt:lpstr>From a Director…</vt:lpstr>
      <vt:lpstr>Counselor Advice for Students  </vt:lpstr>
      <vt:lpstr>Roles</vt:lpstr>
      <vt:lpstr>Weekly Rotating Counselor Advisory Presentations</vt:lpstr>
      <vt:lpstr>Apply! Order of Operations</vt:lpstr>
      <vt:lpstr>Create Your List</vt:lpstr>
      <vt:lpstr>Creating Your List</vt:lpstr>
      <vt:lpstr>Create Your List</vt:lpstr>
      <vt:lpstr>Create Your List   </vt:lpstr>
      <vt:lpstr>Slide 14</vt:lpstr>
      <vt:lpstr>Slide 15</vt:lpstr>
      <vt:lpstr>Use of Scattergrams</vt:lpstr>
      <vt:lpstr>Web-based College Search Resources</vt:lpstr>
      <vt:lpstr>CCC Visits To Washburn</vt:lpstr>
      <vt:lpstr>Slide 19</vt:lpstr>
      <vt:lpstr>Slide 20</vt:lpstr>
      <vt:lpstr>CCC Visits</vt:lpstr>
      <vt:lpstr>Complete Your Applications</vt:lpstr>
      <vt:lpstr>Complete Your Applications: Tips</vt:lpstr>
      <vt:lpstr>Deadline Terminology</vt:lpstr>
      <vt:lpstr>Complete Your Applications</vt:lpstr>
      <vt:lpstr>Common Application</vt:lpstr>
      <vt:lpstr>Meet With Your Counselor</vt:lpstr>
      <vt:lpstr>Meeting with the Counselor</vt:lpstr>
      <vt:lpstr>Request Letters Of Recommendation</vt:lpstr>
      <vt:lpstr>Letters of Recommendation</vt:lpstr>
      <vt:lpstr>Slide 31</vt:lpstr>
      <vt:lpstr>Slide 32</vt:lpstr>
      <vt:lpstr>Send Your ACT Scores</vt:lpstr>
      <vt:lpstr>Send Your ACT Scores</vt:lpstr>
      <vt:lpstr>Track Your Applications</vt:lpstr>
      <vt:lpstr>Slide 36</vt:lpstr>
      <vt:lpstr>Slide 37</vt:lpstr>
      <vt:lpstr>Slide 38</vt:lpstr>
      <vt:lpstr>Time for a Deep Breath…</vt:lpstr>
      <vt:lpstr>Fall Timeline</vt:lpstr>
      <vt:lpstr>Winter Timeline</vt:lpstr>
      <vt:lpstr>Spring Timeline</vt:lpstr>
      <vt:lpstr>Finally…</vt:lpstr>
      <vt:lpstr>Financial Aid</vt:lpstr>
      <vt:lpstr>Financial Aid and Scholarships</vt:lpstr>
      <vt:lpstr>Helpful Resources</vt:lpstr>
      <vt:lpstr>Slide 47</vt:lpstr>
    </vt:vector>
  </TitlesOfParts>
  <Company>Minneapolis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College Application Process</dc:title>
  <dc:creator>hecro001</dc:creator>
  <cp:lastModifiedBy>loretta collins</cp:lastModifiedBy>
  <cp:revision>95</cp:revision>
  <cp:lastPrinted>2016-09-22T19:09:54Z</cp:lastPrinted>
  <dcterms:created xsi:type="dcterms:W3CDTF">2016-09-24T00:49:22Z</dcterms:created>
  <dcterms:modified xsi:type="dcterms:W3CDTF">2016-09-24T00:49:51Z</dcterms:modified>
</cp:coreProperties>
</file>