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5" r:id="rId4"/>
    <p:sldId id="269" r:id="rId5"/>
    <p:sldId id="257" r:id="rId6"/>
    <p:sldId id="270" r:id="rId7"/>
    <p:sldId id="258" r:id="rId8"/>
    <p:sldId id="264" r:id="rId9"/>
    <p:sldId id="261" r:id="rId10"/>
    <p:sldId id="259" r:id="rId11"/>
    <p:sldId id="262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4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E58FA9-A580-4F8B-A779-2018C1858D12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82F903-4951-4689-BB0F-43DB7DCCA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88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E38D49-91A7-4F58-B295-F38D1D2A3569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D77317-F43F-4B99-849C-44312E967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22%</a:t>
            </a:r>
            <a:r>
              <a:rPr lang="en-US" baseline="0" dirty="0" smtClean="0"/>
              <a:t> of all awards from a 2013 Georgetown study.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7317-F43F-4B99-849C-44312E9673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7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http://www.graduateshotline.com/jobs-and-career/high-paying-certificate-courses.html#.VC7TJqx5CZc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7317-F43F-4B99-849C-44312E9673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2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details</a:t>
            </a:r>
            <a:r>
              <a:rPr lang="en-US" baseline="0" dirty="0" smtClean="0"/>
              <a:t> from iseek.org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7317-F43F-4B99-849C-44312E9673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0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we can use? </a:t>
            </a:r>
          </a:p>
          <a:p>
            <a:r>
              <a:rPr lang="en-US" dirty="0" smtClean="0"/>
              <a:t>http://www.doli.state.mn.us/Pipeline.asp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7317-F43F-4B99-849C-44312E9673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8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we can use? </a:t>
            </a:r>
          </a:p>
          <a:p>
            <a:r>
              <a:rPr lang="en-US" dirty="0" smtClean="0"/>
              <a:t>http://www.doli.state.mn.us/Pipeline.asp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7317-F43F-4B99-849C-44312E9673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3D1493-AFE2-406E-9A79-93B2E12D3C1F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3D1493-AFE2-406E-9A79-93B2E12D3C1F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scu.edu/index.html" TargetMode="External"/><Relationship Id="rId2" Type="http://schemas.openxmlformats.org/officeDocument/2006/relationships/hyperlink" Target="https://www.careerwise.mnscu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en-US" dirty="0" smtClean="0"/>
              <a:t>Community/Technical Colleges and Apprenticeships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7529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An </a:t>
            </a:r>
            <a:r>
              <a:rPr lang="en-US" sz="2600" dirty="0"/>
              <a:t>apprenticeship can be as important to your career as a four-year college degree. </a:t>
            </a:r>
            <a:endParaRPr lang="en-US" sz="2600" dirty="0" smtClean="0"/>
          </a:p>
          <a:p>
            <a:r>
              <a:rPr lang="en-US" sz="2600" dirty="0" smtClean="0"/>
              <a:t>Agreement between an employer and student </a:t>
            </a:r>
          </a:p>
          <a:p>
            <a:pPr lvl="1"/>
            <a:r>
              <a:rPr lang="en-US" sz="2200" dirty="0" smtClean="0"/>
              <a:t>Pays while you learn and </a:t>
            </a:r>
          </a:p>
          <a:p>
            <a:pPr marL="36576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get trained</a:t>
            </a:r>
          </a:p>
          <a:p>
            <a:pPr lvl="1"/>
            <a:r>
              <a:rPr lang="en-US" sz="2200" dirty="0" smtClean="0"/>
              <a:t>Pay increases as you go! </a:t>
            </a:r>
          </a:p>
          <a:p>
            <a:endParaRPr lang="en-US" sz="2700" dirty="0"/>
          </a:p>
          <a:p>
            <a:endParaRPr lang="en-US" dirty="0"/>
          </a:p>
          <a:p>
            <a:r>
              <a:rPr lang="en-US" i="1" dirty="0" smtClean="0"/>
              <a:t>Nearly all apprenticeships require a high school diploma. 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Apprenticeships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50" y="3079133"/>
            <a:ext cx="3536422" cy="207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70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5257800"/>
            <a:ext cx="7467600" cy="8382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Apprenticeships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905" y="1600200"/>
            <a:ext cx="8153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EXAMPLES </a:t>
            </a:r>
          </a:p>
          <a:p>
            <a:endParaRPr lang="en-US" sz="300" dirty="0" smtClean="0"/>
          </a:p>
          <a:p>
            <a:pPr lvl="1">
              <a:spcBef>
                <a:spcPts val="0"/>
              </a:spcBef>
            </a:pPr>
            <a:r>
              <a:rPr lang="en-US" dirty="0"/>
              <a:t>Automotive technician </a:t>
            </a:r>
          </a:p>
          <a:p>
            <a:pPr lvl="1"/>
            <a:r>
              <a:rPr lang="en-US" dirty="0" smtClean="0"/>
              <a:t>Carpenters</a:t>
            </a:r>
          </a:p>
          <a:p>
            <a:pPr lvl="1"/>
            <a:r>
              <a:rPr lang="en-US" dirty="0"/>
              <a:t>Child care </a:t>
            </a:r>
            <a:r>
              <a:rPr lang="en-US" dirty="0" smtClean="0"/>
              <a:t>specialist</a:t>
            </a:r>
            <a:endParaRPr lang="en-US" dirty="0"/>
          </a:p>
          <a:p>
            <a:pPr lvl="1"/>
            <a:r>
              <a:rPr lang="en-US" dirty="0" smtClean="0"/>
              <a:t>Electricians</a:t>
            </a:r>
          </a:p>
          <a:p>
            <a:pPr lvl="1"/>
            <a:r>
              <a:rPr lang="en-US" dirty="0" smtClean="0"/>
              <a:t>Finance specialist</a:t>
            </a:r>
          </a:p>
          <a:p>
            <a:pPr lvl="1"/>
            <a:r>
              <a:rPr lang="en-US" dirty="0" smtClean="0"/>
              <a:t>Firefighter</a:t>
            </a:r>
          </a:p>
          <a:p>
            <a:pPr lvl="1"/>
            <a:endParaRPr lang="en-US" dirty="0" smtClean="0"/>
          </a:p>
          <a:p>
            <a:pPr marL="365760" lvl="1" indent="0">
              <a:buNone/>
            </a:pPr>
            <a:r>
              <a:rPr lang="en-US" sz="3200" dirty="0" smtClean="0"/>
              <a:t>    https</a:t>
            </a:r>
            <a:r>
              <a:rPr lang="en-US" sz="3200" dirty="0"/>
              <a:t>://www.careerwise.mnscu.edu</a:t>
            </a:r>
            <a:r>
              <a:rPr lang="en-US" sz="3200" dirty="0" smtClean="0"/>
              <a:t>/</a:t>
            </a:r>
            <a:endParaRPr lang="en-US" sz="3600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95800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lvl="1"/>
            <a:r>
              <a:rPr lang="en-US" dirty="0" smtClean="0"/>
              <a:t>Machinist</a:t>
            </a:r>
          </a:p>
          <a:p>
            <a:pPr lvl="1"/>
            <a:r>
              <a:rPr lang="en-US" dirty="0" smtClean="0"/>
              <a:t>Printer</a:t>
            </a:r>
            <a:endParaRPr lang="en-US" dirty="0"/>
          </a:p>
          <a:p>
            <a:pPr lvl="1"/>
            <a:r>
              <a:rPr lang="en-US" dirty="0" smtClean="0"/>
              <a:t>Sign painter</a:t>
            </a:r>
          </a:p>
          <a:p>
            <a:pPr lvl="1"/>
            <a:r>
              <a:rPr lang="en-US" dirty="0" smtClean="0"/>
              <a:t>Plumbers</a:t>
            </a:r>
            <a:endParaRPr lang="en-US" dirty="0"/>
          </a:p>
          <a:p>
            <a:pPr lvl="1"/>
            <a:r>
              <a:rPr lang="en-US" dirty="0" smtClean="0"/>
              <a:t>Translators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https://www.careerwise.mnscu.edu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(Careers and job search, requirements, information)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www.mnscu.edu/index.html</a:t>
            </a:r>
            <a:endParaRPr lang="en-US" dirty="0" smtClean="0"/>
          </a:p>
          <a:p>
            <a:pPr lvl="1">
              <a:buClr>
                <a:srgbClr val="0070C0"/>
              </a:buClr>
            </a:pP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>
                <a:solidFill>
                  <a:prstClr val="black"/>
                </a:solidFill>
              </a:rPr>
              <a:t>Certificates, apprenticeships, A.A., B.A.)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03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Seniors…  You Graduate in 6 months...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59769"/>
            <a:ext cx="6096000" cy="37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159921"/>
            <a:ext cx="893322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any of These Situations Apply To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I’m worried about college costs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I’m not sure if my grades and ACT scores are good enough</a:t>
            </a:r>
          </a:p>
          <a:p>
            <a:r>
              <a:rPr lang="en-US" dirty="0" smtClean="0"/>
              <a:t>I’m not feeling like 4 more years of school</a:t>
            </a:r>
          </a:p>
          <a:p>
            <a:r>
              <a:rPr lang="en-US" dirty="0" smtClean="0"/>
              <a:t>I still want to get some type of postsecondary education</a:t>
            </a:r>
          </a:p>
          <a:p>
            <a:r>
              <a:rPr lang="en-US" dirty="0" smtClean="0"/>
              <a:t>I want to earn a good living with less school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We have some options!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630" y="1066800"/>
            <a:ext cx="1270300" cy="912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105400"/>
            <a:ext cx="2516580" cy="125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Are Some Options?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Community </a:t>
            </a:r>
            <a:r>
              <a:rPr lang="en-US" sz="3200" dirty="0" smtClean="0">
                <a:solidFill>
                  <a:srgbClr val="FF0000"/>
                </a:solidFill>
              </a:rPr>
              <a:t>and Technical </a:t>
            </a:r>
            <a:r>
              <a:rPr lang="en-US" sz="3200" dirty="0" smtClean="0"/>
              <a:t>Colleges </a:t>
            </a:r>
          </a:p>
          <a:p>
            <a:r>
              <a:rPr lang="en-US" sz="3200" dirty="0" smtClean="0"/>
              <a:t>Certificate Programs</a:t>
            </a:r>
          </a:p>
          <a:p>
            <a:r>
              <a:rPr lang="en-US" sz="3200" dirty="0" smtClean="0"/>
              <a:t>Apprenticeship Programs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174514"/>
            <a:ext cx="3457186" cy="230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titesting.com/ati_next_gen/customecom/Controls/2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76" y="4198353"/>
            <a:ext cx="2153584" cy="215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Typically a 2 year program intended to:</a:t>
            </a:r>
          </a:p>
          <a:p>
            <a:pPr marL="365760" lvl="1" indent="0">
              <a:buNone/>
            </a:pPr>
            <a:r>
              <a:rPr lang="en-US" dirty="0" smtClean="0"/>
              <a:t>1)	</a:t>
            </a:r>
            <a:r>
              <a:rPr lang="en-US" sz="2800" dirty="0" smtClean="0"/>
              <a:t>Complete general electives and transfer to a 4 year college</a:t>
            </a:r>
          </a:p>
          <a:p>
            <a:pPr lvl="2"/>
            <a:r>
              <a:rPr lang="en-US" dirty="0" smtClean="0"/>
              <a:t>Benefits:  Often cheaper and a chance to bring up your grades  (4 year colleges only look at your college grades when transferring)</a:t>
            </a:r>
          </a:p>
          <a:p>
            <a:pPr marL="365760" lvl="1" indent="0">
              <a:buNone/>
            </a:pPr>
            <a:r>
              <a:rPr lang="en-US" sz="2800" dirty="0" smtClean="0"/>
              <a:t>2)	Earn an Associates Degree </a:t>
            </a:r>
          </a:p>
          <a:p>
            <a:pPr marL="640080" lvl="2" indent="0">
              <a:buNone/>
            </a:pPr>
            <a:r>
              <a:rPr lang="en-US" dirty="0" smtClean="0"/>
              <a:t>		or</a:t>
            </a:r>
          </a:p>
          <a:p>
            <a:pPr marL="365760" lvl="1" indent="0">
              <a:buNone/>
            </a:pPr>
            <a:r>
              <a:rPr lang="en-US" dirty="0" smtClean="0"/>
              <a:t>3)	</a:t>
            </a:r>
            <a:r>
              <a:rPr lang="en-US" sz="2800" dirty="0" smtClean="0"/>
              <a:t>Earn a Certificate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Types of 2 Year Colleges</a:t>
            </a:r>
          </a:p>
          <a:p>
            <a:pPr lvl="1"/>
            <a:r>
              <a:rPr lang="en-US" dirty="0" smtClean="0"/>
              <a:t>Community (ex. MCTC and </a:t>
            </a:r>
            <a:r>
              <a:rPr lang="en-US" dirty="0" err="1" smtClean="0"/>
              <a:t>Normandale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Technical</a:t>
            </a:r>
          </a:p>
          <a:p>
            <a:pPr lvl="2"/>
            <a:r>
              <a:rPr lang="en-US" dirty="0" smtClean="0"/>
              <a:t>School to work fields (carpentry, electric, automotive, healthcare)</a:t>
            </a:r>
          </a:p>
          <a:p>
            <a:pPr lvl="1"/>
            <a:r>
              <a:rPr lang="en-US" dirty="0" smtClean="0"/>
              <a:t>Private (ex. Rasmussen, ITT Tech, MN School of Business)</a:t>
            </a:r>
          </a:p>
          <a:p>
            <a:pPr lvl="2"/>
            <a:r>
              <a:rPr lang="en-US" dirty="0" smtClean="0"/>
              <a:t>For profit-businesses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ore expensive</a:t>
            </a:r>
          </a:p>
          <a:p>
            <a:pPr lvl="2"/>
            <a:r>
              <a:rPr lang="en-US" dirty="0" smtClean="0"/>
              <a:t>Credits usually don’t transfer</a:t>
            </a:r>
          </a:p>
          <a:p>
            <a:pPr lvl="2"/>
            <a:r>
              <a:rPr lang="en-US" dirty="0" smtClean="0"/>
              <a:t>Many have been shut down for unethical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9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2000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i="1" dirty="0" smtClean="0"/>
              <a:t>A certificate is </a:t>
            </a:r>
            <a:r>
              <a:rPr lang="en-US" sz="2000" i="1" dirty="0"/>
              <a:t>not equivalent to a degree, and employers may still prefer an associate’s, bachelors, or graduate degree. But certificate programs are excellent options for people with jobs and families who want to take a first step toward a degree or learn specific skills to further their careers. </a:t>
            </a:r>
            <a:endParaRPr lang="en-US" sz="2000" i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2000" i="1" dirty="0"/>
          </a:p>
          <a:p>
            <a:r>
              <a:rPr lang="en-US" dirty="0" smtClean="0"/>
              <a:t>Typically 1 year or less </a:t>
            </a:r>
          </a:p>
          <a:p>
            <a:r>
              <a:rPr lang="en-US" dirty="0" smtClean="0"/>
              <a:t>Typically cheaper than a B.A. or an A.A.</a:t>
            </a:r>
          </a:p>
          <a:p>
            <a:r>
              <a:rPr lang="en-US" dirty="0" smtClean="0"/>
              <a:t>Recipients earn about 20% more than HS grads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nterested in law?</a:t>
            </a:r>
          </a:p>
          <a:p>
            <a:pPr lvl="1"/>
            <a:r>
              <a:rPr lang="en-US" dirty="0" smtClean="0"/>
              <a:t>Court Reporter makes $40,000/year</a:t>
            </a:r>
          </a:p>
          <a:p>
            <a:r>
              <a:rPr lang="en-US" dirty="0" smtClean="0"/>
              <a:t>Love computers?</a:t>
            </a:r>
          </a:p>
          <a:p>
            <a:pPr lvl="1"/>
            <a:r>
              <a:rPr lang="en-US" dirty="0" smtClean="0"/>
              <a:t>Website Design makes $40-70,000/year</a:t>
            </a:r>
          </a:p>
          <a:p>
            <a:r>
              <a:rPr lang="en-US" dirty="0" smtClean="0"/>
              <a:t>Love the pace of restaurants?</a:t>
            </a:r>
          </a:p>
          <a:p>
            <a:pPr lvl="1"/>
            <a:r>
              <a:rPr lang="en-US" dirty="0" smtClean="0"/>
              <a:t>Restaurant Management makes $35-125,000/year</a:t>
            </a:r>
          </a:p>
          <a:p>
            <a:r>
              <a:rPr lang="en-US" dirty="0" smtClean="0"/>
              <a:t>Speak two languages?  </a:t>
            </a:r>
          </a:p>
          <a:p>
            <a:pPr lvl="1"/>
            <a:r>
              <a:rPr lang="en-US" dirty="0" smtClean="0"/>
              <a:t>Interpreters make $50,000/year</a:t>
            </a:r>
          </a:p>
          <a:p>
            <a:r>
              <a:rPr lang="en-US" dirty="0" smtClean="0"/>
              <a:t>Enjoy the field of healthcare?</a:t>
            </a:r>
          </a:p>
          <a:p>
            <a:pPr lvl="1"/>
            <a:r>
              <a:rPr lang="en-US" dirty="0" smtClean="0"/>
              <a:t>Radiological Technician:  $54,000/year</a:t>
            </a:r>
          </a:p>
          <a:p>
            <a:pPr lvl="1"/>
            <a:r>
              <a:rPr lang="en-US" dirty="0" smtClean="0"/>
              <a:t>Physical Therapy Assistant:  $50,000/year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Programs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examples </a:t>
            </a:r>
            <a:r>
              <a:rPr lang="en-US" dirty="0"/>
              <a:t>include…</a:t>
            </a:r>
          </a:p>
          <a:p>
            <a:pPr lvl="1"/>
            <a:r>
              <a:rPr lang="en-US" sz="2000" dirty="0" smtClean="0"/>
              <a:t>Accounting </a:t>
            </a:r>
          </a:p>
          <a:p>
            <a:pPr lvl="1"/>
            <a:r>
              <a:rPr lang="en-US" sz="2000" dirty="0" smtClean="0"/>
              <a:t>Automotive Technician</a:t>
            </a:r>
          </a:p>
          <a:p>
            <a:pPr lvl="1"/>
            <a:r>
              <a:rPr lang="en-US" sz="2000" dirty="0" smtClean="0"/>
              <a:t>Computer Administrator</a:t>
            </a:r>
          </a:p>
          <a:p>
            <a:pPr lvl="1"/>
            <a:r>
              <a:rPr lang="en-US" sz="2000" dirty="0" smtClean="0"/>
              <a:t>English as a Second Language</a:t>
            </a:r>
          </a:p>
          <a:p>
            <a:pPr lvl="1"/>
            <a:r>
              <a:rPr lang="en-US" sz="2000" dirty="0" smtClean="0"/>
              <a:t>Heating, Venting, Air Conditioning</a:t>
            </a:r>
          </a:p>
          <a:p>
            <a:pPr lvl="1"/>
            <a:r>
              <a:rPr lang="en-US" sz="2000" dirty="0" smtClean="0"/>
              <a:t>Law Enforcement</a:t>
            </a:r>
          </a:p>
          <a:p>
            <a:pPr lvl="1"/>
            <a:r>
              <a:rPr lang="en-US" sz="2000" dirty="0" smtClean="0"/>
              <a:t>Massage Therapy</a:t>
            </a:r>
          </a:p>
          <a:p>
            <a:pPr lvl="1"/>
            <a:r>
              <a:rPr lang="en-US" sz="2000" dirty="0" smtClean="0"/>
              <a:t>Medical Transcriptionist</a:t>
            </a:r>
          </a:p>
          <a:p>
            <a:pPr lvl="1"/>
            <a:r>
              <a:rPr lang="en-US" sz="2000" dirty="0" smtClean="0"/>
              <a:t>Nursing Assistant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28016"/>
            <a:ext cx="910144" cy="102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5791200"/>
            <a:ext cx="4876800" cy="83820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911334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http</a:t>
            </a:r>
            <a:r>
              <a:rPr lang="en-US" sz="2400" dirty="0"/>
              <a:t>://www.mnscu.edu/index.html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2133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Paramedic</a:t>
            </a:r>
          </a:p>
          <a:p>
            <a:pPr lvl="1"/>
            <a:r>
              <a:rPr lang="en-US" sz="2000" dirty="0" smtClean="0"/>
              <a:t>Payroll Clerk</a:t>
            </a:r>
          </a:p>
          <a:p>
            <a:pPr lvl="1"/>
            <a:r>
              <a:rPr lang="en-US" sz="2000" dirty="0" smtClean="0"/>
              <a:t>Pharmacy Technician</a:t>
            </a:r>
          </a:p>
          <a:p>
            <a:pPr lvl="1"/>
            <a:r>
              <a:rPr lang="en-US" sz="2000" dirty="0" smtClean="0"/>
              <a:t>Plastic Producer</a:t>
            </a:r>
          </a:p>
          <a:p>
            <a:pPr lvl="1"/>
            <a:r>
              <a:rPr lang="en-US" sz="2000" dirty="0" smtClean="0"/>
              <a:t>Solar Installer</a:t>
            </a:r>
          </a:p>
          <a:p>
            <a:pPr lvl="1"/>
            <a:r>
              <a:rPr lang="en-US" sz="2000" dirty="0" smtClean="0"/>
              <a:t>Truck Driver</a:t>
            </a:r>
          </a:p>
          <a:p>
            <a:pPr lvl="1"/>
            <a:r>
              <a:rPr lang="en-US" sz="2000" dirty="0" smtClean="0"/>
              <a:t>Web Development/Design</a:t>
            </a:r>
          </a:p>
          <a:p>
            <a:pPr lvl="1"/>
            <a:r>
              <a:rPr lang="en-US" sz="2000" dirty="0" smtClean="0"/>
              <a:t>Welding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38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9428</TotalTime>
  <Words>453</Words>
  <Application>Microsoft Office PowerPoint</Application>
  <PresentationFormat>On-screen Show (4:3)</PresentationFormat>
  <Paragraphs>115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Tw Cen MT</vt:lpstr>
      <vt:lpstr>Wingdings</vt:lpstr>
      <vt:lpstr>Wingdings 2</vt:lpstr>
      <vt:lpstr>Median</vt:lpstr>
      <vt:lpstr>PowerPoint Presentation</vt:lpstr>
      <vt:lpstr>Seniors…  You Graduate in 6 months...</vt:lpstr>
      <vt:lpstr>Do any of These Situations Apply To You?</vt:lpstr>
      <vt:lpstr>So What Are Some Options? </vt:lpstr>
      <vt:lpstr>Community Colleges</vt:lpstr>
      <vt:lpstr>Community Colleges</vt:lpstr>
      <vt:lpstr>Certificate Programs</vt:lpstr>
      <vt:lpstr>Certificate Programs</vt:lpstr>
      <vt:lpstr>Certificate Programs </vt:lpstr>
      <vt:lpstr>Apprenticeships</vt:lpstr>
      <vt:lpstr>Apprenticeships </vt:lpstr>
      <vt:lpstr>Resources</vt:lpstr>
    </vt:vector>
  </TitlesOfParts>
  <Company>Minneapolis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Salkas</dc:creator>
  <cp:lastModifiedBy>Loretta Collins</cp:lastModifiedBy>
  <cp:revision>32</cp:revision>
  <cp:lastPrinted>2016-11-08T14:58:04Z</cp:lastPrinted>
  <dcterms:created xsi:type="dcterms:W3CDTF">2014-02-05T16:35:11Z</dcterms:created>
  <dcterms:modified xsi:type="dcterms:W3CDTF">2016-11-10T16:08:31Z</dcterms:modified>
</cp:coreProperties>
</file>