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1"/>
  </p:notesMasterIdLst>
  <p:handoutMasterIdLst>
    <p:handoutMasterId r:id="rId32"/>
  </p:handoutMasterIdLst>
  <p:sldIdLst>
    <p:sldId id="256" r:id="rId2"/>
    <p:sldId id="301" r:id="rId3"/>
    <p:sldId id="308" r:id="rId4"/>
    <p:sldId id="278" r:id="rId5"/>
    <p:sldId id="305" r:id="rId6"/>
    <p:sldId id="306" r:id="rId7"/>
    <p:sldId id="303" r:id="rId8"/>
    <p:sldId id="279" r:id="rId9"/>
    <p:sldId id="281" r:id="rId10"/>
    <p:sldId id="282" r:id="rId11"/>
    <p:sldId id="283" r:id="rId12"/>
    <p:sldId id="280" r:id="rId13"/>
    <p:sldId id="286" r:id="rId14"/>
    <p:sldId id="287" r:id="rId15"/>
    <p:sldId id="288" r:id="rId16"/>
    <p:sldId id="289" r:id="rId17"/>
    <p:sldId id="290" r:id="rId18"/>
    <p:sldId id="302" r:id="rId19"/>
    <p:sldId id="292" r:id="rId20"/>
    <p:sldId id="304" r:id="rId21"/>
    <p:sldId id="298" r:id="rId22"/>
    <p:sldId id="293" r:id="rId23"/>
    <p:sldId id="294" r:id="rId24"/>
    <p:sldId id="295" r:id="rId25"/>
    <p:sldId id="296" r:id="rId26"/>
    <p:sldId id="300" r:id="rId27"/>
    <p:sldId id="309" r:id="rId28"/>
    <p:sldId id="291" r:id="rId29"/>
    <p:sldId id="31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780" autoAdjust="0"/>
  </p:normalViewPr>
  <p:slideViewPr>
    <p:cSldViewPr>
      <p:cViewPr varScale="1">
        <p:scale>
          <a:sx n="71" d="100"/>
          <a:sy n="71" d="100"/>
        </p:scale>
        <p:origin x="547" y="67"/>
      </p:cViewPr>
      <p:guideLst>
        <p:guide orient="horz" pos="2160"/>
        <p:guide pos="2880"/>
      </p:guideLst>
    </p:cSldViewPr>
  </p:slideViewPr>
  <p:outlineViewPr>
    <p:cViewPr>
      <p:scale>
        <a:sx n="33" d="100"/>
        <a:sy n="33" d="100"/>
      </p:scale>
      <p:origin x="0" y="56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DEC27-A8B7-4D92-849C-3C6DC608174A}" type="doc">
      <dgm:prSet loTypeId="urn:microsoft.com/office/officeart/2009/3/layout/IncreasingArrowsProcess" loCatId="process" qsTypeId="urn:microsoft.com/office/officeart/2005/8/quickstyle/simple1" qsCatId="simple" csTypeId="urn:microsoft.com/office/officeart/2005/8/colors/colorful1#1" csCatId="colorful" phldr="1"/>
      <dgm:spPr/>
      <dgm:t>
        <a:bodyPr/>
        <a:lstStyle/>
        <a:p>
          <a:endParaRPr lang="en-US"/>
        </a:p>
      </dgm:t>
    </dgm:pt>
    <dgm:pt modelId="{FD35E122-F5AB-42AA-9375-E62A8A230A42}">
      <dgm:prSet phldrT="[Text]"/>
      <dgm:spPr/>
      <dgm:t>
        <a:bodyPr/>
        <a:lstStyle/>
        <a:p>
          <a:r>
            <a:rPr lang="en-US" dirty="0" smtClean="0"/>
            <a:t>One or more SL or HL Courses</a:t>
          </a:r>
          <a:endParaRPr lang="en-US" dirty="0"/>
        </a:p>
      </dgm:t>
    </dgm:pt>
    <dgm:pt modelId="{3457A5E6-47AE-4543-A498-10B3E771A6DE}" type="parTrans" cxnId="{D492A223-F7B3-4CBB-9004-07397BD7630F}">
      <dgm:prSet/>
      <dgm:spPr/>
      <dgm:t>
        <a:bodyPr/>
        <a:lstStyle/>
        <a:p>
          <a:endParaRPr lang="en-US"/>
        </a:p>
      </dgm:t>
    </dgm:pt>
    <dgm:pt modelId="{B6669930-0410-40F7-BF6F-728046FC9F0C}" type="sibTrans" cxnId="{D492A223-F7B3-4CBB-9004-07397BD7630F}">
      <dgm:prSet/>
      <dgm:spPr/>
      <dgm:t>
        <a:bodyPr/>
        <a:lstStyle/>
        <a:p>
          <a:endParaRPr lang="en-US"/>
        </a:p>
      </dgm:t>
    </dgm:pt>
    <dgm:pt modelId="{5DE992E8-06A6-4CA1-A609-DDF09ADD064D}">
      <dgm:prSet phldrT="[Text]"/>
      <dgm:spPr/>
      <dgm:t>
        <a:bodyPr/>
        <a:lstStyle/>
        <a:p>
          <a:r>
            <a:rPr lang="en-US" dirty="0" smtClean="0"/>
            <a:t>Earn a passing grade in each course</a:t>
          </a:r>
          <a:endParaRPr lang="en-US" dirty="0"/>
        </a:p>
      </dgm:t>
    </dgm:pt>
    <dgm:pt modelId="{D5F417F7-208F-4666-90C4-1692BD044A4C}" type="parTrans" cxnId="{6DF6B003-154C-414E-AB8E-96D1BE8E93A8}">
      <dgm:prSet/>
      <dgm:spPr/>
      <dgm:t>
        <a:bodyPr/>
        <a:lstStyle/>
        <a:p>
          <a:endParaRPr lang="en-US"/>
        </a:p>
      </dgm:t>
    </dgm:pt>
    <dgm:pt modelId="{C2327C44-38BA-484E-96FB-053203274A12}" type="sibTrans" cxnId="{6DF6B003-154C-414E-AB8E-96D1BE8E93A8}">
      <dgm:prSet/>
      <dgm:spPr/>
      <dgm:t>
        <a:bodyPr/>
        <a:lstStyle/>
        <a:p>
          <a:endParaRPr lang="en-US"/>
        </a:p>
      </dgm:t>
    </dgm:pt>
    <dgm:pt modelId="{1EA0D84A-A13A-4BC1-BC9F-61AC4ECD7354}">
      <dgm:prSet phldrT="[Text]"/>
      <dgm:spPr/>
      <dgm:t>
        <a:bodyPr/>
        <a:lstStyle/>
        <a:p>
          <a:r>
            <a:rPr lang="en-US" dirty="0" smtClean="0"/>
            <a:t>May exams</a:t>
          </a:r>
          <a:endParaRPr lang="en-US" dirty="0"/>
        </a:p>
      </dgm:t>
    </dgm:pt>
    <dgm:pt modelId="{BF16D682-53A6-4511-B4EA-FA5693F94841}" type="parTrans" cxnId="{ABA7C0DB-363C-4AA6-BB46-BD727816B374}">
      <dgm:prSet/>
      <dgm:spPr/>
      <dgm:t>
        <a:bodyPr/>
        <a:lstStyle/>
        <a:p>
          <a:endParaRPr lang="en-US"/>
        </a:p>
      </dgm:t>
    </dgm:pt>
    <dgm:pt modelId="{57B7AC18-19A4-4392-A5C2-43F296CA4D80}" type="sibTrans" cxnId="{ABA7C0DB-363C-4AA6-BB46-BD727816B374}">
      <dgm:prSet/>
      <dgm:spPr/>
      <dgm:t>
        <a:bodyPr/>
        <a:lstStyle/>
        <a:p>
          <a:endParaRPr lang="en-US"/>
        </a:p>
      </dgm:t>
    </dgm:pt>
    <dgm:pt modelId="{202D947D-CAC0-4646-B967-6CF2DE0F03F2}">
      <dgm:prSet phldrT="[Text]"/>
      <dgm:spPr/>
      <dgm:t>
        <a:bodyPr/>
        <a:lstStyle/>
        <a:p>
          <a:r>
            <a:rPr lang="en-US" dirty="0" smtClean="0"/>
            <a:t>Participation in the May 2016 or 2017 examination session</a:t>
          </a:r>
          <a:endParaRPr lang="en-US" dirty="0"/>
        </a:p>
      </dgm:t>
    </dgm:pt>
    <dgm:pt modelId="{7B767CA5-A43E-4F3E-ADF4-157850BD1B18}" type="parTrans" cxnId="{BEF28BBB-B89A-4AC2-B9AE-55C73C396852}">
      <dgm:prSet/>
      <dgm:spPr/>
      <dgm:t>
        <a:bodyPr/>
        <a:lstStyle/>
        <a:p>
          <a:endParaRPr lang="en-US"/>
        </a:p>
      </dgm:t>
    </dgm:pt>
    <dgm:pt modelId="{EA2A9E8E-C9DA-4A53-819A-557EEB6DC89E}" type="sibTrans" cxnId="{BEF28BBB-B89A-4AC2-B9AE-55C73C396852}">
      <dgm:prSet/>
      <dgm:spPr/>
      <dgm:t>
        <a:bodyPr/>
        <a:lstStyle/>
        <a:p>
          <a:endParaRPr lang="en-US"/>
        </a:p>
      </dgm:t>
    </dgm:pt>
    <dgm:pt modelId="{E82CA405-B7B3-425E-A9FF-02661D8D464B}">
      <dgm:prSet phldrT="[Text]"/>
      <dgm:spPr/>
      <dgm:t>
        <a:bodyPr/>
        <a:lstStyle/>
        <a:p>
          <a:r>
            <a:rPr lang="en-US" dirty="0" smtClean="0"/>
            <a:t>Complete all internal assessments for each course</a:t>
          </a:r>
          <a:endParaRPr lang="en-US" dirty="0"/>
        </a:p>
      </dgm:t>
    </dgm:pt>
    <dgm:pt modelId="{97E1190B-BFE7-4D54-A94E-F5C5DBD38A0A}" type="parTrans" cxnId="{1A692866-67A3-4452-A6A5-0792DADB941A}">
      <dgm:prSet/>
      <dgm:spPr/>
      <dgm:t>
        <a:bodyPr/>
        <a:lstStyle/>
        <a:p>
          <a:endParaRPr lang="en-US"/>
        </a:p>
      </dgm:t>
    </dgm:pt>
    <dgm:pt modelId="{5D407A9C-E4B4-4B30-BD00-3913B625FBCF}" type="sibTrans" cxnId="{1A692866-67A3-4452-A6A5-0792DADB941A}">
      <dgm:prSet/>
      <dgm:spPr/>
      <dgm:t>
        <a:bodyPr/>
        <a:lstStyle/>
        <a:p>
          <a:endParaRPr lang="en-US"/>
        </a:p>
      </dgm:t>
    </dgm:pt>
    <dgm:pt modelId="{2BF97DAF-45C5-4267-AA56-01AE250CC28D}" type="pres">
      <dgm:prSet presAssocID="{3ECDEC27-A8B7-4D92-849C-3C6DC608174A}" presName="Name0" presStyleCnt="0">
        <dgm:presLayoutVars>
          <dgm:chMax val="5"/>
          <dgm:chPref val="5"/>
          <dgm:dir/>
          <dgm:animLvl val="lvl"/>
        </dgm:presLayoutVars>
      </dgm:prSet>
      <dgm:spPr/>
      <dgm:t>
        <a:bodyPr/>
        <a:lstStyle/>
        <a:p>
          <a:endParaRPr lang="en-US"/>
        </a:p>
      </dgm:t>
    </dgm:pt>
    <dgm:pt modelId="{A9B62279-A150-4D60-982D-DBA4F8E644D5}" type="pres">
      <dgm:prSet presAssocID="{FD35E122-F5AB-42AA-9375-E62A8A230A42}" presName="parentText1" presStyleLbl="node1" presStyleIdx="0" presStyleCnt="2">
        <dgm:presLayoutVars>
          <dgm:chMax/>
          <dgm:chPref val="3"/>
          <dgm:bulletEnabled val="1"/>
        </dgm:presLayoutVars>
      </dgm:prSet>
      <dgm:spPr/>
      <dgm:t>
        <a:bodyPr/>
        <a:lstStyle/>
        <a:p>
          <a:endParaRPr lang="en-US"/>
        </a:p>
      </dgm:t>
    </dgm:pt>
    <dgm:pt modelId="{72A610A3-E8CC-4D39-A5EA-BB6E20AD5859}" type="pres">
      <dgm:prSet presAssocID="{FD35E122-F5AB-42AA-9375-E62A8A230A42}" presName="childText1" presStyleLbl="solidAlignAcc1" presStyleIdx="0" presStyleCnt="2">
        <dgm:presLayoutVars>
          <dgm:chMax val="0"/>
          <dgm:chPref val="0"/>
          <dgm:bulletEnabled val="1"/>
        </dgm:presLayoutVars>
      </dgm:prSet>
      <dgm:spPr/>
      <dgm:t>
        <a:bodyPr/>
        <a:lstStyle/>
        <a:p>
          <a:endParaRPr lang="en-US"/>
        </a:p>
      </dgm:t>
    </dgm:pt>
    <dgm:pt modelId="{671225FD-ABCA-4FF2-8348-09B65345642F}" type="pres">
      <dgm:prSet presAssocID="{1EA0D84A-A13A-4BC1-BC9F-61AC4ECD7354}" presName="parentText2" presStyleLbl="node1" presStyleIdx="1" presStyleCnt="2">
        <dgm:presLayoutVars>
          <dgm:chMax/>
          <dgm:chPref val="3"/>
          <dgm:bulletEnabled val="1"/>
        </dgm:presLayoutVars>
      </dgm:prSet>
      <dgm:spPr/>
      <dgm:t>
        <a:bodyPr/>
        <a:lstStyle/>
        <a:p>
          <a:endParaRPr lang="en-US"/>
        </a:p>
      </dgm:t>
    </dgm:pt>
    <dgm:pt modelId="{2E4FFB76-6AC5-4041-B27F-270E6575B149}" type="pres">
      <dgm:prSet presAssocID="{1EA0D84A-A13A-4BC1-BC9F-61AC4ECD7354}" presName="childText2" presStyleLbl="solidAlignAcc1" presStyleIdx="1" presStyleCnt="2">
        <dgm:presLayoutVars>
          <dgm:chMax val="0"/>
          <dgm:chPref val="0"/>
          <dgm:bulletEnabled val="1"/>
        </dgm:presLayoutVars>
      </dgm:prSet>
      <dgm:spPr/>
      <dgm:t>
        <a:bodyPr/>
        <a:lstStyle/>
        <a:p>
          <a:endParaRPr lang="en-US"/>
        </a:p>
      </dgm:t>
    </dgm:pt>
  </dgm:ptLst>
  <dgm:cxnLst>
    <dgm:cxn modelId="{BEF28BBB-B89A-4AC2-B9AE-55C73C396852}" srcId="{1EA0D84A-A13A-4BC1-BC9F-61AC4ECD7354}" destId="{202D947D-CAC0-4646-B967-6CF2DE0F03F2}" srcOrd="0" destOrd="0" parTransId="{7B767CA5-A43E-4F3E-ADF4-157850BD1B18}" sibTransId="{EA2A9E8E-C9DA-4A53-819A-557EEB6DC89E}"/>
    <dgm:cxn modelId="{00BF4371-AB4E-4758-9B68-D998B689573C}" type="presOf" srcId="{3ECDEC27-A8B7-4D92-849C-3C6DC608174A}" destId="{2BF97DAF-45C5-4267-AA56-01AE250CC28D}" srcOrd="0" destOrd="0" presId="urn:microsoft.com/office/officeart/2009/3/layout/IncreasingArrowsProcess"/>
    <dgm:cxn modelId="{DCC5FC72-5B91-463D-ADBD-09298D82FB68}" type="presOf" srcId="{202D947D-CAC0-4646-B967-6CF2DE0F03F2}" destId="{2E4FFB76-6AC5-4041-B27F-270E6575B149}" srcOrd="0" destOrd="0" presId="urn:microsoft.com/office/officeart/2009/3/layout/IncreasingArrowsProcess"/>
    <dgm:cxn modelId="{B6EF509F-7538-4838-B8F3-1F910AC44BE1}" type="presOf" srcId="{E82CA405-B7B3-425E-A9FF-02661D8D464B}" destId="{72A610A3-E8CC-4D39-A5EA-BB6E20AD5859}" srcOrd="0" destOrd="1" presId="urn:microsoft.com/office/officeart/2009/3/layout/IncreasingArrowsProcess"/>
    <dgm:cxn modelId="{D492A223-F7B3-4CBB-9004-07397BD7630F}" srcId="{3ECDEC27-A8B7-4D92-849C-3C6DC608174A}" destId="{FD35E122-F5AB-42AA-9375-E62A8A230A42}" srcOrd="0" destOrd="0" parTransId="{3457A5E6-47AE-4543-A498-10B3E771A6DE}" sibTransId="{B6669930-0410-40F7-BF6F-728046FC9F0C}"/>
    <dgm:cxn modelId="{1A692866-67A3-4452-A6A5-0792DADB941A}" srcId="{FD35E122-F5AB-42AA-9375-E62A8A230A42}" destId="{E82CA405-B7B3-425E-A9FF-02661D8D464B}" srcOrd="1" destOrd="0" parTransId="{97E1190B-BFE7-4D54-A94E-F5C5DBD38A0A}" sibTransId="{5D407A9C-E4B4-4B30-BD00-3913B625FBCF}"/>
    <dgm:cxn modelId="{A8B411F7-9A53-4585-95F7-7B616AF7C311}" type="presOf" srcId="{1EA0D84A-A13A-4BC1-BC9F-61AC4ECD7354}" destId="{671225FD-ABCA-4FF2-8348-09B65345642F}" srcOrd="0" destOrd="0" presId="urn:microsoft.com/office/officeart/2009/3/layout/IncreasingArrowsProcess"/>
    <dgm:cxn modelId="{6DF6B003-154C-414E-AB8E-96D1BE8E93A8}" srcId="{FD35E122-F5AB-42AA-9375-E62A8A230A42}" destId="{5DE992E8-06A6-4CA1-A609-DDF09ADD064D}" srcOrd="0" destOrd="0" parTransId="{D5F417F7-208F-4666-90C4-1692BD044A4C}" sibTransId="{C2327C44-38BA-484E-96FB-053203274A12}"/>
    <dgm:cxn modelId="{03D51EF2-4A8E-49A1-9210-0B58D3EFB696}" type="presOf" srcId="{FD35E122-F5AB-42AA-9375-E62A8A230A42}" destId="{A9B62279-A150-4D60-982D-DBA4F8E644D5}" srcOrd="0" destOrd="0" presId="urn:microsoft.com/office/officeart/2009/3/layout/IncreasingArrowsProcess"/>
    <dgm:cxn modelId="{ECB0A7D7-CE3F-4579-A4C1-EF83E220210A}" type="presOf" srcId="{5DE992E8-06A6-4CA1-A609-DDF09ADD064D}" destId="{72A610A3-E8CC-4D39-A5EA-BB6E20AD5859}" srcOrd="0" destOrd="0" presId="urn:microsoft.com/office/officeart/2009/3/layout/IncreasingArrowsProcess"/>
    <dgm:cxn modelId="{ABA7C0DB-363C-4AA6-BB46-BD727816B374}" srcId="{3ECDEC27-A8B7-4D92-849C-3C6DC608174A}" destId="{1EA0D84A-A13A-4BC1-BC9F-61AC4ECD7354}" srcOrd="1" destOrd="0" parTransId="{BF16D682-53A6-4511-B4EA-FA5693F94841}" sibTransId="{57B7AC18-19A4-4392-A5C2-43F296CA4D80}"/>
    <dgm:cxn modelId="{37674F03-6D99-4981-A167-5239EC56B8FF}" type="presParOf" srcId="{2BF97DAF-45C5-4267-AA56-01AE250CC28D}" destId="{A9B62279-A150-4D60-982D-DBA4F8E644D5}" srcOrd="0" destOrd="0" presId="urn:microsoft.com/office/officeart/2009/3/layout/IncreasingArrowsProcess"/>
    <dgm:cxn modelId="{FB9DB71A-F80C-4EF1-8D22-AE4589051D2D}" type="presParOf" srcId="{2BF97DAF-45C5-4267-AA56-01AE250CC28D}" destId="{72A610A3-E8CC-4D39-A5EA-BB6E20AD5859}" srcOrd="1" destOrd="0" presId="urn:microsoft.com/office/officeart/2009/3/layout/IncreasingArrowsProcess"/>
    <dgm:cxn modelId="{2C0DB432-25AF-4691-8374-2DBAF54A24B1}" type="presParOf" srcId="{2BF97DAF-45C5-4267-AA56-01AE250CC28D}" destId="{671225FD-ABCA-4FF2-8348-09B65345642F}" srcOrd="2" destOrd="0" presId="urn:microsoft.com/office/officeart/2009/3/layout/IncreasingArrowsProcess"/>
    <dgm:cxn modelId="{73429671-CF93-4ACA-9711-DD5918059CA1}" type="presParOf" srcId="{2BF97DAF-45C5-4267-AA56-01AE250CC28D}" destId="{2E4FFB76-6AC5-4041-B27F-270E6575B149}"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DEC27-A8B7-4D92-849C-3C6DC608174A}" type="doc">
      <dgm:prSet loTypeId="urn:microsoft.com/office/officeart/2009/3/layout/IncreasingArrowsProcess" loCatId="process" qsTypeId="urn:microsoft.com/office/officeart/2005/8/quickstyle/simple1" qsCatId="simple" csTypeId="urn:microsoft.com/office/officeart/2005/8/colors/colorful1#4" csCatId="colorful" phldr="1"/>
      <dgm:spPr/>
      <dgm:t>
        <a:bodyPr/>
        <a:lstStyle/>
        <a:p>
          <a:endParaRPr lang="en-US"/>
        </a:p>
      </dgm:t>
    </dgm:pt>
    <dgm:pt modelId="{FD35E122-F5AB-42AA-9375-E62A8A230A42}">
      <dgm:prSet phldrT="[Text]"/>
      <dgm:spPr/>
      <dgm:t>
        <a:bodyPr/>
        <a:lstStyle/>
        <a:p>
          <a:r>
            <a:rPr lang="en-US" dirty="0" smtClean="0"/>
            <a:t>2 HL and/or 2 SL Courses</a:t>
          </a:r>
          <a:endParaRPr lang="en-US" dirty="0"/>
        </a:p>
      </dgm:t>
    </dgm:pt>
    <dgm:pt modelId="{3457A5E6-47AE-4543-A498-10B3E771A6DE}" type="parTrans" cxnId="{D492A223-F7B3-4CBB-9004-07397BD7630F}">
      <dgm:prSet/>
      <dgm:spPr/>
      <dgm:t>
        <a:bodyPr/>
        <a:lstStyle/>
        <a:p>
          <a:endParaRPr lang="en-US"/>
        </a:p>
      </dgm:t>
    </dgm:pt>
    <dgm:pt modelId="{B6669930-0410-40F7-BF6F-728046FC9F0C}" type="sibTrans" cxnId="{D492A223-F7B3-4CBB-9004-07397BD7630F}">
      <dgm:prSet/>
      <dgm:spPr/>
      <dgm:t>
        <a:bodyPr/>
        <a:lstStyle/>
        <a:p>
          <a:endParaRPr lang="en-US"/>
        </a:p>
      </dgm:t>
    </dgm:pt>
    <dgm:pt modelId="{5DE992E8-06A6-4CA1-A609-DDF09ADD064D}">
      <dgm:prSet phldrT="[Text]"/>
      <dgm:spPr/>
      <dgm:t>
        <a:bodyPr/>
        <a:lstStyle/>
        <a:p>
          <a:r>
            <a:rPr lang="en-US" dirty="0" smtClean="0"/>
            <a:t>Earn a passing grade in each course</a:t>
          </a:r>
          <a:endParaRPr lang="en-US" dirty="0"/>
        </a:p>
      </dgm:t>
    </dgm:pt>
    <dgm:pt modelId="{D5F417F7-208F-4666-90C4-1692BD044A4C}" type="parTrans" cxnId="{6DF6B003-154C-414E-AB8E-96D1BE8E93A8}">
      <dgm:prSet/>
      <dgm:spPr/>
      <dgm:t>
        <a:bodyPr/>
        <a:lstStyle/>
        <a:p>
          <a:endParaRPr lang="en-US"/>
        </a:p>
      </dgm:t>
    </dgm:pt>
    <dgm:pt modelId="{C2327C44-38BA-484E-96FB-053203274A12}" type="sibTrans" cxnId="{6DF6B003-154C-414E-AB8E-96D1BE8E93A8}">
      <dgm:prSet/>
      <dgm:spPr/>
      <dgm:t>
        <a:bodyPr/>
        <a:lstStyle/>
        <a:p>
          <a:endParaRPr lang="en-US"/>
        </a:p>
      </dgm:t>
    </dgm:pt>
    <dgm:pt modelId="{1EA0D84A-A13A-4BC1-BC9F-61AC4ECD7354}">
      <dgm:prSet phldrT="[Text]"/>
      <dgm:spPr/>
      <dgm:t>
        <a:bodyPr/>
        <a:lstStyle/>
        <a:p>
          <a:r>
            <a:rPr lang="en-US" dirty="0" smtClean="0"/>
            <a:t>May exams</a:t>
          </a:r>
          <a:endParaRPr lang="en-US" dirty="0"/>
        </a:p>
      </dgm:t>
    </dgm:pt>
    <dgm:pt modelId="{BF16D682-53A6-4511-B4EA-FA5693F94841}" type="parTrans" cxnId="{ABA7C0DB-363C-4AA6-BB46-BD727816B374}">
      <dgm:prSet/>
      <dgm:spPr/>
      <dgm:t>
        <a:bodyPr/>
        <a:lstStyle/>
        <a:p>
          <a:endParaRPr lang="en-US"/>
        </a:p>
      </dgm:t>
    </dgm:pt>
    <dgm:pt modelId="{57B7AC18-19A4-4392-A5C2-43F296CA4D80}" type="sibTrans" cxnId="{ABA7C0DB-363C-4AA6-BB46-BD727816B374}">
      <dgm:prSet/>
      <dgm:spPr/>
      <dgm:t>
        <a:bodyPr/>
        <a:lstStyle/>
        <a:p>
          <a:endParaRPr lang="en-US"/>
        </a:p>
      </dgm:t>
    </dgm:pt>
    <dgm:pt modelId="{202D947D-CAC0-4646-B967-6CF2DE0F03F2}">
      <dgm:prSet phldrT="[Text]"/>
      <dgm:spPr/>
      <dgm:t>
        <a:bodyPr/>
        <a:lstStyle/>
        <a:p>
          <a:r>
            <a:rPr lang="en-US" dirty="0" smtClean="0"/>
            <a:t>Participation in the May examination sessions</a:t>
          </a:r>
          <a:endParaRPr lang="en-US" dirty="0"/>
        </a:p>
      </dgm:t>
    </dgm:pt>
    <dgm:pt modelId="{7B767CA5-A43E-4F3E-ADF4-157850BD1B18}" type="parTrans" cxnId="{BEF28BBB-B89A-4AC2-B9AE-55C73C396852}">
      <dgm:prSet/>
      <dgm:spPr/>
      <dgm:t>
        <a:bodyPr/>
        <a:lstStyle/>
        <a:p>
          <a:endParaRPr lang="en-US"/>
        </a:p>
      </dgm:t>
    </dgm:pt>
    <dgm:pt modelId="{EA2A9E8E-C9DA-4A53-819A-557EEB6DC89E}" type="sibTrans" cxnId="{BEF28BBB-B89A-4AC2-B9AE-55C73C396852}">
      <dgm:prSet/>
      <dgm:spPr/>
      <dgm:t>
        <a:bodyPr/>
        <a:lstStyle/>
        <a:p>
          <a:endParaRPr lang="en-US"/>
        </a:p>
      </dgm:t>
    </dgm:pt>
    <dgm:pt modelId="{E82CA405-B7B3-425E-A9FF-02661D8D464B}">
      <dgm:prSet phldrT="[Text]"/>
      <dgm:spPr/>
      <dgm:t>
        <a:bodyPr/>
        <a:lstStyle/>
        <a:p>
          <a:r>
            <a:rPr lang="en-US" dirty="0" smtClean="0"/>
            <a:t>Complete all internal assessments for each course</a:t>
          </a:r>
          <a:endParaRPr lang="en-US" dirty="0"/>
        </a:p>
      </dgm:t>
    </dgm:pt>
    <dgm:pt modelId="{97E1190B-BFE7-4D54-A94E-F5C5DBD38A0A}" type="parTrans" cxnId="{1A692866-67A3-4452-A6A5-0792DADB941A}">
      <dgm:prSet/>
      <dgm:spPr/>
      <dgm:t>
        <a:bodyPr/>
        <a:lstStyle/>
        <a:p>
          <a:endParaRPr lang="en-US"/>
        </a:p>
      </dgm:t>
    </dgm:pt>
    <dgm:pt modelId="{5D407A9C-E4B4-4B30-BD00-3913B625FBCF}" type="sibTrans" cxnId="{1A692866-67A3-4452-A6A5-0792DADB941A}">
      <dgm:prSet/>
      <dgm:spPr/>
      <dgm:t>
        <a:bodyPr/>
        <a:lstStyle/>
        <a:p>
          <a:endParaRPr lang="en-US"/>
        </a:p>
      </dgm:t>
    </dgm:pt>
    <dgm:pt modelId="{B56850EA-F495-471D-9EC1-2C056FE5A443}">
      <dgm:prSet/>
      <dgm:spPr/>
      <dgm:t>
        <a:bodyPr/>
        <a:lstStyle/>
        <a:p>
          <a:r>
            <a:rPr lang="en-US" dirty="0" smtClean="0"/>
            <a:t>CAS (Creative, Action &amp; Service)</a:t>
          </a:r>
          <a:endParaRPr lang="en-US" dirty="0"/>
        </a:p>
      </dgm:t>
    </dgm:pt>
    <dgm:pt modelId="{65EAA007-C429-47C2-A6E3-295AE4B6C21C}" type="parTrans" cxnId="{D0119D80-D0C1-43BC-9840-22F06FE92A47}">
      <dgm:prSet/>
      <dgm:spPr/>
      <dgm:t>
        <a:bodyPr/>
        <a:lstStyle/>
        <a:p>
          <a:endParaRPr lang="en-US"/>
        </a:p>
      </dgm:t>
    </dgm:pt>
    <dgm:pt modelId="{6E8F61CB-2B58-406E-9AF2-BCF20F9DD332}" type="sibTrans" cxnId="{D0119D80-D0C1-43BC-9840-22F06FE92A47}">
      <dgm:prSet/>
      <dgm:spPr/>
      <dgm:t>
        <a:bodyPr/>
        <a:lstStyle/>
        <a:p>
          <a:endParaRPr lang="en-US"/>
        </a:p>
      </dgm:t>
    </dgm:pt>
    <dgm:pt modelId="{427B99E8-2954-4D3B-A3DF-D1639231130D}">
      <dgm:prSet/>
      <dgm:spPr/>
      <dgm:t>
        <a:bodyPr/>
        <a:lstStyle/>
        <a:p>
          <a:r>
            <a:rPr lang="en-US" dirty="0" smtClean="0"/>
            <a:t>Enter Goals online</a:t>
          </a:r>
        </a:p>
        <a:p>
          <a:r>
            <a:rPr lang="en-US" dirty="0" smtClean="0"/>
            <a:t>Enter completed hours online with supervisors name, email, and phone number</a:t>
          </a:r>
          <a:endParaRPr lang="en-US" dirty="0"/>
        </a:p>
      </dgm:t>
    </dgm:pt>
    <dgm:pt modelId="{91B770BC-DF72-4DAD-BD7C-A8D9C8543722}" type="parTrans" cxnId="{B0EF3399-FDE3-4E11-A6CA-26847A4F41B1}">
      <dgm:prSet/>
      <dgm:spPr/>
      <dgm:t>
        <a:bodyPr/>
        <a:lstStyle/>
        <a:p>
          <a:endParaRPr lang="en-US"/>
        </a:p>
      </dgm:t>
    </dgm:pt>
    <dgm:pt modelId="{FF26618D-6B7E-4639-B551-8104C780016A}" type="sibTrans" cxnId="{B0EF3399-FDE3-4E11-A6CA-26847A4F41B1}">
      <dgm:prSet/>
      <dgm:spPr/>
      <dgm:t>
        <a:bodyPr/>
        <a:lstStyle/>
        <a:p>
          <a:endParaRPr lang="en-US"/>
        </a:p>
      </dgm:t>
    </dgm:pt>
    <dgm:pt modelId="{89E78A68-09B4-445E-86B8-B6E83A648977}">
      <dgm:prSet/>
      <dgm:spPr/>
      <dgm:t>
        <a:bodyPr/>
        <a:lstStyle/>
        <a:p>
          <a:r>
            <a:rPr lang="en-US" dirty="0" smtClean="0"/>
            <a:t>Enter a reflection for each activity</a:t>
          </a:r>
        </a:p>
      </dgm:t>
    </dgm:pt>
    <dgm:pt modelId="{27AA54BE-4B4A-4937-935E-AFF984ABEB34}" type="parTrans" cxnId="{728EB8CF-4BC1-4C29-88CD-8181935D50A7}">
      <dgm:prSet/>
      <dgm:spPr/>
      <dgm:t>
        <a:bodyPr/>
        <a:lstStyle/>
        <a:p>
          <a:endParaRPr lang="en-US"/>
        </a:p>
      </dgm:t>
    </dgm:pt>
    <dgm:pt modelId="{A9DAB54C-87C5-453A-9186-B2DED10F1E20}" type="sibTrans" cxnId="{728EB8CF-4BC1-4C29-88CD-8181935D50A7}">
      <dgm:prSet/>
      <dgm:spPr/>
      <dgm:t>
        <a:bodyPr/>
        <a:lstStyle/>
        <a:p>
          <a:endParaRPr lang="en-US"/>
        </a:p>
      </dgm:t>
    </dgm:pt>
    <dgm:pt modelId="{F6D653D6-9B80-6044-97A5-07806820C277}">
      <dgm:prSet/>
      <dgm:spPr/>
      <dgm:t>
        <a:bodyPr/>
        <a:lstStyle/>
        <a:p>
          <a:r>
            <a:rPr lang="en-US" dirty="0" smtClean="0"/>
            <a:t>TOK (Theory of Knowledge)</a:t>
          </a:r>
          <a:endParaRPr lang="en-US" dirty="0"/>
        </a:p>
      </dgm:t>
    </dgm:pt>
    <dgm:pt modelId="{D53D8B11-9F2E-9D4D-AFC8-DE9F7BF8A1CB}" type="parTrans" cxnId="{CF4A5D30-5AF3-BC40-80F2-B08854453D7A}">
      <dgm:prSet/>
      <dgm:spPr/>
      <dgm:t>
        <a:bodyPr/>
        <a:lstStyle/>
        <a:p>
          <a:endParaRPr lang="en-US"/>
        </a:p>
      </dgm:t>
    </dgm:pt>
    <dgm:pt modelId="{FB03031C-47C3-6447-9306-19D51DF7F337}" type="sibTrans" cxnId="{CF4A5D30-5AF3-BC40-80F2-B08854453D7A}">
      <dgm:prSet/>
      <dgm:spPr/>
      <dgm:t>
        <a:bodyPr/>
        <a:lstStyle/>
        <a:p>
          <a:endParaRPr lang="en-US"/>
        </a:p>
      </dgm:t>
    </dgm:pt>
    <dgm:pt modelId="{7132E0E5-D2CF-3D4C-82B5-7D0C91FACB58}">
      <dgm:prSet/>
      <dgm:spPr/>
      <dgm:t>
        <a:bodyPr/>
        <a:lstStyle/>
        <a:p>
          <a:r>
            <a:rPr lang="en-US" dirty="0" smtClean="0"/>
            <a:t>Earn a passing grade in the course</a:t>
          </a:r>
        </a:p>
      </dgm:t>
    </dgm:pt>
    <dgm:pt modelId="{D52D0BA0-49E7-8345-B92D-B4910E70E46E}" type="parTrans" cxnId="{C438B6B8-B8B6-F64F-AE5D-07D86D0F9683}">
      <dgm:prSet/>
      <dgm:spPr/>
      <dgm:t>
        <a:bodyPr/>
        <a:lstStyle/>
        <a:p>
          <a:endParaRPr lang="en-US"/>
        </a:p>
      </dgm:t>
    </dgm:pt>
    <dgm:pt modelId="{353D6F40-1F82-E84B-BCB8-C2BE56BC64FD}" type="sibTrans" cxnId="{C438B6B8-B8B6-F64F-AE5D-07D86D0F9683}">
      <dgm:prSet/>
      <dgm:spPr/>
      <dgm:t>
        <a:bodyPr/>
        <a:lstStyle/>
        <a:p>
          <a:endParaRPr lang="en-US"/>
        </a:p>
      </dgm:t>
    </dgm:pt>
    <dgm:pt modelId="{5D8E2AC9-DFAE-C84F-9A26-2963081DB25A}">
      <dgm:prSet/>
      <dgm:spPr/>
      <dgm:t>
        <a:bodyPr/>
        <a:lstStyle/>
        <a:p>
          <a:r>
            <a:rPr lang="en-US" dirty="0" smtClean="0"/>
            <a:t>Complete the TOK Essay</a:t>
          </a:r>
        </a:p>
      </dgm:t>
    </dgm:pt>
    <dgm:pt modelId="{5AAE9292-825A-D54D-B203-10D4C3A16B0F}" type="parTrans" cxnId="{480AAD4A-3D15-9A46-9FEA-7FC444E3E335}">
      <dgm:prSet/>
      <dgm:spPr/>
      <dgm:t>
        <a:bodyPr/>
        <a:lstStyle/>
        <a:p>
          <a:endParaRPr lang="en-US"/>
        </a:p>
      </dgm:t>
    </dgm:pt>
    <dgm:pt modelId="{CA214142-D78E-F34E-9BDC-431796BD0386}" type="sibTrans" cxnId="{480AAD4A-3D15-9A46-9FEA-7FC444E3E335}">
      <dgm:prSet/>
      <dgm:spPr/>
      <dgm:t>
        <a:bodyPr/>
        <a:lstStyle/>
        <a:p>
          <a:endParaRPr lang="en-US"/>
        </a:p>
      </dgm:t>
    </dgm:pt>
    <dgm:pt modelId="{616EBCA8-4835-E54F-92DC-F8A2C1C917DF}">
      <dgm:prSet/>
      <dgm:spPr/>
      <dgm:t>
        <a:bodyPr/>
        <a:lstStyle/>
        <a:p>
          <a:r>
            <a:rPr lang="en-US" dirty="0" smtClean="0"/>
            <a:t>Complete the TOK Presentation</a:t>
          </a:r>
        </a:p>
      </dgm:t>
    </dgm:pt>
    <dgm:pt modelId="{975964B1-5F63-DA4F-A1CA-9ED56D96CEED}" type="parTrans" cxnId="{E87C5545-B788-3A47-AC90-9D14C35724AA}">
      <dgm:prSet/>
      <dgm:spPr/>
      <dgm:t>
        <a:bodyPr/>
        <a:lstStyle/>
        <a:p>
          <a:endParaRPr lang="en-US"/>
        </a:p>
      </dgm:t>
    </dgm:pt>
    <dgm:pt modelId="{1383BA9C-C4B0-5745-BD3C-8419E74458FA}" type="sibTrans" cxnId="{E87C5545-B788-3A47-AC90-9D14C35724AA}">
      <dgm:prSet/>
      <dgm:spPr/>
      <dgm:t>
        <a:bodyPr/>
        <a:lstStyle/>
        <a:p>
          <a:endParaRPr lang="en-US"/>
        </a:p>
      </dgm:t>
    </dgm:pt>
    <dgm:pt modelId="{2BF97DAF-45C5-4267-AA56-01AE250CC28D}" type="pres">
      <dgm:prSet presAssocID="{3ECDEC27-A8B7-4D92-849C-3C6DC608174A}" presName="Name0" presStyleCnt="0">
        <dgm:presLayoutVars>
          <dgm:chMax val="5"/>
          <dgm:chPref val="5"/>
          <dgm:dir/>
          <dgm:animLvl val="lvl"/>
        </dgm:presLayoutVars>
      </dgm:prSet>
      <dgm:spPr/>
      <dgm:t>
        <a:bodyPr/>
        <a:lstStyle/>
        <a:p>
          <a:endParaRPr lang="en-US"/>
        </a:p>
      </dgm:t>
    </dgm:pt>
    <dgm:pt modelId="{A9B62279-A150-4D60-982D-DBA4F8E644D5}" type="pres">
      <dgm:prSet presAssocID="{FD35E122-F5AB-42AA-9375-E62A8A230A42}" presName="parentText1" presStyleLbl="node1" presStyleIdx="0" presStyleCnt="4">
        <dgm:presLayoutVars>
          <dgm:chMax/>
          <dgm:chPref val="3"/>
          <dgm:bulletEnabled val="1"/>
        </dgm:presLayoutVars>
      </dgm:prSet>
      <dgm:spPr/>
      <dgm:t>
        <a:bodyPr/>
        <a:lstStyle/>
        <a:p>
          <a:endParaRPr lang="en-US"/>
        </a:p>
      </dgm:t>
    </dgm:pt>
    <dgm:pt modelId="{72A610A3-E8CC-4D39-A5EA-BB6E20AD5859}" type="pres">
      <dgm:prSet presAssocID="{FD35E122-F5AB-42AA-9375-E62A8A230A42}" presName="childText1" presStyleLbl="solidAlignAcc1" presStyleIdx="0" presStyleCnt="4">
        <dgm:presLayoutVars>
          <dgm:chMax val="0"/>
          <dgm:chPref val="0"/>
          <dgm:bulletEnabled val="1"/>
        </dgm:presLayoutVars>
      </dgm:prSet>
      <dgm:spPr/>
      <dgm:t>
        <a:bodyPr/>
        <a:lstStyle/>
        <a:p>
          <a:endParaRPr lang="en-US"/>
        </a:p>
      </dgm:t>
    </dgm:pt>
    <dgm:pt modelId="{B549C0C8-C62A-2244-95D1-4CFD38281FFA}" type="pres">
      <dgm:prSet presAssocID="{F6D653D6-9B80-6044-97A5-07806820C277}" presName="parentText2" presStyleLbl="node1" presStyleIdx="1" presStyleCnt="4">
        <dgm:presLayoutVars>
          <dgm:chMax/>
          <dgm:chPref val="3"/>
          <dgm:bulletEnabled val="1"/>
        </dgm:presLayoutVars>
      </dgm:prSet>
      <dgm:spPr/>
      <dgm:t>
        <a:bodyPr/>
        <a:lstStyle/>
        <a:p>
          <a:endParaRPr lang="en-US"/>
        </a:p>
      </dgm:t>
    </dgm:pt>
    <dgm:pt modelId="{C1D7BC88-AA36-3643-9DC8-A6060ECF3C20}" type="pres">
      <dgm:prSet presAssocID="{F6D653D6-9B80-6044-97A5-07806820C277}" presName="childText2" presStyleLbl="solidAlignAcc1" presStyleIdx="1" presStyleCnt="4">
        <dgm:presLayoutVars>
          <dgm:chMax val="0"/>
          <dgm:chPref val="0"/>
          <dgm:bulletEnabled val="1"/>
        </dgm:presLayoutVars>
      </dgm:prSet>
      <dgm:spPr/>
      <dgm:t>
        <a:bodyPr/>
        <a:lstStyle/>
        <a:p>
          <a:endParaRPr lang="en-US"/>
        </a:p>
      </dgm:t>
    </dgm:pt>
    <dgm:pt modelId="{E7C6E36C-AEF7-1A4B-8088-F2A948D4ED1E}" type="pres">
      <dgm:prSet presAssocID="{B56850EA-F495-471D-9EC1-2C056FE5A443}" presName="parentText3" presStyleLbl="node1" presStyleIdx="2" presStyleCnt="4">
        <dgm:presLayoutVars>
          <dgm:chMax/>
          <dgm:chPref val="3"/>
          <dgm:bulletEnabled val="1"/>
        </dgm:presLayoutVars>
      </dgm:prSet>
      <dgm:spPr/>
      <dgm:t>
        <a:bodyPr/>
        <a:lstStyle/>
        <a:p>
          <a:endParaRPr lang="en-US"/>
        </a:p>
      </dgm:t>
    </dgm:pt>
    <dgm:pt modelId="{55706CAE-02A2-8B43-9F85-F48AB145F97B}" type="pres">
      <dgm:prSet presAssocID="{B56850EA-F495-471D-9EC1-2C056FE5A443}" presName="childText3" presStyleLbl="solidAlignAcc1" presStyleIdx="2" presStyleCnt="4">
        <dgm:presLayoutVars>
          <dgm:chMax val="0"/>
          <dgm:chPref val="0"/>
          <dgm:bulletEnabled val="1"/>
        </dgm:presLayoutVars>
      </dgm:prSet>
      <dgm:spPr/>
      <dgm:t>
        <a:bodyPr/>
        <a:lstStyle/>
        <a:p>
          <a:endParaRPr lang="en-US"/>
        </a:p>
      </dgm:t>
    </dgm:pt>
    <dgm:pt modelId="{F2037DD5-40EB-9749-9141-2122F786F1A4}" type="pres">
      <dgm:prSet presAssocID="{1EA0D84A-A13A-4BC1-BC9F-61AC4ECD7354}" presName="parentText4" presStyleLbl="node1" presStyleIdx="3" presStyleCnt="4">
        <dgm:presLayoutVars>
          <dgm:chMax/>
          <dgm:chPref val="3"/>
          <dgm:bulletEnabled val="1"/>
        </dgm:presLayoutVars>
      </dgm:prSet>
      <dgm:spPr/>
      <dgm:t>
        <a:bodyPr/>
        <a:lstStyle/>
        <a:p>
          <a:endParaRPr lang="en-US"/>
        </a:p>
      </dgm:t>
    </dgm:pt>
    <dgm:pt modelId="{BACAA294-4C59-F14D-BC31-DC9B937B6C14}" type="pres">
      <dgm:prSet presAssocID="{1EA0D84A-A13A-4BC1-BC9F-61AC4ECD7354}" presName="childText4" presStyleLbl="solidAlignAcc1" presStyleIdx="3" presStyleCnt="4">
        <dgm:presLayoutVars>
          <dgm:chMax val="0"/>
          <dgm:chPref val="0"/>
          <dgm:bulletEnabled val="1"/>
        </dgm:presLayoutVars>
      </dgm:prSet>
      <dgm:spPr/>
      <dgm:t>
        <a:bodyPr/>
        <a:lstStyle/>
        <a:p>
          <a:endParaRPr lang="en-US"/>
        </a:p>
      </dgm:t>
    </dgm:pt>
  </dgm:ptLst>
  <dgm:cxnLst>
    <dgm:cxn modelId="{E87C5545-B788-3A47-AC90-9D14C35724AA}" srcId="{F6D653D6-9B80-6044-97A5-07806820C277}" destId="{616EBCA8-4835-E54F-92DC-F8A2C1C917DF}" srcOrd="2" destOrd="0" parTransId="{975964B1-5F63-DA4F-A1CA-9ED56D96CEED}" sibTransId="{1383BA9C-C4B0-5745-BD3C-8419E74458FA}"/>
    <dgm:cxn modelId="{B5439970-FEA8-45E5-BC00-047A095524F8}" type="presOf" srcId="{3ECDEC27-A8B7-4D92-849C-3C6DC608174A}" destId="{2BF97DAF-45C5-4267-AA56-01AE250CC28D}" srcOrd="0" destOrd="0" presId="urn:microsoft.com/office/officeart/2009/3/layout/IncreasingArrowsProcess"/>
    <dgm:cxn modelId="{BEF28BBB-B89A-4AC2-B9AE-55C73C396852}" srcId="{1EA0D84A-A13A-4BC1-BC9F-61AC4ECD7354}" destId="{202D947D-CAC0-4646-B967-6CF2DE0F03F2}" srcOrd="0" destOrd="0" parTransId="{7B767CA5-A43E-4F3E-ADF4-157850BD1B18}" sibTransId="{EA2A9E8E-C9DA-4A53-819A-557EEB6DC89E}"/>
    <dgm:cxn modelId="{898B83F8-9246-4FEE-A2A1-36CFE1234F13}" type="presOf" srcId="{B56850EA-F495-471D-9EC1-2C056FE5A443}" destId="{E7C6E36C-AEF7-1A4B-8088-F2A948D4ED1E}" srcOrd="0" destOrd="0" presId="urn:microsoft.com/office/officeart/2009/3/layout/IncreasingArrowsProcess"/>
    <dgm:cxn modelId="{CF4A5D30-5AF3-BC40-80F2-B08854453D7A}" srcId="{3ECDEC27-A8B7-4D92-849C-3C6DC608174A}" destId="{F6D653D6-9B80-6044-97A5-07806820C277}" srcOrd="1" destOrd="0" parTransId="{D53D8B11-9F2E-9D4D-AFC8-DE9F7BF8A1CB}" sibTransId="{FB03031C-47C3-6447-9306-19D51DF7F337}"/>
    <dgm:cxn modelId="{480AAD4A-3D15-9A46-9FEA-7FC444E3E335}" srcId="{F6D653D6-9B80-6044-97A5-07806820C277}" destId="{5D8E2AC9-DFAE-C84F-9A26-2963081DB25A}" srcOrd="1" destOrd="0" parTransId="{5AAE9292-825A-D54D-B203-10D4C3A16B0F}" sibTransId="{CA214142-D78E-F34E-9BDC-431796BD0386}"/>
    <dgm:cxn modelId="{6A303930-6A16-477E-89D7-534CD321D66B}" type="presOf" srcId="{7132E0E5-D2CF-3D4C-82B5-7D0C91FACB58}" destId="{C1D7BC88-AA36-3643-9DC8-A6060ECF3C20}" srcOrd="0" destOrd="0" presId="urn:microsoft.com/office/officeart/2009/3/layout/IncreasingArrowsProcess"/>
    <dgm:cxn modelId="{728EB8CF-4BC1-4C29-88CD-8181935D50A7}" srcId="{B56850EA-F495-471D-9EC1-2C056FE5A443}" destId="{89E78A68-09B4-445E-86B8-B6E83A648977}" srcOrd="1" destOrd="0" parTransId="{27AA54BE-4B4A-4937-935E-AFF984ABEB34}" sibTransId="{A9DAB54C-87C5-453A-9186-B2DED10F1E20}"/>
    <dgm:cxn modelId="{C443FCBB-6142-479E-B2A3-6F186FB6DB58}" type="presOf" srcId="{427B99E8-2954-4D3B-A3DF-D1639231130D}" destId="{55706CAE-02A2-8B43-9F85-F48AB145F97B}" srcOrd="0" destOrd="0" presId="urn:microsoft.com/office/officeart/2009/3/layout/IncreasingArrowsProcess"/>
    <dgm:cxn modelId="{D492A223-F7B3-4CBB-9004-07397BD7630F}" srcId="{3ECDEC27-A8B7-4D92-849C-3C6DC608174A}" destId="{FD35E122-F5AB-42AA-9375-E62A8A230A42}" srcOrd="0" destOrd="0" parTransId="{3457A5E6-47AE-4543-A498-10B3E771A6DE}" sibTransId="{B6669930-0410-40F7-BF6F-728046FC9F0C}"/>
    <dgm:cxn modelId="{D088FA04-6FC7-4B90-B2E6-60784B864A25}" type="presOf" srcId="{202D947D-CAC0-4646-B967-6CF2DE0F03F2}" destId="{BACAA294-4C59-F14D-BC31-DC9B937B6C14}" srcOrd="0" destOrd="0" presId="urn:microsoft.com/office/officeart/2009/3/layout/IncreasingArrowsProcess"/>
    <dgm:cxn modelId="{1A692866-67A3-4452-A6A5-0792DADB941A}" srcId="{FD35E122-F5AB-42AA-9375-E62A8A230A42}" destId="{E82CA405-B7B3-425E-A9FF-02661D8D464B}" srcOrd="1" destOrd="0" parTransId="{97E1190B-BFE7-4D54-A94E-F5C5DBD38A0A}" sibTransId="{5D407A9C-E4B4-4B30-BD00-3913B625FBCF}"/>
    <dgm:cxn modelId="{6DF6B003-154C-414E-AB8E-96D1BE8E93A8}" srcId="{FD35E122-F5AB-42AA-9375-E62A8A230A42}" destId="{5DE992E8-06A6-4CA1-A609-DDF09ADD064D}" srcOrd="0" destOrd="0" parTransId="{D5F417F7-208F-4666-90C4-1692BD044A4C}" sibTransId="{C2327C44-38BA-484E-96FB-053203274A12}"/>
    <dgm:cxn modelId="{C438B6B8-B8B6-F64F-AE5D-07D86D0F9683}" srcId="{F6D653D6-9B80-6044-97A5-07806820C277}" destId="{7132E0E5-D2CF-3D4C-82B5-7D0C91FACB58}" srcOrd="0" destOrd="0" parTransId="{D52D0BA0-49E7-8345-B92D-B4910E70E46E}" sibTransId="{353D6F40-1F82-E84B-BCB8-C2BE56BC64FD}"/>
    <dgm:cxn modelId="{67E03030-511D-46F9-A3DD-B4F04F3C9F96}" type="presOf" srcId="{1EA0D84A-A13A-4BC1-BC9F-61AC4ECD7354}" destId="{F2037DD5-40EB-9749-9141-2122F786F1A4}" srcOrd="0" destOrd="0" presId="urn:microsoft.com/office/officeart/2009/3/layout/IncreasingArrowsProcess"/>
    <dgm:cxn modelId="{D0119D80-D0C1-43BC-9840-22F06FE92A47}" srcId="{3ECDEC27-A8B7-4D92-849C-3C6DC608174A}" destId="{B56850EA-F495-471D-9EC1-2C056FE5A443}" srcOrd="2" destOrd="0" parTransId="{65EAA007-C429-47C2-A6E3-295AE4B6C21C}" sibTransId="{6E8F61CB-2B58-406E-9AF2-BCF20F9DD332}"/>
    <dgm:cxn modelId="{C3DA3B39-E43E-44FD-A0EC-B89430281797}" type="presOf" srcId="{5D8E2AC9-DFAE-C84F-9A26-2963081DB25A}" destId="{C1D7BC88-AA36-3643-9DC8-A6060ECF3C20}" srcOrd="0" destOrd="1" presId="urn:microsoft.com/office/officeart/2009/3/layout/IncreasingArrowsProcess"/>
    <dgm:cxn modelId="{B0EF3399-FDE3-4E11-A6CA-26847A4F41B1}" srcId="{B56850EA-F495-471D-9EC1-2C056FE5A443}" destId="{427B99E8-2954-4D3B-A3DF-D1639231130D}" srcOrd="0" destOrd="0" parTransId="{91B770BC-DF72-4DAD-BD7C-A8D9C8543722}" sibTransId="{FF26618D-6B7E-4639-B551-8104C780016A}"/>
    <dgm:cxn modelId="{B199A834-8C78-42F6-B2FA-E0C7772D546A}" type="presOf" srcId="{89E78A68-09B4-445E-86B8-B6E83A648977}" destId="{55706CAE-02A2-8B43-9F85-F48AB145F97B}" srcOrd="0" destOrd="1" presId="urn:microsoft.com/office/officeart/2009/3/layout/IncreasingArrowsProcess"/>
    <dgm:cxn modelId="{DB6B0D06-7835-4E3F-A6AB-B9D230C2A3CA}" type="presOf" srcId="{616EBCA8-4835-E54F-92DC-F8A2C1C917DF}" destId="{C1D7BC88-AA36-3643-9DC8-A6060ECF3C20}" srcOrd="0" destOrd="2" presId="urn:microsoft.com/office/officeart/2009/3/layout/IncreasingArrowsProcess"/>
    <dgm:cxn modelId="{4F0C6833-6088-47DB-8462-5AF5A9F83A73}" type="presOf" srcId="{5DE992E8-06A6-4CA1-A609-DDF09ADD064D}" destId="{72A610A3-E8CC-4D39-A5EA-BB6E20AD5859}" srcOrd="0" destOrd="0" presId="urn:microsoft.com/office/officeart/2009/3/layout/IncreasingArrowsProcess"/>
    <dgm:cxn modelId="{ABA7C0DB-363C-4AA6-BB46-BD727816B374}" srcId="{3ECDEC27-A8B7-4D92-849C-3C6DC608174A}" destId="{1EA0D84A-A13A-4BC1-BC9F-61AC4ECD7354}" srcOrd="3" destOrd="0" parTransId="{BF16D682-53A6-4511-B4EA-FA5693F94841}" sibTransId="{57B7AC18-19A4-4392-A5C2-43F296CA4D80}"/>
    <dgm:cxn modelId="{1F241792-A142-453F-9A9D-B4B8E9292704}" type="presOf" srcId="{F6D653D6-9B80-6044-97A5-07806820C277}" destId="{B549C0C8-C62A-2244-95D1-4CFD38281FFA}" srcOrd="0" destOrd="0" presId="urn:microsoft.com/office/officeart/2009/3/layout/IncreasingArrowsProcess"/>
    <dgm:cxn modelId="{644EDA92-6E2C-4B76-BCEB-47306310821A}" type="presOf" srcId="{E82CA405-B7B3-425E-A9FF-02661D8D464B}" destId="{72A610A3-E8CC-4D39-A5EA-BB6E20AD5859}" srcOrd="0" destOrd="1" presId="urn:microsoft.com/office/officeart/2009/3/layout/IncreasingArrowsProcess"/>
    <dgm:cxn modelId="{A2F4BE33-2A8C-4CE4-9891-5E38141282A3}" type="presOf" srcId="{FD35E122-F5AB-42AA-9375-E62A8A230A42}" destId="{A9B62279-A150-4D60-982D-DBA4F8E644D5}" srcOrd="0" destOrd="0" presId="urn:microsoft.com/office/officeart/2009/3/layout/IncreasingArrowsProcess"/>
    <dgm:cxn modelId="{C0D7B36C-49A8-4506-8597-A7CE997EDF9E}" type="presParOf" srcId="{2BF97DAF-45C5-4267-AA56-01AE250CC28D}" destId="{A9B62279-A150-4D60-982D-DBA4F8E644D5}" srcOrd="0" destOrd="0" presId="urn:microsoft.com/office/officeart/2009/3/layout/IncreasingArrowsProcess"/>
    <dgm:cxn modelId="{49EC0115-59C0-46B9-BD74-42B8A69801AA}" type="presParOf" srcId="{2BF97DAF-45C5-4267-AA56-01AE250CC28D}" destId="{72A610A3-E8CC-4D39-A5EA-BB6E20AD5859}" srcOrd="1" destOrd="0" presId="urn:microsoft.com/office/officeart/2009/3/layout/IncreasingArrowsProcess"/>
    <dgm:cxn modelId="{6172A168-202D-4746-8B00-4D116D8EB485}" type="presParOf" srcId="{2BF97DAF-45C5-4267-AA56-01AE250CC28D}" destId="{B549C0C8-C62A-2244-95D1-4CFD38281FFA}" srcOrd="2" destOrd="0" presId="urn:microsoft.com/office/officeart/2009/3/layout/IncreasingArrowsProcess"/>
    <dgm:cxn modelId="{E29D4D40-E98B-4E33-A4DE-F80E13DF17BC}" type="presParOf" srcId="{2BF97DAF-45C5-4267-AA56-01AE250CC28D}" destId="{C1D7BC88-AA36-3643-9DC8-A6060ECF3C20}" srcOrd="3" destOrd="0" presId="urn:microsoft.com/office/officeart/2009/3/layout/IncreasingArrowsProcess"/>
    <dgm:cxn modelId="{600F731D-BA42-4280-8969-58A23C9B623D}" type="presParOf" srcId="{2BF97DAF-45C5-4267-AA56-01AE250CC28D}" destId="{E7C6E36C-AEF7-1A4B-8088-F2A948D4ED1E}" srcOrd="4" destOrd="0" presId="urn:microsoft.com/office/officeart/2009/3/layout/IncreasingArrowsProcess"/>
    <dgm:cxn modelId="{19CE408F-E1DD-496B-AD9E-2A8845392D9B}" type="presParOf" srcId="{2BF97DAF-45C5-4267-AA56-01AE250CC28D}" destId="{55706CAE-02A2-8B43-9F85-F48AB145F97B}" srcOrd="5" destOrd="0" presId="urn:microsoft.com/office/officeart/2009/3/layout/IncreasingArrowsProcess"/>
    <dgm:cxn modelId="{4C6B166B-0696-4D3E-9E47-00B33CCF8987}" type="presParOf" srcId="{2BF97DAF-45C5-4267-AA56-01AE250CC28D}" destId="{F2037DD5-40EB-9749-9141-2122F786F1A4}" srcOrd="6" destOrd="0" presId="urn:microsoft.com/office/officeart/2009/3/layout/IncreasingArrowsProcess"/>
    <dgm:cxn modelId="{E8CC7F3D-A846-4FE4-BA0C-DAFC22792B3E}" type="presParOf" srcId="{2BF97DAF-45C5-4267-AA56-01AE250CC28D}" destId="{BACAA294-4C59-F14D-BC31-DC9B937B6C14}"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CDEC27-A8B7-4D92-849C-3C6DC608174A}" type="doc">
      <dgm:prSet loTypeId="urn:microsoft.com/office/officeart/2009/3/layout/IncreasingArrowsProcess" loCatId="process" qsTypeId="urn:microsoft.com/office/officeart/2005/8/quickstyle/simple1" qsCatId="simple" csTypeId="urn:microsoft.com/office/officeart/2005/8/colors/colorful1#7" csCatId="colorful" phldr="1"/>
      <dgm:spPr/>
      <dgm:t>
        <a:bodyPr/>
        <a:lstStyle/>
        <a:p>
          <a:endParaRPr lang="en-US"/>
        </a:p>
      </dgm:t>
    </dgm:pt>
    <dgm:pt modelId="{FD35E122-F5AB-42AA-9375-E62A8A230A42}">
      <dgm:prSet phldrT="[Text]"/>
      <dgm:spPr/>
      <dgm:t>
        <a:bodyPr/>
        <a:lstStyle/>
        <a:p>
          <a:r>
            <a:rPr lang="en-US" dirty="0" smtClean="0"/>
            <a:t>3 HL and 3 SL Courses (Max 4 HL)</a:t>
          </a:r>
          <a:endParaRPr lang="en-US" dirty="0"/>
        </a:p>
      </dgm:t>
    </dgm:pt>
    <dgm:pt modelId="{3457A5E6-47AE-4543-A498-10B3E771A6DE}" type="parTrans" cxnId="{D492A223-F7B3-4CBB-9004-07397BD7630F}">
      <dgm:prSet/>
      <dgm:spPr/>
      <dgm:t>
        <a:bodyPr/>
        <a:lstStyle/>
        <a:p>
          <a:endParaRPr lang="en-US"/>
        </a:p>
      </dgm:t>
    </dgm:pt>
    <dgm:pt modelId="{B6669930-0410-40F7-BF6F-728046FC9F0C}" type="sibTrans" cxnId="{D492A223-F7B3-4CBB-9004-07397BD7630F}">
      <dgm:prSet/>
      <dgm:spPr/>
      <dgm:t>
        <a:bodyPr/>
        <a:lstStyle/>
        <a:p>
          <a:endParaRPr lang="en-US"/>
        </a:p>
      </dgm:t>
    </dgm:pt>
    <dgm:pt modelId="{5DE992E8-06A6-4CA1-A609-DDF09ADD064D}">
      <dgm:prSet phldrT="[Text]"/>
      <dgm:spPr/>
      <dgm:t>
        <a:bodyPr/>
        <a:lstStyle/>
        <a:p>
          <a:r>
            <a:rPr lang="en-US" dirty="0" smtClean="0"/>
            <a:t>Earn a passing grade in each course</a:t>
          </a:r>
          <a:endParaRPr lang="en-US" dirty="0"/>
        </a:p>
      </dgm:t>
    </dgm:pt>
    <dgm:pt modelId="{D5F417F7-208F-4666-90C4-1692BD044A4C}" type="parTrans" cxnId="{6DF6B003-154C-414E-AB8E-96D1BE8E93A8}">
      <dgm:prSet/>
      <dgm:spPr/>
      <dgm:t>
        <a:bodyPr/>
        <a:lstStyle/>
        <a:p>
          <a:endParaRPr lang="en-US"/>
        </a:p>
      </dgm:t>
    </dgm:pt>
    <dgm:pt modelId="{C2327C44-38BA-484E-96FB-053203274A12}" type="sibTrans" cxnId="{6DF6B003-154C-414E-AB8E-96D1BE8E93A8}">
      <dgm:prSet/>
      <dgm:spPr/>
      <dgm:t>
        <a:bodyPr/>
        <a:lstStyle/>
        <a:p>
          <a:endParaRPr lang="en-US"/>
        </a:p>
      </dgm:t>
    </dgm:pt>
    <dgm:pt modelId="{B8635126-E873-4780-91F4-0824DF2D6172}">
      <dgm:prSet phldrT="[Text]"/>
      <dgm:spPr/>
      <dgm:t>
        <a:bodyPr/>
        <a:lstStyle/>
        <a:p>
          <a:r>
            <a:rPr lang="en-US" dirty="0" smtClean="0"/>
            <a:t>TOK (Theory of Knowledge)</a:t>
          </a:r>
          <a:endParaRPr lang="en-US" dirty="0"/>
        </a:p>
      </dgm:t>
    </dgm:pt>
    <dgm:pt modelId="{14DB1B47-D1F3-4BA8-887C-3CD5121B1B43}" type="parTrans" cxnId="{D0656045-744F-4D8C-B9E9-DC3945483AE5}">
      <dgm:prSet/>
      <dgm:spPr/>
      <dgm:t>
        <a:bodyPr/>
        <a:lstStyle/>
        <a:p>
          <a:endParaRPr lang="en-US"/>
        </a:p>
      </dgm:t>
    </dgm:pt>
    <dgm:pt modelId="{59B3734C-1BCA-4BFC-829F-3BCF1E3C1972}" type="sibTrans" cxnId="{D0656045-744F-4D8C-B9E9-DC3945483AE5}">
      <dgm:prSet/>
      <dgm:spPr/>
      <dgm:t>
        <a:bodyPr/>
        <a:lstStyle/>
        <a:p>
          <a:endParaRPr lang="en-US"/>
        </a:p>
      </dgm:t>
    </dgm:pt>
    <dgm:pt modelId="{43870053-14F4-4C39-93D7-6BEB951672AE}">
      <dgm:prSet phldrT="[Text]"/>
      <dgm:spPr/>
      <dgm:t>
        <a:bodyPr/>
        <a:lstStyle/>
        <a:p>
          <a:r>
            <a:rPr lang="en-US" dirty="0" smtClean="0"/>
            <a:t>Earn a passing grade in the course</a:t>
          </a:r>
        </a:p>
      </dgm:t>
    </dgm:pt>
    <dgm:pt modelId="{BE624F5B-8657-48BB-9AF8-03AA816E51D8}" type="parTrans" cxnId="{F95A4D2E-7E01-427A-8FDC-F3BB7C666FD5}">
      <dgm:prSet/>
      <dgm:spPr/>
      <dgm:t>
        <a:bodyPr/>
        <a:lstStyle/>
        <a:p>
          <a:endParaRPr lang="en-US"/>
        </a:p>
      </dgm:t>
    </dgm:pt>
    <dgm:pt modelId="{C04427C4-9F05-4092-9BE8-4D8519B4CEC9}" type="sibTrans" cxnId="{F95A4D2E-7E01-427A-8FDC-F3BB7C666FD5}">
      <dgm:prSet/>
      <dgm:spPr/>
      <dgm:t>
        <a:bodyPr/>
        <a:lstStyle/>
        <a:p>
          <a:endParaRPr lang="en-US"/>
        </a:p>
      </dgm:t>
    </dgm:pt>
    <dgm:pt modelId="{1EA0D84A-A13A-4BC1-BC9F-61AC4ECD7354}">
      <dgm:prSet phldrT="[Text]"/>
      <dgm:spPr/>
      <dgm:t>
        <a:bodyPr/>
        <a:lstStyle/>
        <a:p>
          <a:r>
            <a:rPr lang="en-US" dirty="0" smtClean="0"/>
            <a:t>May exams</a:t>
          </a:r>
          <a:endParaRPr lang="en-US" dirty="0"/>
        </a:p>
      </dgm:t>
    </dgm:pt>
    <dgm:pt modelId="{BF16D682-53A6-4511-B4EA-FA5693F94841}" type="parTrans" cxnId="{ABA7C0DB-363C-4AA6-BB46-BD727816B374}">
      <dgm:prSet/>
      <dgm:spPr/>
      <dgm:t>
        <a:bodyPr/>
        <a:lstStyle/>
        <a:p>
          <a:endParaRPr lang="en-US"/>
        </a:p>
      </dgm:t>
    </dgm:pt>
    <dgm:pt modelId="{57B7AC18-19A4-4392-A5C2-43F296CA4D80}" type="sibTrans" cxnId="{ABA7C0DB-363C-4AA6-BB46-BD727816B374}">
      <dgm:prSet/>
      <dgm:spPr/>
      <dgm:t>
        <a:bodyPr/>
        <a:lstStyle/>
        <a:p>
          <a:endParaRPr lang="en-US"/>
        </a:p>
      </dgm:t>
    </dgm:pt>
    <dgm:pt modelId="{202D947D-CAC0-4646-B967-6CF2DE0F03F2}">
      <dgm:prSet phldrT="[Text]"/>
      <dgm:spPr/>
      <dgm:t>
        <a:bodyPr/>
        <a:lstStyle/>
        <a:p>
          <a:r>
            <a:rPr lang="en-US" dirty="0" smtClean="0"/>
            <a:t>Participation in the May 2016 and 2017 examination sessions</a:t>
          </a:r>
          <a:endParaRPr lang="en-US" dirty="0"/>
        </a:p>
      </dgm:t>
    </dgm:pt>
    <dgm:pt modelId="{7B767CA5-A43E-4F3E-ADF4-157850BD1B18}" type="parTrans" cxnId="{BEF28BBB-B89A-4AC2-B9AE-55C73C396852}">
      <dgm:prSet/>
      <dgm:spPr/>
      <dgm:t>
        <a:bodyPr/>
        <a:lstStyle/>
        <a:p>
          <a:endParaRPr lang="en-US"/>
        </a:p>
      </dgm:t>
    </dgm:pt>
    <dgm:pt modelId="{EA2A9E8E-C9DA-4A53-819A-557EEB6DC89E}" type="sibTrans" cxnId="{BEF28BBB-B89A-4AC2-B9AE-55C73C396852}">
      <dgm:prSet/>
      <dgm:spPr/>
      <dgm:t>
        <a:bodyPr/>
        <a:lstStyle/>
        <a:p>
          <a:endParaRPr lang="en-US"/>
        </a:p>
      </dgm:t>
    </dgm:pt>
    <dgm:pt modelId="{E82CA405-B7B3-425E-A9FF-02661D8D464B}">
      <dgm:prSet phldrT="[Text]"/>
      <dgm:spPr/>
      <dgm:t>
        <a:bodyPr/>
        <a:lstStyle/>
        <a:p>
          <a:r>
            <a:rPr lang="en-US" dirty="0" smtClean="0"/>
            <a:t>Complete all internal assessments for each course</a:t>
          </a:r>
          <a:endParaRPr lang="en-US" dirty="0"/>
        </a:p>
      </dgm:t>
    </dgm:pt>
    <dgm:pt modelId="{97E1190B-BFE7-4D54-A94E-F5C5DBD38A0A}" type="parTrans" cxnId="{1A692866-67A3-4452-A6A5-0792DADB941A}">
      <dgm:prSet/>
      <dgm:spPr/>
      <dgm:t>
        <a:bodyPr/>
        <a:lstStyle/>
        <a:p>
          <a:endParaRPr lang="en-US"/>
        </a:p>
      </dgm:t>
    </dgm:pt>
    <dgm:pt modelId="{5D407A9C-E4B4-4B30-BD00-3913B625FBCF}" type="sibTrans" cxnId="{1A692866-67A3-4452-A6A5-0792DADB941A}">
      <dgm:prSet/>
      <dgm:spPr/>
      <dgm:t>
        <a:bodyPr/>
        <a:lstStyle/>
        <a:p>
          <a:endParaRPr lang="en-US"/>
        </a:p>
      </dgm:t>
    </dgm:pt>
    <dgm:pt modelId="{533A18F1-2E8D-4965-9D5A-B8429EA72157}">
      <dgm:prSet phldrT="[Text]"/>
      <dgm:spPr/>
      <dgm:t>
        <a:bodyPr/>
        <a:lstStyle/>
        <a:p>
          <a:r>
            <a:rPr lang="en-US" dirty="0" smtClean="0"/>
            <a:t>EE (Extended Essay)</a:t>
          </a:r>
          <a:endParaRPr lang="en-US" dirty="0"/>
        </a:p>
      </dgm:t>
    </dgm:pt>
    <dgm:pt modelId="{47E7E92F-BC86-437C-961B-82DC36F5444F}" type="parTrans" cxnId="{AF04EE58-EB92-44E6-A902-5BF2CBD2C84D}">
      <dgm:prSet/>
      <dgm:spPr/>
      <dgm:t>
        <a:bodyPr/>
        <a:lstStyle/>
        <a:p>
          <a:endParaRPr lang="en-US"/>
        </a:p>
      </dgm:t>
    </dgm:pt>
    <dgm:pt modelId="{882118F6-4D37-478E-A0B7-AD23FCF2247F}" type="sibTrans" cxnId="{AF04EE58-EB92-44E6-A902-5BF2CBD2C84D}">
      <dgm:prSet/>
      <dgm:spPr/>
      <dgm:t>
        <a:bodyPr/>
        <a:lstStyle/>
        <a:p>
          <a:endParaRPr lang="en-US"/>
        </a:p>
      </dgm:t>
    </dgm:pt>
    <dgm:pt modelId="{CF1FDA0C-AAF3-464B-8FCB-DA45C9F9A5AA}">
      <dgm:prSet phldrT="[Text]"/>
      <dgm:spPr/>
      <dgm:t>
        <a:bodyPr/>
        <a:lstStyle/>
        <a:p>
          <a:r>
            <a:rPr lang="en-US" dirty="0" smtClean="0"/>
            <a:t>Choose a Teacher Advisor in January of your Junior year</a:t>
          </a:r>
        </a:p>
        <a:p>
          <a:r>
            <a:rPr lang="en-US" dirty="0" smtClean="0"/>
            <a:t>Read the Guide</a:t>
          </a:r>
          <a:endParaRPr lang="en-US" dirty="0"/>
        </a:p>
      </dgm:t>
    </dgm:pt>
    <dgm:pt modelId="{90303366-831C-4B79-9105-0010101FE52F}" type="parTrans" cxnId="{3CB8B731-4A87-4962-AF78-9946D7A8B5D8}">
      <dgm:prSet/>
      <dgm:spPr/>
      <dgm:t>
        <a:bodyPr/>
        <a:lstStyle/>
        <a:p>
          <a:endParaRPr lang="en-US"/>
        </a:p>
      </dgm:t>
    </dgm:pt>
    <dgm:pt modelId="{66360233-3E0E-4DF2-86A6-B67D72FA705B}" type="sibTrans" cxnId="{3CB8B731-4A87-4962-AF78-9946D7A8B5D8}">
      <dgm:prSet/>
      <dgm:spPr/>
      <dgm:t>
        <a:bodyPr/>
        <a:lstStyle/>
        <a:p>
          <a:endParaRPr lang="en-US"/>
        </a:p>
      </dgm:t>
    </dgm:pt>
    <dgm:pt modelId="{FCB89506-1C5A-46D3-B804-47E27E5EE06C}">
      <dgm:prSet phldrT="[Text]"/>
      <dgm:spPr/>
      <dgm:t>
        <a:bodyPr/>
        <a:lstStyle/>
        <a:p>
          <a:r>
            <a:rPr lang="en-US" dirty="0" smtClean="0"/>
            <a:t>Research! </a:t>
          </a:r>
        </a:p>
        <a:p>
          <a:r>
            <a:rPr lang="en-US" dirty="0" smtClean="0"/>
            <a:t>Draft due: August </a:t>
          </a:r>
        </a:p>
        <a:p>
          <a:r>
            <a:rPr lang="en-US" dirty="0" smtClean="0"/>
            <a:t>your senior year</a:t>
          </a:r>
        </a:p>
        <a:p>
          <a:r>
            <a:rPr lang="en-US" dirty="0" smtClean="0"/>
            <a:t>Final due: January    your Senior year</a:t>
          </a:r>
          <a:endParaRPr lang="en-US" dirty="0"/>
        </a:p>
      </dgm:t>
    </dgm:pt>
    <dgm:pt modelId="{A2A1C229-249C-4A8A-B293-382BCFF9D0F9}" type="parTrans" cxnId="{89948D6F-D896-498D-B17A-ABAA2055AE4B}">
      <dgm:prSet/>
      <dgm:spPr/>
      <dgm:t>
        <a:bodyPr/>
        <a:lstStyle/>
        <a:p>
          <a:endParaRPr lang="en-US"/>
        </a:p>
      </dgm:t>
    </dgm:pt>
    <dgm:pt modelId="{9A008172-D56F-4412-A4E5-66CADBF76CEE}" type="sibTrans" cxnId="{89948D6F-D896-498D-B17A-ABAA2055AE4B}">
      <dgm:prSet/>
      <dgm:spPr/>
      <dgm:t>
        <a:bodyPr/>
        <a:lstStyle/>
        <a:p>
          <a:endParaRPr lang="en-US"/>
        </a:p>
      </dgm:t>
    </dgm:pt>
    <dgm:pt modelId="{05ED53A7-7CFD-433A-8717-BD908165F0C1}">
      <dgm:prSet phldrT="[Text]"/>
      <dgm:spPr/>
      <dgm:t>
        <a:bodyPr/>
        <a:lstStyle/>
        <a:p>
          <a:r>
            <a:rPr lang="en-US" dirty="0" smtClean="0"/>
            <a:t>Complete the TOK Essay</a:t>
          </a:r>
        </a:p>
      </dgm:t>
    </dgm:pt>
    <dgm:pt modelId="{90A8A609-11F2-4D81-8029-51B7ADC81A18}" type="parTrans" cxnId="{1136C0AE-B875-46E4-A2B5-F1D67E9B016C}">
      <dgm:prSet/>
      <dgm:spPr/>
      <dgm:t>
        <a:bodyPr/>
        <a:lstStyle/>
        <a:p>
          <a:endParaRPr lang="en-US"/>
        </a:p>
      </dgm:t>
    </dgm:pt>
    <dgm:pt modelId="{312A22F6-9132-4099-92A9-59985054BE94}" type="sibTrans" cxnId="{1136C0AE-B875-46E4-A2B5-F1D67E9B016C}">
      <dgm:prSet/>
      <dgm:spPr/>
      <dgm:t>
        <a:bodyPr/>
        <a:lstStyle/>
        <a:p>
          <a:endParaRPr lang="en-US"/>
        </a:p>
      </dgm:t>
    </dgm:pt>
    <dgm:pt modelId="{8F6AFB2D-7144-43B2-BDAD-48566636C617}">
      <dgm:prSet phldrT="[Text]"/>
      <dgm:spPr/>
      <dgm:t>
        <a:bodyPr/>
        <a:lstStyle/>
        <a:p>
          <a:r>
            <a:rPr lang="en-US" dirty="0" smtClean="0"/>
            <a:t>Complete the TOK Presentation</a:t>
          </a:r>
        </a:p>
        <a:p>
          <a:endParaRPr lang="en-US" dirty="0" smtClean="0"/>
        </a:p>
      </dgm:t>
    </dgm:pt>
    <dgm:pt modelId="{D5F5D5D5-E8E4-4F38-A0A3-EB3CB7ED606A}" type="parTrans" cxnId="{5D051DA8-2BEF-4C5D-9E41-E1369543C194}">
      <dgm:prSet/>
      <dgm:spPr/>
      <dgm:t>
        <a:bodyPr/>
        <a:lstStyle/>
        <a:p>
          <a:endParaRPr lang="en-US"/>
        </a:p>
      </dgm:t>
    </dgm:pt>
    <dgm:pt modelId="{3EF1FE99-2E81-47C1-8006-066B42FC5CB3}" type="sibTrans" cxnId="{5D051DA8-2BEF-4C5D-9E41-E1369543C194}">
      <dgm:prSet/>
      <dgm:spPr/>
      <dgm:t>
        <a:bodyPr/>
        <a:lstStyle/>
        <a:p>
          <a:endParaRPr lang="en-US"/>
        </a:p>
      </dgm:t>
    </dgm:pt>
    <dgm:pt modelId="{6E446C1A-1C08-48FB-9010-DBA70B71F22C}">
      <dgm:prSet phldrT="[Text]"/>
      <dgm:spPr/>
      <dgm:t>
        <a:bodyPr/>
        <a:lstStyle/>
        <a:p>
          <a:r>
            <a:rPr lang="en-US" dirty="0" smtClean="0"/>
            <a:t>Email the IB office to request scores to be sent to the college of your choice</a:t>
          </a:r>
          <a:endParaRPr lang="en-US" dirty="0"/>
        </a:p>
      </dgm:t>
    </dgm:pt>
    <dgm:pt modelId="{65F28FEC-575D-4AE8-880C-99F6239C5164}" type="parTrans" cxnId="{C1F77B61-B455-43EF-A754-10F04F959774}">
      <dgm:prSet/>
      <dgm:spPr/>
      <dgm:t>
        <a:bodyPr/>
        <a:lstStyle/>
        <a:p>
          <a:endParaRPr lang="en-US"/>
        </a:p>
      </dgm:t>
    </dgm:pt>
    <dgm:pt modelId="{60A79FB2-5AE9-4943-8DCE-47BFE13EB4C8}" type="sibTrans" cxnId="{C1F77B61-B455-43EF-A754-10F04F959774}">
      <dgm:prSet/>
      <dgm:spPr/>
      <dgm:t>
        <a:bodyPr/>
        <a:lstStyle/>
        <a:p>
          <a:endParaRPr lang="en-US"/>
        </a:p>
      </dgm:t>
    </dgm:pt>
    <dgm:pt modelId="{B56850EA-F495-471D-9EC1-2C056FE5A443}">
      <dgm:prSet/>
      <dgm:spPr/>
      <dgm:t>
        <a:bodyPr/>
        <a:lstStyle/>
        <a:p>
          <a:r>
            <a:rPr lang="en-US" dirty="0" smtClean="0"/>
            <a:t>CAS (Creative, Action &amp; Service)</a:t>
          </a:r>
          <a:endParaRPr lang="en-US" dirty="0"/>
        </a:p>
      </dgm:t>
    </dgm:pt>
    <dgm:pt modelId="{65EAA007-C429-47C2-A6E3-295AE4B6C21C}" type="parTrans" cxnId="{D0119D80-D0C1-43BC-9840-22F06FE92A47}">
      <dgm:prSet/>
      <dgm:spPr/>
      <dgm:t>
        <a:bodyPr/>
        <a:lstStyle/>
        <a:p>
          <a:endParaRPr lang="en-US"/>
        </a:p>
      </dgm:t>
    </dgm:pt>
    <dgm:pt modelId="{6E8F61CB-2B58-406E-9AF2-BCF20F9DD332}" type="sibTrans" cxnId="{D0119D80-D0C1-43BC-9840-22F06FE92A47}">
      <dgm:prSet/>
      <dgm:spPr/>
      <dgm:t>
        <a:bodyPr/>
        <a:lstStyle/>
        <a:p>
          <a:endParaRPr lang="en-US"/>
        </a:p>
      </dgm:t>
    </dgm:pt>
    <dgm:pt modelId="{427B99E8-2954-4D3B-A3DF-D1639231130D}">
      <dgm:prSet/>
      <dgm:spPr/>
      <dgm:t>
        <a:bodyPr/>
        <a:lstStyle/>
        <a:p>
          <a:r>
            <a:rPr lang="en-US" smtClean="0"/>
            <a:t>Enter Goals online</a:t>
          </a:r>
          <a:endParaRPr lang="en-US" dirty="0"/>
        </a:p>
      </dgm:t>
    </dgm:pt>
    <dgm:pt modelId="{91B770BC-DF72-4DAD-BD7C-A8D9C8543722}" type="parTrans" cxnId="{B0EF3399-FDE3-4E11-A6CA-26847A4F41B1}">
      <dgm:prSet/>
      <dgm:spPr/>
      <dgm:t>
        <a:bodyPr/>
        <a:lstStyle/>
        <a:p>
          <a:endParaRPr lang="en-US"/>
        </a:p>
      </dgm:t>
    </dgm:pt>
    <dgm:pt modelId="{FF26618D-6B7E-4639-B551-8104C780016A}" type="sibTrans" cxnId="{B0EF3399-FDE3-4E11-A6CA-26847A4F41B1}">
      <dgm:prSet/>
      <dgm:spPr/>
      <dgm:t>
        <a:bodyPr/>
        <a:lstStyle/>
        <a:p>
          <a:endParaRPr lang="en-US"/>
        </a:p>
      </dgm:t>
    </dgm:pt>
    <dgm:pt modelId="{FA55F08C-B0B5-4432-AF30-872C794E0CE9}">
      <dgm:prSet/>
      <dgm:spPr/>
      <dgm:t>
        <a:bodyPr/>
        <a:lstStyle/>
        <a:p>
          <a:r>
            <a:rPr lang="en-US" smtClean="0"/>
            <a:t>Enter completed hours online with supervisors name, email, and phone number</a:t>
          </a:r>
          <a:endParaRPr lang="en-US" dirty="0"/>
        </a:p>
      </dgm:t>
    </dgm:pt>
    <dgm:pt modelId="{51AB51D2-B60B-4611-BCA6-ABDCACB1887F}" type="parTrans" cxnId="{012BCEA2-F85B-49AB-86E4-D5545BD328B0}">
      <dgm:prSet/>
      <dgm:spPr/>
      <dgm:t>
        <a:bodyPr/>
        <a:lstStyle/>
        <a:p>
          <a:endParaRPr lang="en-US"/>
        </a:p>
      </dgm:t>
    </dgm:pt>
    <dgm:pt modelId="{A5F8A457-7083-4A89-8F7C-ACD847024F83}" type="sibTrans" cxnId="{012BCEA2-F85B-49AB-86E4-D5545BD328B0}">
      <dgm:prSet/>
      <dgm:spPr/>
      <dgm:t>
        <a:bodyPr/>
        <a:lstStyle/>
        <a:p>
          <a:endParaRPr lang="en-US"/>
        </a:p>
      </dgm:t>
    </dgm:pt>
    <dgm:pt modelId="{0CA3885F-0FAC-4512-A310-93990531B15E}">
      <dgm:prSet/>
      <dgm:spPr/>
      <dgm:t>
        <a:bodyPr/>
        <a:lstStyle/>
        <a:p>
          <a:r>
            <a:rPr lang="en-US" dirty="0" smtClean="0"/>
            <a:t>Enter a reflection for each activity</a:t>
          </a:r>
        </a:p>
      </dgm:t>
    </dgm:pt>
    <dgm:pt modelId="{477F04CD-5E1A-46D5-9B57-3D3905232033}" type="parTrans" cxnId="{2D918418-AC98-4163-89BC-74FDD49B29A2}">
      <dgm:prSet/>
      <dgm:spPr/>
      <dgm:t>
        <a:bodyPr/>
        <a:lstStyle/>
        <a:p>
          <a:endParaRPr lang="en-US"/>
        </a:p>
      </dgm:t>
    </dgm:pt>
    <dgm:pt modelId="{D8809D21-A58F-41CB-BBD0-35F25E16A45D}" type="sibTrans" cxnId="{2D918418-AC98-4163-89BC-74FDD49B29A2}">
      <dgm:prSet/>
      <dgm:spPr/>
      <dgm:t>
        <a:bodyPr/>
        <a:lstStyle/>
        <a:p>
          <a:endParaRPr lang="en-US"/>
        </a:p>
      </dgm:t>
    </dgm:pt>
    <dgm:pt modelId="{2BF97DAF-45C5-4267-AA56-01AE250CC28D}" type="pres">
      <dgm:prSet presAssocID="{3ECDEC27-A8B7-4D92-849C-3C6DC608174A}" presName="Name0" presStyleCnt="0">
        <dgm:presLayoutVars>
          <dgm:chMax val="5"/>
          <dgm:chPref val="5"/>
          <dgm:dir/>
          <dgm:animLvl val="lvl"/>
        </dgm:presLayoutVars>
      </dgm:prSet>
      <dgm:spPr/>
      <dgm:t>
        <a:bodyPr/>
        <a:lstStyle/>
        <a:p>
          <a:endParaRPr lang="en-US"/>
        </a:p>
      </dgm:t>
    </dgm:pt>
    <dgm:pt modelId="{A9B62279-A150-4D60-982D-DBA4F8E644D5}" type="pres">
      <dgm:prSet presAssocID="{FD35E122-F5AB-42AA-9375-E62A8A230A42}" presName="parentText1" presStyleLbl="node1" presStyleIdx="0" presStyleCnt="5">
        <dgm:presLayoutVars>
          <dgm:chMax/>
          <dgm:chPref val="3"/>
          <dgm:bulletEnabled val="1"/>
        </dgm:presLayoutVars>
      </dgm:prSet>
      <dgm:spPr/>
      <dgm:t>
        <a:bodyPr/>
        <a:lstStyle/>
        <a:p>
          <a:endParaRPr lang="en-US"/>
        </a:p>
      </dgm:t>
    </dgm:pt>
    <dgm:pt modelId="{72A610A3-E8CC-4D39-A5EA-BB6E20AD5859}" type="pres">
      <dgm:prSet presAssocID="{FD35E122-F5AB-42AA-9375-E62A8A230A42}" presName="childText1" presStyleLbl="solidAlignAcc1" presStyleIdx="0" presStyleCnt="5">
        <dgm:presLayoutVars>
          <dgm:chMax val="0"/>
          <dgm:chPref val="0"/>
          <dgm:bulletEnabled val="1"/>
        </dgm:presLayoutVars>
      </dgm:prSet>
      <dgm:spPr/>
      <dgm:t>
        <a:bodyPr/>
        <a:lstStyle/>
        <a:p>
          <a:endParaRPr lang="en-US"/>
        </a:p>
      </dgm:t>
    </dgm:pt>
    <dgm:pt modelId="{4E7371A4-CC97-4917-843C-8F87F2B3424A}" type="pres">
      <dgm:prSet presAssocID="{533A18F1-2E8D-4965-9D5A-B8429EA72157}" presName="parentText2" presStyleLbl="node1" presStyleIdx="1" presStyleCnt="5">
        <dgm:presLayoutVars>
          <dgm:chMax/>
          <dgm:chPref val="3"/>
          <dgm:bulletEnabled val="1"/>
        </dgm:presLayoutVars>
      </dgm:prSet>
      <dgm:spPr/>
      <dgm:t>
        <a:bodyPr/>
        <a:lstStyle/>
        <a:p>
          <a:endParaRPr lang="en-US"/>
        </a:p>
      </dgm:t>
    </dgm:pt>
    <dgm:pt modelId="{CD670998-714A-466B-B5C9-9D4C8B0F37FE}" type="pres">
      <dgm:prSet presAssocID="{533A18F1-2E8D-4965-9D5A-B8429EA72157}" presName="childText2" presStyleLbl="solidAlignAcc1" presStyleIdx="1" presStyleCnt="5">
        <dgm:presLayoutVars>
          <dgm:chMax val="0"/>
          <dgm:chPref val="0"/>
          <dgm:bulletEnabled val="1"/>
        </dgm:presLayoutVars>
      </dgm:prSet>
      <dgm:spPr/>
      <dgm:t>
        <a:bodyPr/>
        <a:lstStyle/>
        <a:p>
          <a:endParaRPr lang="en-US"/>
        </a:p>
      </dgm:t>
    </dgm:pt>
    <dgm:pt modelId="{1DFA84B5-2B04-42E1-85FE-A18BD149EC82}" type="pres">
      <dgm:prSet presAssocID="{B8635126-E873-4780-91F4-0824DF2D6172}" presName="parentText3" presStyleLbl="node1" presStyleIdx="2" presStyleCnt="5">
        <dgm:presLayoutVars>
          <dgm:chMax/>
          <dgm:chPref val="3"/>
          <dgm:bulletEnabled val="1"/>
        </dgm:presLayoutVars>
      </dgm:prSet>
      <dgm:spPr/>
      <dgm:t>
        <a:bodyPr/>
        <a:lstStyle/>
        <a:p>
          <a:endParaRPr lang="en-US"/>
        </a:p>
      </dgm:t>
    </dgm:pt>
    <dgm:pt modelId="{C9E7CAEE-E3E5-4B4E-96BB-BD2CC02663F2}" type="pres">
      <dgm:prSet presAssocID="{B8635126-E873-4780-91F4-0824DF2D6172}" presName="childText3" presStyleLbl="solidAlignAcc1" presStyleIdx="2" presStyleCnt="5">
        <dgm:presLayoutVars>
          <dgm:chMax val="0"/>
          <dgm:chPref val="0"/>
          <dgm:bulletEnabled val="1"/>
        </dgm:presLayoutVars>
      </dgm:prSet>
      <dgm:spPr/>
      <dgm:t>
        <a:bodyPr/>
        <a:lstStyle/>
        <a:p>
          <a:endParaRPr lang="en-US"/>
        </a:p>
      </dgm:t>
    </dgm:pt>
    <dgm:pt modelId="{F976076A-4DBA-452F-8E46-E442220CB618}" type="pres">
      <dgm:prSet presAssocID="{B56850EA-F495-471D-9EC1-2C056FE5A443}" presName="parentText4" presStyleLbl="node1" presStyleIdx="3" presStyleCnt="5">
        <dgm:presLayoutVars>
          <dgm:chMax/>
          <dgm:chPref val="3"/>
          <dgm:bulletEnabled val="1"/>
        </dgm:presLayoutVars>
      </dgm:prSet>
      <dgm:spPr/>
      <dgm:t>
        <a:bodyPr/>
        <a:lstStyle/>
        <a:p>
          <a:endParaRPr lang="en-US"/>
        </a:p>
      </dgm:t>
    </dgm:pt>
    <dgm:pt modelId="{C5BD73F3-D19C-4931-954D-233F9522B59A}" type="pres">
      <dgm:prSet presAssocID="{B56850EA-F495-471D-9EC1-2C056FE5A443}" presName="childText4" presStyleLbl="solidAlignAcc1" presStyleIdx="3" presStyleCnt="5">
        <dgm:presLayoutVars>
          <dgm:chMax val="0"/>
          <dgm:chPref val="0"/>
          <dgm:bulletEnabled val="1"/>
        </dgm:presLayoutVars>
      </dgm:prSet>
      <dgm:spPr/>
      <dgm:t>
        <a:bodyPr/>
        <a:lstStyle/>
        <a:p>
          <a:endParaRPr lang="en-US"/>
        </a:p>
      </dgm:t>
    </dgm:pt>
    <dgm:pt modelId="{C0695EBD-42F0-446A-B459-70023A5D46B7}" type="pres">
      <dgm:prSet presAssocID="{1EA0D84A-A13A-4BC1-BC9F-61AC4ECD7354}" presName="parentText5" presStyleLbl="node1" presStyleIdx="4" presStyleCnt="5">
        <dgm:presLayoutVars>
          <dgm:chMax/>
          <dgm:chPref val="3"/>
          <dgm:bulletEnabled val="1"/>
        </dgm:presLayoutVars>
      </dgm:prSet>
      <dgm:spPr/>
      <dgm:t>
        <a:bodyPr/>
        <a:lstStyle/>
        <a:p>
          <a:endParaRPr lang="en-US"/>
        </a:p>
      </dgm:t>
    </dgm:pt>
    <dgm:pt modelId="{797DC205-736F-436A-8886-932DB123A226}" type="pres">
      <dgm:prSet presAssocID="{1EA0D84A-A13A-4BC1-BC9F-61AC4ECD7354}" presName="childText5" presStyleLbl="solidAlignAcc1" presStyleIdx="4" presStyleCnt="5">
        <dgm:presLayoutVars>
          <dgm:chMax val="0"/>
          <dgm:chPref val="0"/>
          <dgm:bulletEnabled val="1"/>
        </dgm:presLayoutVars>
      </dgm:prSet>
      <dgm:spPr/>
      <dgm:t>
        <a:bodyPr/>
        <a:lstStyle/>
        <a:p>
          <a:endParaRPr lang="en-US"/>
        </a:p>
      </dgm:t>
    </dgm:pt>
  </dgm:ptLst>
  <dgm:cxnLst>
    <dgm:cxn modelId="{D492A223-F7B3-4CBB-9004-07397BD7630F}" srcId="{3ECDEC27-A8B7-4D92-849C-3C6DC608174A}" destId="{FD35E122-F5AB-42AA-9375-E62A8A230A42}" srcOrd="0" destOrd="0" parTransId="{3457A5E6-47AE-4543-A498-10B3E771A6DE}" sibTransId="{B6669930-0410-40F7-BF6F-728046FC9F0C}"/>
    <dgm:cxn modelId="{3E8F43BF-4907-4B62-85D0-74B2E9AD31D5}" type="presOf" srcId="{FA55F08C-B0B5-4432-AF30-872C794E0CE9}" destId="{C5BD73F3-D19C-4931-954D-233F9522B59A}" srcOrd="0" destOrd="1" presId="urn:microsoft.com/office/officeart/2009/3/layout/IncreasingArrowsProcess"/>
    <dgm:cxn modelId="{6CC53602-2A27-4D01-B21E-3BCBD0F3DB81}" type="presOf" srcId="{B8635126-E873-4780-91F4-0824DF2D6172}" destId="{1DFA84B5-2B04-42E1-85FE-A18BD149EC82}" srcOrd="0" destOrd="0" presId="urn:microsoft.com/office/officeart/2009/3/layout/IncreasingArrowsProcess"/>
    <dgm:cxn modelId="{1A692866-67A3-4452-A6A5-0792DADB941A}" srcId="{FD35E122-F5AB-42AA-9375-E62A8A230A42}" destId="{E82CA405-B7B3-425E-A9FF-02661D8D464B}" srcOrd="1" destOrd="0" parTransId="{97E1190B-BFE7-4D54-A94E-F5C5DBD38A0A}" sibTransId="{5D407A9C-E4B4-4B30-BD00-3913B625FBCF}"/>
    <dgm:cxn modelId="{1136C0AE-B875-46E4-A2B5-F1D67E9B016C}" srcId="{B8635126-E873-4780-91F4-0824DF2D6172}" destId="{05ED53A7-7CFD-433A-8717-BD908165F0C1}" srcOrd="1" destOrd="0" parTransId="{90A8A609-11F2-4D81-8029-51B7ADC81A18}" sibTransId="{312A22F6-9132-4099-92A9-59985054BE94}"/>
    <dgm:cxn modelId="{E926AC21-EAEE-44E2-84C4-A7B9B1429C7E}" type="presOf" srcId="{8F6AFB2D-7144-43B2-BDAD-48566636C617}" destId="{C9E7CAEE-E3E5-4B4E-96BB-BD2CC02663F2}" srcOrd="0" destOrd="2" presId="urn:microsoft.com/office/officeart/2009/3/layout/IncreasingArrowsProcess"/>
    <dgm:cxn modelId="{B0EF3399-FDE3-4E11-A6CA-26847A4F41B1}" srcId="{B56850EA-F495-471D-9EC1-2C056FE5A443}" destId="{427B99E8-2954-4D3B-A3DF-D1639231130D}" srcOrd="0" destOrd="0" parTransId="{91B770BC-DF72-4DAD-BD7C-A8D9C8543722}" sibTransId="{FF26618D-6B7E-4639-B551-8104C780016A}"/>
    <dgm:cxn modelId="{6DF6B003-154C-414E-AB8E-96D1BE8E93A8}" srcId="{FD35E122-F5AB-42AA-9375-E62A8A230A42}" destId="{5DE992E8-06A6-4CA1-A609-DDF09ADD064D}" srcOrd="0" destOrd="0" parTransId="{D5F417F7-208F-4666-90C4-1692BD044A4C}" sibTransId="{C2327C44-38BA-484E-96FB-053203274A12}"/>
    <dgm:cxn modelId="{2AEE9BDC-C6E2-455F-968C-0000E4723B41}" type="presOf" srcId="{427B99E8-2954-4D3B-A3DF-D1639231130D}" destId="{C5BD73F3-D19C-4931-954D-233F9522B59A}" srcOrd="0" destOrd="0" presId="urn:microsoft.com/office/officeart/2009/3/layout/IncreasingArrowsProcess"/>
    <dgm:cxn modelId="{D0119D80-D0C1-43BC-9840-22F06FE92A47}" srcId="{3ECDEC27-A8B7-4D92-849C-3C6DC608174A}" destId="{B56850EA-F495-471D-9EC1-2C056FE5A443}" srcOrd="3" destOrd="0" parTransId="{65EAA007-C429-47C2-A6E3-295AE4B6C21C}" sibTransId="{6E8F61CB-2B58-406E-9AF2-BCF20F9DD332}"/>
    <dgm:cxn modelId="{F95A4D2E-7E01-427A-8FDC-F3BB7C666FD5}" srcId="{B8635126-E873-4780-91F4-0824DF2D6172}" destId="{43870053-14F4-4C39-93D7-6BEB951672AE}" srcOrd="0" destOrd="0" parTransId="{BE624F5B-8657-48BB-9AF8-03AA816E51D8}" sibTransId="{C04427C4-9F05-4092-9BE8-4D8519B4CEC9}"/>
    <dgm:cxn modelId="{3326C3D9-AAEA-47F7-8180-C3BA16C6BC8F}" type="presOf" srcId="{CF1FDA0C-AAF3-464B-8FCB-DA45C9F9A5AA}" destId="{CD670998-714A-466B-B5C9-9D4C8B0F37FE}" srcOrd="0" destOrd="0" presId="urn:microsoft.com/office/officeart/2009/3/layout/IncreasingArrowsProcess"/>
    <dgm:cxn modelId="{617E6C89-F6BC-4D06-9BAB-97B02C0FF4D1}" type="presOf" srcId="{0CA3885F-0FAC-4512-A310-93990531B15E}" destId="{C5BD73F3-D19C-4931-954D-233F9522B59A}" srcOrd="0" destOrd="2" presId="urn:microsoft.com/office/officeart/2009/3/layout/IncreasingArrowsProcess"/>
    <dgm:cxn modelId="{C1F77B61-B455-43EF-A754-10F04F959774}" srcId="{1EA0D84A-A13A-4BC1-BC9F-61AC4ECD7354}" destId="{6E446C1A-1C08-48FB-9010-DBA70B71F22C}" srcOrd="1" destOrd="0" parTransId="{65F28FEC-575D-4AE8-880C-99F6239C5164}" sibTransId="{60A79FB2-5AE9-4943-8DCE-47BFE13EB4C8}"/>
    <dgm:cxn modelId="{89948D6F-D896-498D-B17A-ABAA2055AE4B}" srcId="{533A18F1-2E8D-4965-9D5A-B8429EA72157}" destId="{FCB89506-1C5A-46D3-B804-47E27E5EE06C}" srcOrd="1" destOrd="0" parTransId="{A2A1C229-249C-4A8A-B293-382BCFF9D0F9}" sibTransId="{9A008172-D56F-4412-A4E5-66CADBF76CEE}"/>
    <dgm:cxn modelId="{A555790E-83FD-45DF-87E6-61B5B262B1DC}" type="presOf" srcId="{5DE992E8-06A6-4CA1-A609-DDF09ADD064D}" destId="{72A610A3-E8CC-4D39-A5EA-BB6E20AD5859}" srcOrd="0" destOrd="0" presId="urn:microsoft.com/office/officeart/2009/3/layout/IncreasingArrowsProcess"/>
    <dgm:cxn modelId="{5D051DA8-2BEF-4C5D-9E41-E1369543C194}" srcId="{B8635126-E873-4780-91F4-0824DF2D6172}" destId="{8F6AFB2D-7144-43B2-BDAD-48566636C617}" srcOrd="2" destOrd="0" parTransId="{D5F5D5D5-E8E4-4F38-A0A3-EB3CB7ED606A}" sibTransId="{3EF1FE99-2E81-47C1-8006-066B42FC5CB3}"/>
    <dgm:cxn modelId="{DAB6B28A-73F7-4958-9AC8-926C247D410F}" type="presOf" srcId="{FD35E122-F5AB-42AA-9375-E62A8A230A42}" destId="{A9B62279-A150-4D60-982D-DBA4F8E644D5}" srcOrd="0" destOrd="0" presId="urn:microsoft.com/office/officeart/2009/3/layout/IncreasingArrowsProcess"/>
    <dgm:cxn modelId="{AF04EE58-EB92-44E6-A902-5BF2CBD2C84D}" srcId="{3ECDEC27-A8B7-4D92-849C-3C6DC608174A}" destId="{533A18F1-2E8D-4965-9D5A-B8429EA72157}" srcOrd="1" destOrd="0" parTransId="{47E7E92F-BC86-437C-961B-82DC36F5444F}" sibTransId="{882118F6-4D37-478E-A0B7-AD23FCF2247F}"/>
    <dgm:cxn modelId="{836F59AE-72BF-4EFA-9881-B65C5CA88041}" type="presOf" srcId="{B56850EA-F495-471D-9EC1-2C056FE5A443}" destId="{F976076A-4DBA-452F-8E46-E442220CB618}" srcOrd="0" destOrd="0" presId="urn:microsoft.com/office/officeart/2009/3/layout/IncreasingArrowsProcess"/>
    <dgm:cxn modelId="{7E34B8F3-B843-4E20-A6D6-648A7DA79D8E}" type="presOf" srcId="{43870053-14F4-4C39-93D7-6BEB951672AE}" destId="{C9E7CAEE-E3E5-4B4E-96BB-BD2CC02663F2}" srcOrd="0" destOrd="0" presId="urn:microsoft.com/office/officeart/2009/3/layout/IncreasingArrowsProcess"/>
    <dgm:cxn modelId="{4EA84D61-C29E-4FCA-BF68-57F56F4981B0}" type="presOf" srcId="{05ED53A7-7CFD-433A-8717-BD908165F0C1}" destId="{C9E7CAEE-E3E5-4B4E-96BB-BD2CC02663F2}" srcOrd="0" destOrd="1" presId="urn:microsoft.com/office/officeart/2009/3/layout/IncreasingArrowsProcess"/>
    <dgm:cxn modelId="{D0656045-744F-4D8C-B9E9-DC3945483AE5}" srcId="{3ECDEC27-A8B7-4D92-849C-3C6DC608174A}" destId="{B8635126-E873-4780-91F4-0824DF2D6172}" srcOrd="2" destOrd="0" parTransId="{14DB1B47-D1F3-4BA8-887C-3CD5121B1B43}" sibTransId="{59B3734C-1BCA-4BFC-829F-3BCF1E3C1972}"/>
    <dgm:cxn modelId="{78EE89BE-9619-4074-B1B9-1A90D5F39871}" type="presOf" srcId="{E82CA405-B7B3-425E-A9FF-02661D8D464B}" destId="{72A610A3-E8CC-4D39-A5EA-BB6E20AD5859}" srcOrd="0" destOrd="1" presId="urn:microsoft.com/office/officeart/2009/3/layout/IncreasingArrowsProcess"/>
    <dgm:cxn modelId="{2D918418-AC98-4163-89BC-74FDD49B29A2}" srcId="{B56850EA-F495-471D-9EC1-2C056FE5A443}" destId="{0CA3885F-0FAC-4512-A310-93990531B15E}" srcOrd="2" destOrd="0" parTransId="{477F04CD-5E1A-46D5-9B57-3D3905232033}" sibTransId="{D8809D21-A58F-41CB-BBD0-35F25E16A45D}"/>
    <dgm:cxn modelId="{76A4DDF1-CC8F-4C08-A238-54348FA53423}" type="presOf" srcId="{1EA0D84A-A13A-4BC1-BC9F-61AC4ECD7354}" destId="{C0695EBD-42F0-446A-B459-70023A5D46B7}" srcOrd="0" destOrd="0" presId="urn:microsoft.com/office/officeart/2009/3/layout/IncreasingArrowsProcess"/>
    <dgm:cxn modelId="{47F38F28-74AB-4924-862B-E368751EF053}" type="presOf" srcId="{FCB89506-1C5A-46D3-B804-47E27E5EE06C}" destId="{CD670998-714A-466B-B5C9-9D4C8B0F37FE}" srcOrd="0" destOrd="1" presId="urn:microsoft.com/office/officeart/2009/3/layout/IncreasingArrowsProcess"/>
    <dgm:cxn modelId="{73D14F56-2C85-4B05-920D-7EC3D0D5B357}" type="presOf" srcId="{3ECDEC27-A8B7-4D92-849C-3C6DC608174A}" destId="{2BF97DAF-45C5-4267-AA56-01AE250CC28D}" srcOrd="0" destOrd="0" presId="urn:microsoft.com/office/officeart/2009/3/layout/IncreasingArrowsProcess"/>
    <dgm:cxn modelId="{ABA7C0DB-363C-4AA6-BB46-BD727816B374}" srcId="{3ECDEC27-A8B7-4D92-849C-3C6DC608174A}" destId="{1EA0D84A-A13A-4BC1-BC9F-61AC4ECD7354}" srcOrd="4" destOrd="0" parTransId="{BF16D682-53A6-4511-B4EA-FA5693F94841}" sibTransId="{57B7AC18-19A4-4392-A5C2-43F296CA4D80}"/>
    <dgm:cxn modelId="{3CB8B731-4A87-4962-AF78-9946D7A8B5D8}" srcId="{533A18F1-2E8D-4965-9D5A-B8429EA72157}" destId="{CF1FDA0C-AAF3-464B-8FCB-DA45C9F9A5AA}" srcOrd="0" destOrd="0" parTransId="{90303366-831C-4B79-9105-0010101FE52F}" sibTransId="{66360233-3E0E-4DF2-86A6-B67D72FA705B}"/>
    <dgm:cxn modelId="{1DC16E2E-BBD6-43A0-81AA-B77B01BF979C}" type="presOf" srcId="{6E446C1A-1C08-48FB-9010-DBA70B71F22C}" destId="{797DC205-736F-436A-8886-932DB123A226}" srcOrd="0" destOrd="1" presId="urn:microsoft.com/office/officeart/2009/3/layout/IncreasingArrowsProcess"/>
    <dgm:cxn modelId="{97935035-31C3-48D7-90B5-940B23278997}" type="presOf" srcId="{202D947D-CAC0-4646-B967-6CF2DE0F03F2}" destId="{797DC205-736F-436A-8886-932DB123A226}" srcOrd="0" destOrd="0" presId="urn:microsoft.com/office/officeart/2009/3/layout/IncreasingArrowsProcess"/>
    <dgm:cxn modelId="{012BCEA2-F85B-49AB-86E4-D5545BD328B0}" srcId="{B56850EA-F495-471D-9EC1-2C056FE5A443}" destId="{FA55F08C-B0B5-4432-AF30-872C794E0CE9}" srcOrd="1" destOrd="0" parTransId="{51AB51D2-B60B-4611-BCA6-ABDCACB1887F}" sibTransId="{A5F8A457-7083-4A89-8F7C-ACD847024F83}"/>
    <dgm:cxn modelId="{A120352A-B102-444B-835A-00D045A6AA6A}" type="presOf" srcId="{533A18F1-2E8D-4965-9D5A-B8429EA72157}" destId="{4E7371A4-CC97-4917-843C-8F87F2B3424A}" srcOrd="0" destOrd="0" presId="urn:microsoft.com/office/officeart/2009/3/layout/IncreasingArrowsProcess"/>
    <dgm:cxn modelId="{BEF28BBB-B89A-4AC2-B9AE-55C73C396852}" srcId="{1EA0D84A-A13A-4BC1-BC9F-61AC4ECD7354}" destId="{202D947D-CAC0-4646-B967-6CF2DE0F03F2}" srcOrd="0" destOrd="0" parTransId="{7B767CA5-A43E-4F3E-ADF4-157850BD1B18}" sibTransId="{EA2A9E8E-C9DA-4A53-819A-557EEB6DC89E}"/>
    <dgm:cxn modelId="{182932CB-764E-4743-8937-9D7A1AABB279}" type="presParOf" srcId="{2BF97DAF-45C5-4267-AA56-01AE250CC28D}" destId="{A9B62279-A150-4D60-982D-DBA4F8E644D5}" srcOrd="0" destOrd="0" presId="urn:microsoft.com/office/officeart/2009/3/layout/IncreasingArrowsProcess"/>
    <dgm:cxn modelId="{500E907D-5803-4F7A-868F-08963E90F775}" type="presParOf" srcId="{2BF97DAF-45C5-4267-AA56-01AE250CC28D}" destId="{72A610A3-E8CC-4D39-A5EA-BB6E20AD5859}" srcOrd="1" destOrd="0" presId="urn:microsoft.com/office/officeart/2009/3/layout/IncreasingArrowsProcess"/>
    <dgm:cxn modelId="{F1E49910-6460-4A4A-BD9D-351662373AEF}" type="presParOf" srcId="{2BF97DAF-45C5-4267-AA56-01AE250CC28D}" destId="{4E7371A4-CC97-4917-843C-8F87F2B3424A}" srcOrd="2" destOrd="0" presId="urn:microsoft.com/office/officeart/2009/3/layout/IncreasingArrowsProcess"/>
    <dgm:cxn modelId="{5E0E9AF9-C3D7-4E87-8BEF-934407D9A2DD}" type="presParOf" srcId="{2BF97DAF-45C5-4267-AA56-01AE250CC28D}" destId="{CD670998-714A-466B-B5C9-9D4C8B0F37FE}" srcOrd="3" destOrd="0" presId="urn:microsoft.com/office/officeart/2009/3/layout/IncreasingArrowsProcess"/>
    <dgm:cxn modelId="{F8CFB255-8D45-4FE3-8191-C4F7B9378E7E}" type="presParOf" srcId="{2BF97DAF-45C5-4267-AA56-01AE250CC28D}" destId="{1DFA84B5-2B04-42E1-85FE-A18BD149EC82}" srcOrd="4" destOrd="0" presId="urn:microsoft.com/office/officeart/2009/3/layout/IncreasingArrowsProcess"/>
    <dgm:cxn modelId="{9E526205-B27E-4101-A708-11FC189BA92C}" type="presParOf" srcId="{2BF97DAF-45C5-4267-AA56-01AE250CC28D}" destId="{C9E7CAEE-E3E5-4B4E-96BB-BD2CC02663F2}" srcOrd="5" destOrd="0" presId="urn:microsoft.com/office/officeart/2009/3/layout/IncreasingArrowsProcess"/>
    <dgm:cxn modelId="{9BE65B7A-2D10-45ED-9E17-FEEA83C18A23}" type="presParOf" srcId="{2BF97DAF-45C5-4267-AA56-01AE250CC28D}" destId="{F976076A-4DBA-452F-8E46-E442220CB618}" srcOrd="6" destOrd="0" presId="urn:microsoft.com/office/officeart/2009/3/layout/IncreasingArrowsProcess"/>
    <dgm:cxn modelId="{B6B5468A-DD7E-4386-A96A-A666E8F351EA}" type="presParOf" srcId="{2BF97DAF-45C5-4267-AA56-01AE250CC28D}" destId="{C5BD73F3-D19C-4931-954D-233F9522B59A}" srcOrd="7" destOrd="0" presId="urn:microsoft.com/office/officeart/2009/3/layout/IncreasingArrowsProcess"/>
    <dgm:cxn modelId="{CF1BC6FA-A63F-4EB5-BB96-225C752E1ADA}" type="presParOf" srcId="{2BF97DAF-45C5-4267-AA56-01AE250CC28D}" destId="{C0695EBD-42F0-446A-B459-70023A5D46B7}" srcOrd="8" destOrd="0" presId="urn:microsoft.com/office/officeart/2009/3/layout/IncreasingArrowsProcess"/>
    <dgm:cxn modelId="{4364478D-B493-429C-B439-102826E38462}" type="presParOf" srcId="{2BF97DAF-45C5-4267-AA56-01AE250CC28D}" destId="{797DC205-736F-436A-8886-932DB123A226}"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73C9283-CA9B-434F-83B6-0149E58F9068}" type="datetimeFigureOut">
              <a:rPr lang="en-US" smtClean="0"/>
              <a:pPr/>
              <a:t>1/6/2017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D3D6B7-8F6A-479F-BA10-1AEE39EAEA31}" type="slidenum">
              <a:rPr lang="en-US" smtClean="0"/>
              <a:pPr/>
              <a:t>‹#›</a:t>
            </a:fld>
            <a:endParaRPr lang="en-US"/>
          </a:p>
        </p:txBody>
      </p:sp>
    </p:spTree>
    <p:extLst>
      <p:ext uri="{BB962C8B-B14F-4D97-AF65-F5344CB8AC3E}">
        <p14:creationId xmlns:p14="http://schemas.microsoft.com/office/powerpoint/2010/main" val="2166176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C81EE8-1DCB-4237-829A-34A5511ECFC8}" type="datetimeFigureOut">
              <a:rPr lang="en-US" smtClean="0"/>
              <a:pPr/>
              <a:t>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F73F02-EDCC-4970-9596-91B5CD5D69FD}" type="slidenum">
              <a:rPr lang="en-US" smtClean="0"/>
              <a:pPr/>
              <a:t>‹#›</a:t>
            </a:fld>
            <a:endParaRPr lang="en-US"/>
          </a:p>
        </p:txBody>
      </p:sp>
    </p:spTree>
    <p:extLst>
      <p:ext uri="{BB962C8B-B14F-4D97-AF65-F5344CB8AC3E}">
        <p14:creationId xmlns:p14="http://schemas.microsoft.com/office/powerpoint/2010/main" val="275167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03D1493-AFE2-406E-9A79-93B2E12D3C1F}" type="datetimeFigureOut">
              <a:rPr lang="en-US" smtClean="0"/>
              <a:pPr/>
              <a:t>1/6/2017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5FC6F21-C65C-4E6B-8185-3F556AF872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D1493-AFE2-406E-9A79-93B2E12D3C1F}"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C6F21-C65C-4E6B-8185-3F556AF872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03D1493-AFE2-406E-9A79-93B2E12D3C1F}" type="datetimeFigureOut">
              <a:rPr lang="en-US" smtClean="0"/>
              <a:pPr/>
              <a:t>1/6/2017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5FC6F21-C65C-4E6B-8185-3F556AF872E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3D1493-AFE2-406E-9A79-93B2E12D3C1F}"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03D1493-AFE2-406E-9A79-93B2E12D3C1F}" type="datetimeFigureOut">
              <a:rPr lang="en-US" smtClean="0"/>
              <a:pPr/>
              <a:t>1/6/2017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FC6F21-C65C-4E6B-8185-3F556AF872E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03D1493-AFE2-406E-9A79-93B2E12D3C1F}" type="datetimeFigureOut">
              <a:rPr lang="en-US" smtClean="0"/>
              <a:pPr/>
              <a:t>1/6/2017</a:t>
            </a:fld>
            <a:endParaRPr lang="en-US"/>
          </a:p>
        </p:txBody>
      </p:sp>
      <p:sp>
        <p:nvSpPr>
          <p:cNvPr id="10" name="Slide Number Placeholder 9"/>
          <p:cNvSpPr>
            <a:spLocks noGrp="1"/>
          </p:cNvSpPr>
          <p:nvPr>
            <p:ph type="sldNum" sz="quarter" idx="16"/>
          </p:nvPr>
        </p:nvSpPr>
        <p:spPr/>
        <p:txBody>
          <a:bodyPr rtlCol="0"/>
          <a:lstStyle/>
          <a:p>
            <a:fld id="{85FC6F21-C65C-4E6B-8185-3F556AF872E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03D1493-AFE2-406E-9A79-93B2E12D3C1F}" type="datetimeFigureOut">
              <a:rPr lang="en-US" smtClean="0"/>
              <a:pPr/>
              <a:t>1/6/2017</a:t>
            </a:fld>
            <a:endParaRPr lang="en-US"/>
          </a:p>
        </p:txBody>
      </p:sp>
      <p:sp>
        <p:nvSpPr>
          <p:cNvPr id="12" name="Slide Number Placeholder 11"/>
          <p:cNvSpPr>
            <a:spLocks noGrp="1"/>
          </p:cNvSpPr>
          <p:nvPr>
            <p:ph type="sldNum" sz="quarter" idx="16"/>
          </p:nvPr>
        </p:nvSpPr>
        <p:spPr/>
        <p:txBody>
          <a:bodyPr rtlCol="0"/>
          <a:lstStyle/>
          <a:p>
            <a:fld id="{85FC6F21-C65C-4E6B-8185-3F556AF872E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3D1493-AFE2-406E-9A79-93B2E12D3C1F}"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D1493-AFE2-406E-9A79-93B2E12D3C1F}" type="datetimeFigureOut">
              <a:rPr lang="en-US" smtClean="0"/>
              <a:pPr/>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5FC6F21-C65C-4E6B-8185-3F556AF872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3D1493-AFE2-406E-9A79-93B2E12D3C1F}"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FC6F21-C65C-4E6B-8185-3F556AF872E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03D1493-AFE2-406E-9A79-93B2E12D3C1F}" type="datetimeFigureOut">
              <a:rPr lang="en-US" smtClean="0"/>
              <a:pPr/>
              <a:t>1/6/2017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5FC6F21-C65C-4E6B-8185-3F556AF872E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03D1493-AFE2-406E-9A79-93B2E12D3C1F}" type="datetimeFigureOut">
              <a:rPr lang="en-US" smtClean="0"/>
              <a:pPr/>
              <a:t>1/6/2017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5FC6F21-C65C-4E6B-8185-3F556AF872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t>ADVANCED ACADEMICS AND DUAL CREDIT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57200"/>
            <a:ext cx="4752975" cy="5372100"/>
          </a:xfrm>
          <a:prstGeom prst="rect">
            <a:avLst/>
          </a:prstGeom>
        </p:spPr>
      </p:pic>
    </p:spTree>
    <p:extLst>
      <p:ext uri="{BB962C8B-B14F-4D97-AF65-F5344CB8AC3E}">
        <p14:creationId xmlns:p14="http://schemas.microsoft.com/office/powerpoint/2010/main" val="2832789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9050"/>
            <a:ext cx="8229600" cy="990600"/>
          </a:xfrm>
        </p:spPr>
        <p:txBody>
          <a:bodyPr/>
          <a:lstStyle/>
          <a:p>
            <a:pPr fontAlgn="auto">
              <a:spcAft>
                <a:spcPts val="0"/>
              </a:spcAft>
              <a:defRPr/>
            </a:pPr>
            <a:r>
              <a:rPr lang="en-US" sz="4000">
                <a:solidFill>
                  <a:schemeClr val="tx1"/>
                </a:solidFill>
                <a:latin typeface="Calisto MT" charset="0"/>
              </a:rPr>
              <a:t>IB WHS Medallion</a:t>
            </a:r>
          </a:p>
        </p:txBody>
      </p:sp>
      <p:graphicFrame>
        <p:nvGraphicFramePr>
          <p:cNvPr id="2" name="Content Placeholder 1"/>
          <p:cNvGraphicFramePr>
            <a:graphicFrameLocks noGrp="1"/>
          </p:cNvGraphicFramePr>
          <p:nvPr>
            <p:ph idx="1"/>
          </p:nvPr>
        </p:nvGraphicFramePr>
        <p:xfrm>
          <a:off x="228600" y="990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64" name="Picture 3" descr="C:\Users\Lisa Ledman\AppData\Local\Microsoft\Windows\INetCache\IE\Q2NCOMCX\MC9003891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050" y="4724400"/>
            <a:ext cx="13239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35865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9050"/>
            <a:ext cx="8229600" cy="990600"/>
          </a:xfrm>
        </p:spPr>
        <p:txBody>
          <a:bodyPr/>
          <a:lstStyle/>
          <a:p>
            <a:pPr fontAlgn="auto">
              <a:spcAft>
                <a:spcPts val="0"/>
              </a:spcAft>
              <a:defRPr/>
            </a:pPr>
            <a:r>
              <a:rPr lang="en-US" sz="4000" dirty="0">
                <a:solidFill>
                  <a:schemeClr val="tx1"/>
                </a:solidFill>
                <a:latin typeface="Calisto MT" charset="0"/>
              </a:rPr>
              <a:t>IB </a:t>
            </a:r>
            <a:r>
              <a:rPr lang="en-US" sz="4000" dirty="0" smtClean="0">
                <a:solidFill>
                  <a:schemeClr val="tx1"/>
                </a:solidFill>
                <a:latin typeface="Calisto MT" charset="0"/>
              </a:rPr>
              <a:t>Diploma</a:t>
            </a:r>
            <a:endParaRPr lang="en-US" sz="4000" dirty="0">
              <a:solidFill>
                <a:schemeClr val="tx1"/>
              </a:solidFill>
              <a:latin typeface="Calisto MT" charset="0"/>
            </a:endParaRPr>
          </a:p>
        </p:txBody>
      </p:sp>
      <p:graphicFrame>
        <p:nvGraphicFramePr>
          <p:cNvPr id="2" name="Content Placeholder 1"/>
          <p:cNvGraphicFramePr>
            <a:graphicFrameLocks noGrp="1"/>
          </p:cNvGraphicFramePr>
          <p:nvPr>
            <p:ph idx="1"/>
          </p:nvPr>
        </p:nvGraphicFramePr>
        <p:xfrm>
          <a:off x="228600" y="990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3188" name="Picture 3" descr="C:\Users\Lisa Ledman\AppData\Local\Microsoft\Windows\INetCache\IE\BTD3HX79\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648200"/>
            <a:ext cx="1971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5705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a:solidFill>
                  <a:schemeClr val="tx1"/>
                </a:solidFill>
                <a:latin typeface="Calisto MT" charset="0"/>
              </a:rPr>
              <a:t>IB Courses at </a:t>
            </a:r>
            <a:r>
              <a:rPr lang="en-US" dirty="0" smtClean="0">
                <a:solidFill>
                  <a:schemeClr val="tx1"/>
                </a:solidFill>
                <a:latin typeface="Calisto MT" charset="0"/>
              </a:rPr>
              <a:t>Washburn</a:t>
            </a:r>
            <a:br>
              <a:rPr lang="en-US" dirty="0" smtClean="0">
                <a:solidFill>
                  <a:schemeClr val="tx1"/>
                </a:solidFill>
                <a:latin typeface="Calisto MT" charset="0"/>
              </a:rPr>
            </a:br>
            <a:endParaRPr lang="en-US" dirty="0"/>
          </a:p>
        </p:txBody>
      </p:sp>
      <p:sp>
        <p:nvSpPr>
          <p:cNvPr id="3" name="Content Placeholder 2"/>
          <p:cNvSpPr>
            <a:spLocks noGrp="1"/>
          </p:cNvSpPr>
          <p:nvPr>
            <p:ph sz="quarter" idx="1"/>
          </p:nvPr>
        </p:nvSpPr>
        <p:spPr>
          <a:xfrm>
            <a:off x="457200" y="1295400"/>
            <a:ext cx="3810000" cy="5029200"/>
          </a:xfrm>
        </p:spPr>
        <p:txBody>
          <a:bodyPr>
            <a:normAutofit fontScale="47500" lnSpcReduction="20000"/>
          </a:bodyPr>
          <a:lstStyle/>
          <a:p>
            <a:pPr marL="274320" indent="-274320" fontAlgn="auto">
              <a:spcAft>
                <a:spcPts val="0"/>
              </a:spcAft>
              <a:buFont typeface="Wingdings" panose="05000000000000000000" pitchFamily="2" charset="2"/>
              <a:buChar char="S"/>
              <a:defRPr/>
            </a:pPr>
            <a:endParaRPr lang="en-US" sz="4000" b="1" dirty="0" smtClean="0"/>
          </a:p>
          <a:p>
            <a:pPr marL="274320" indent="-274320" fontAlgn="auto">
              <a:spcAft>
                <a:spcPts val="0"/>
              </a:spcAft>
              <a:buFont typeface="Wingdings" panose="05000000000000000000" pitchFamily="2" charset="2"/>
              <a:buChar char="S"/>
              <a:defRPr/>
            </a:pPr>
            <a:r>
              <a:rPr lang="en-US" sz="4000" b="1" dirty="0" smtClean="0"/>
              <a:t>Group 1 (Language and Literature)</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800" dirty="0"/>
              <a:t>Language and </a:t>
            </a:r>
            <a:r>
              <a:rPr lang="en-US" sz="3800" dirty="0" smtClean="0"/>
              <a:t> </a:t>
            </a:r>
          </a:p>
          <a:p>
            <a:pPr marL="731520" lvl="2" indent="0" fontAlgn="auto">
              <a:spcAft>
                <a:spcPts val="0"/>
              </a:spcAft>
              <a:buClr>
                <a:schemeClr val="accent1">
                  <a:shade val="75000"/>
                </a:schemeClr>
              </a:buClr>
              <a:buFont typeface="Wingdings"/>
              <a:buNone/>
              <a:defRPr/>
            </a:pPr>
            <a:r>
              <a:rPr lang="en-US" sz="3800" dirty="0"/>
              <a:t> </a:t>
            </a:r>
            <a:r>
              <a:rPr lang="en-US" sz="3800" dirty="0" smtClean="0"/>
              <a:t>      Literature </a:t>
            </a:r>
            <a:r>
              <a:rPr lang="en-US" sz="3800" dirty="0"/>
              <a:t>HL</a:t>
            </a:r>
          </a:p>
          <a:p>
            <a:pPr lvl="2" indent="-182880" fontAlgn="auto">
              <a:spcAft>
                <a:spcPts val="0"/>
              </a:spcAft>
              <a:buClr>
                <a:schemeClr val="accent1">
                  <a:shade val="75000"/>
                </a:schemeClr>
              </a:buClr>
              <a:buFont typeface="Wingdings" panose="05000000000000000000" pitchFamily="2" charset="2"/>
              <a:buChar char="S"/>
              <a:defRPr/>
            </a:pPr>
            <a:r>
              <a:rPr lang="en-US" sz="3800" dirty="0"/>
              <a:t>Literature HL</a:t>
            </a:r>
          </a:p>
          <a:p>
            <a:pPr marL="274320" indent="-274320" fontAlgn="auto">
              <a:spcAft>
                <a:spcPts val="0"/>
              </a:spcAft>
              <a:buFont typeface="Wingdings" panose="05000000000000000000" pitchFamily="2" charset="2"/>
              <a:buChar char="S"/>
              <a:defRPr/>
            </a:pPr>
            <a:r>
              <a:rPr lang="en-US" sz="4000" b="1" dirty="0"/>
              <a:t>Group </a:t>
            </a:r>
            <a:r>
              <a:rPr lang="en-US" sz="4000" b="1" dirty="0" smtClean="0"/>
              <a:t>2 (Language Acquisition)</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800" dirty="0"/>
              <a:t>Spanish SL and HL</a:t>
            </a:r>
          </a:p>
          <a:p>
            <a:pPr lvl="2" indent="-182880" fontAlgn="auto">
              <a:spcAft>
                <a:spcPts val="0"/>
              </a:spcAft>
              <a:buClr>
                <a:schemeClr val="accent1">
                  <a:shade val="75000"/>
                </a:schemeClr>
              </a:buClr>
              <a:buFont typeface="Wingdings" panose="05000000000000000000" pitchFamily="2" charset="2"/>
              <a:buChar char="S"/>
              <a:defRPr/>
            </a:pPr>
            <a:r>
              <a:rPr lang="en-US" sz="3800" dirty="0"/>
              <a:t>French SL and HL</a:t>
            </a:r>
          </a:p>
          <a:p>
            <a:pPr marL="274320" indent="-274320" fontAlgn="auto">
              <a:spcAft>
                <a:spcPts val="0"/>
              </a:spcAft>
              <a:buFont typeface="Wingdings" panose="05000000000000000000" pitchFamily="2" charset="2"/>
              <a:buChar char="S"/>
              <a:defRPr/>
            </a:pPr>
            <a:r>
              <a:rPr lang="en-US" sz="4000" b="1" dirty="0"/>
              <a:t>Group </a:t>
            </a:r>
            <a:r>
              <a:rPr lang="en-US" sz="4000" b="1" dirty="0" smtClean="0"/>
              <a:t>3 (Individuals and Societies)</a:t>
            </a:r>
          </a:p>
          <a:p>
            <a:pPr lvl="2" indent="-182880" fontAlgn="auto">
              <a:spcAft>
                <a:spcPts val="0"/>
              </a:spcAft>
              <a:buClr>
                <a:schemeClr val="accent1">
                  <a:shade val="75000"/>
                </a:schemeClr>
              </a:buClr>
              <a:buFont typeface="Wingdings" panose="05000000000000000000" pitchFamily="2" charset="2"/>
              <a:buChar char="S"/>
              <a:defRPr/>
            </a:pPr>
            <a:r>
              <a:rPr lang="en-US" sz="3800" dirty="0"/>
              <a:t>History HL</a:t>
            </a:r>
          </a:p>
          <a:p>
            <a:pPr lvl="2" indent="-182880" fontAlgn="auto">
              <a:spcAft>
                <a:spcPts val="0"/>
              </a:spcAft>
              <a:buClr>
                <a:schemeClr val="accent1">
                  <a:shade val="75000"/>
                </a:schemeClr>
              </a:buClr>
              <a:buFont typeface="Wingdings" panose="05000000000000000000" pitchFamily="2" charset="2"/>
              <a:buChar char="S"/>
              <a:defRPr/>
            </a:pPr>
            <a:r>
              <a:rPr lang="en-US" sz="3800" dirty="0"/>
              <a:t>History </a:t>
            </a:r>
            <a:r>
              <a:rPr lang="en-US" sz="3800" dirty="0" smtClean="0"/>
              <a:t>SL</a:t>
            </a:r>
            <a:endParaRPr lang="en-US" sz="3900" dirty="0" smtClean="0"/>
          </a:p>
          <a:p>
            <a:pPr marL="274320" indent="-274320" fontAlgn="auto">
              <a:spcAft>
                <a:spcPts val="0"/>
              </a:spcAft>
              <a:buFont typeface="Wingdings"/>
              <a:buChar char=""/>
              <a:defRPr/>
            </a:pPr>
            <a:endParaRPr lang="en-US" dirty="0"/>
          </a:p>
          <a:p>
            <a:pPr marL="274320" indent="-274320" fontAlgn="auto">
              <a:spcAft>
                <a:spcPts val="0"/>
              </a:spcAft>
              <a:buFont typeface="Wingdings" panose="05000000000000000000" pitchFamily="2" charset="2"/>
              <a:buChar char="S"/>
              <a:defRPr/>
            </a:pPr>
            <a:endParaRPr lang="en-US" sz="4200" dirty="0"/>
          </a:p>
        </p:txBody>
      </p:sp>
      <p:sp>
        <p:nvSpPr>
          <p:cNvPr id="8" name="Content Placeholder 7"/>
          <p:cNvSpPr>
            <a:spLocks noGrp="1"/>
          </p:cNvSpPr>
          <p:nvPr>
            <p:ph sz="quarter" idx="2"/>
          </p:nvPr>
        </p:nvSpPr>
        <p:spPr>
          <a:xfrm>
            <a:off x="4267200" y="1295400"/>
            <a:ext cx="4038600" cy="4953000"/>
          </a:xfrm>
        </p:spPr>
        <p:txBody>
          <a:bodyPr>
            <a:normAutofit fontScale="47500" lnSpcReduction="20000"/>
          </a:bodyPr>
          <a:lstStyle/>
          <a:p>
            <a:pPr marL="0" indent="0" fontAlgn="auto">
              <a:spcAft>
                <a:spcPts val="0"/>
              </a:spcAft>
              <a:buNone/>
              <a:defRPr/>
            </a:pPr>
            <a:endParaRPr lang="en-US" sz="4000" b="1" dirty="0" smtClean="0"/>
          </a:p>
          <a:p>
            <a:pPr marL="274320" indent="-274320" fontAlgn="auto">
              <a:spcAft>
                <a:spcPts val="0"/>
              </a:spcAft>
              <a:buFont typeface="Wingdings" panose="05000000000000000000" pitchFamily="2" charset="2"/>
              <a:buChar char="S"/>
              <a:defRPr/>
            </a:pPr>
            <a:r>
              <a:rPr lang="en-US" sz="4000" b="1" dirty="0" smtClean="0"/>
              <a:t>Group </a:t>
            </a:r>
            <a:r>
              <a:rPr lang="en-US" sz="4000" b="1" dirty="0"/>
              <a:t>4 </a:t>
            </a:r>
            <a:r>
              <a:rPr lang="en-US" sz="4000" b="1" dirty="0" smtClean="0"/>
              <a:t>(Experimental Sciences)</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300" dirty="0"/>
              <a:t>Physics </a:t>
            </a:r>
            <a:r>
              <a:rPr lang="en-US" sz="3300" dirty="0" smtClean="0"/>
              <a:t>SL* or HL</a:t>
            </a:r>
            <a:endParaRPr lang="en-US" sz="3300" dirty="0"/>
          </a:p>
          <a:p>
            <a:pPr lvl="2" indent="-182880" fontAlgn="auto">
              <a:spcAft>
                <a:spcPts val="0"/>
              </a:spcAft>
              <a:buClr>
                <a:schemeClr val="accent1">
                  <a:shade val="75000"/>
                </a:schemeClr>
              </a:buClr>
              <a:buFont typeface="Wingdings" panose="05000000000000000000" pitchFamily="2" charset="2"/>
              <a:buChar char="S"/>
              <a:defRPr/>
            </a:pPr>
            <a:r>
              <a:rPr lang="en-US" sz="3300" dirty="0"/>
              <a:t>Chemistry SL</a:t>
            </a:r>
          </a:p>
          <a:p>
            <a:pPr lvl="2" indent="-182880" fontAlgn="auto">
              <a:spcAft>
                <a:spcPts val="0"/>
              </a:spcAft>
              <a:buClr>
                <a:schemeClr val="accent1">
                  <a:shade val="75000"/>
                </a:schemeClr>
              </a:buClr>
              <a:buFont typeface="Wingdings" panose="05000000000000000000" pitchFamily="2" charset="2"/>
              <a:buChar char="S"/>
              <a:defRPr/>
            </a:pPr>
            <a:r>
              <a:rPr lang="en-US" sz="3300" dirty="0"/>
              <a:t>Biology SL or HL</a:t>
            </a:r>
          </a:p>
          <a:p>
            <a:pPr lvl="2" indent="-182880" fontAlgn="auto">
              <a:spcAft>
                <a:spcPts val="0"/>
              </a:spcAft>
              <a:buClr>
                <a:schemeClr val="accent1">
                  <a:shade val="75000"/>
                </a:schemeClr>
              </a:buClr>
              <a:buFont typeface="Wingdings" panose="05000000000000000000" pitchFamily="2" charset="2"/>
              <a:buChar char="S"/>
              <a:defRPr/>
            </a:pPr>
            <a:r>
              <a:rPr lang="en-US" sz="3300" dirty="0" smtClean="0"/>
              <a:t>IB DP SL Sports, Exercise and Health Science</a:t>
            </a:r>
          </a:p>
          <a:p>
            <a:pPr lvl="2" indent="-182880" fontAlgn="auto">
              <a:spcAft>
                <a:spcPts val="0"/>
              </a:spcAft>
              <a:buClr>
                <a:schemeClr val="accent1">
                  <a:shade val="75000"/>
                </a:schemeClr>
              </a:buClr>
              <a:buFont typeface="Wingdings" panose="05000000000000000000" pitchFamily="2" charset="2"/>
              <a:buChar char="S"/>
              <a:defRPr/>
            </a:pPr>
            <a:r>
              <a:rPr lang="en-US" sz="3300" dirty="0" smtClean="0"/>
              <a:t>Environmental </a:t>
            </a:r>
            <a:r>
              <a:rPr lang="en-US" sz="3300" dirty="0"/>
              <a:t>Systems &amp; </a:t>
            </a:r>
            <a:endParaRPr lang="en-US" sz="3300" dirty="0" smtClean="0"/>
          </a:p>
          <a:p>
            <a:pPr marL="731520" lvl="2" indent="0" fontAlgn="auto">
              <a:spcAft>
                <a:spcPts val="0"/>
              </a:spcAft>
              <a:buClr>
                <a:schemeClr val="accent1">
                  <a:shade val="75000"/>
                </a:schemeClr>
              </a:buClr>
              <a:buFont typeface="Wingdings"/>
              <a:buNone/>
              <a:defRPr/>
            </a:pPr>
            <a:r>
              <a:rPr lang="en-US" sz="3300" dirty="0"/>
              <a:t> </a:t>
            </a:r>
            <a:r>
              <a:rPr lang="en-US" sz="3300" dirty="0" smtClean="0"/>
              <a:t>      Societies (ESS) SL</a:t>
            </a:r>
            <a:endParaRPr lang="en-US" sz="3300" dirty="0"/>
          </a:p>
          <a:p>
            <a:pPr marL="274320" indent="-274320" fontAlgn="auto">
              <a:spcAft>
                <a:spcPts val="0"/>
              </a:spcAft>
              <a:buFont typeface="Wingdings" panose="05000000000000000000" pitchFamily="2" charset="2"/>
              <a:buChar char="S"/>
              <a:defRPr/>
            </a:pPr>
            <a:r>
              <a:rPr lang="en-US" sz="4000" b="1" dirty="0"/>
              <a:t>Group </a:t>
            </a:r>
            <a:r>
              <a:rPr lang="en-US" sz="4000" b="1" dirty="0" smtClean="0"/>
              <a:t>5 (Mathematics)</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300" dirty="0"/>
              <a:t>Math Studies SL</a:t>
            </a:r>
          </a:p>
          <a:p>
            <a:pPr lvl="2" indent="-182880" fontAlgn="auto">
              <a:spcAft>
                <a:spcPts val="0"/>
              </a:spcAft>
              <a:buClr>
                <a:schemeClr val="accent1">
                  <a:shade val="75000"/>
                </a:schemeClr>
              </a:buClr>
              <a:buFont typeface="Wingdings" panose="05000000000000000000" pitchFamily="2" charset="2"/>
              <a:buChar char="S"/>
              <a:defRPr/>
            </a:pPr>
            <a:r>
              <a:rPr lang="en-US" sz="3300" dirty="0"/>
              <a:t>Math SL</a:t>
            </a:r>
          </a:p>
          <a:p>
            <a:pPr lvl="2" indent="-182880" fontAlgn="auto">
              <a:spcAft>
                <a:spcPts val="0"/>
              </a:spcAft>
              <a:buClr>
                <a:schemeClr val="accent1">
                  <a:shade val="75000"/>
                </a:schemeClr>
              </a:buClr>
              <a:buFont typeface="Wingdings" panose="05000000000000000000" pitchFamily="2" charset="2"/>
              <a:buChar char="S"/>
              <a:defRPr/>
            </a:pPr>
            <a:r>
              <a:rPr lang="en-US" sz="3300" dirty="0"/>
              <a:t>Math HL</a:t>
            </a:r>
          </a:p>
          <a:p>
            <a:pPr marL="274320" indent="-274320" fontAlgn="auto">
              <a:spcAft>
                <a:spcPts val="0"/>
              </a:spcAft>
              <a:buFont typeface="Wingdings" panose="05000000000000000000" pitchFamily="2" charset="2"/>
              <a:buChar char="S"/>
              <a:defRPr/>
            </a:pPr>
            <a:r>
              <a:rPr lang="en-US" sz="4000" b="1" dirty="0"/>
              <a:t>Group 6 </a:t>
            </a:r>
            <a:r>
              <a:rPr lang="en-US" sz="4000" b="1" dirty="0" smtClean="0"/>
              <a:t>(The Arts)</a:t>
            </a:r>
            <a:endParaRPr lang="en-US" sz="4000" b="1" dirty="0"/>
          </a:p>
          <a:p>
            <a:pPr lvl="2" indent="-182880" fontAlgn="auto">
              <a:spcAft>
                <a:spcPts val="0"/>
              </a:spcAft>
              <a:buClr>
                <a:schemeClr val="accent1">
                  <a:shade val="75000"/>
                </a:schemeClr>
              </a:buClr>
              <a:buFont typeface="Wingdings" panose="05000000000000000000" pitchFamily="2" charset="2"/>
              <a:buChar char="S"/>
              <a:defRPr/>
            </a:pPr>
            <a:r>
              <a:rPr lang="en-US" sz="3300" dirty="0"/>
              <a:t>Visual Arts SL or HL </a:t>
            </a:r>
            <a:endParaRPr lang="en-US" dirty="0" smtClean="0"/>
          </a:p>
          <a:p>
            <a:pPr lvl="2" indent="-182880" fontAlgn="auto">
              <a:spcAft>
                <a:spcPts val="0"/>
              </a:spcAft>
              <a:buClr>
                <a:schemeClr val="accent1">
                  <a:shade val="75000"/>
                </a:schemeClr>
              </a:buClr>
              <a:buFont typeface="Wingdings" panose="05000000000000000000" pitchFamily="2" charset="2"/>
              <a:buChar char="S"/>
              <a:defRPr/>
            </a:pPr>
            <a:r>
              <a:rPr lang="en-US" sz="3300" dirty="0" smtClean="0"/>
              <a:t>Music SL*</a:t>
            </a:r>
            <a:endParaRPr lang="en-US" sz="3300" dirty="0"/>
          </a:p>
        </p:txBody>
      </p:sp>
      <p:sp>
        <p:nvSpPr>
          <p:cNvPr id="7" name="Title 2"/>
          <p:cNvSpPr txBox="1">
            <a:spLocks/>
          </p:cNvSpPr>
          <p:nvPr/>
        </p:nvSpPr>
        <p:spPr>
          <a:xfrm>
            <a:off x="228600" y="152400"/>
            <a:ext cx="8229600" cy="1143000"/>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endParaRPr lang="en-US" dirty="0">
              <a:solidFill>
                <a:srgbClr val="575F6D"/>
              </a:solidFill>
              <a:latin typeface="Calisto MT" charset="0"/>
            </a:endParaRPr>
          </a:p>
        </p:txBody>
      </p:sp>
      <p:pic>
        <p:nvPicPr>
          <p:cNvPr id="4" name="Picture 3"/>
          <p:cNvPicPr>
            <a:picLocks noChangeAspect="1"/>
          </p:cNvPicPr>
          <p:nvPr/>
        </p:nvPicPr>
        <p:blipFill>
          <a:blip r:embed="rId2"/>
          <a:stretch>
            <a:fillRect/>
          </a:stretch>
        </p:blipFill>
        <p:spPr>
          <a:xfrm>
            <a:off x="7140244" y="4876800"/>
            <a:ext cx="1873911" cy="1604731"/>
          </a:xfrm>
          <a:prstGeom prst="rect">
            <a:avLst/>
          </a:prstGeom>
        </p:spPr>
      </p:pic>
    </p:spTree>
    <p:extLst>
      <p:ext uri="{BB962C8B-B14F-4D97-AF65-F5344CB8AC3E}">
        <p14:creationId xmlns:p14="http://schemas.microsoft.com/office/powerpoint/2010/main" val="320898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20040" lvl="1" indent="0">
              <a:buNone/>
              <a:defRPr/>
            </a:pPr>
            <a:r>
              <a:rPr lang="en-US" sz="4800" b="1" dirty="0" err="1">
                <a:solidFill>
                  <a:srgbClr val="7F7F7F"/>
                </a:solidFill>
                <a:ea typeface="+mj-ea"/>
                <a:cs typeface="+mj-cs"/>
              </a:rPr>
              <a:t>S</a:t>
            </a:r>
            <a:r>
              <a:rPr lang="en-US" sz="4800" b="1" dirty="0" err="1" smtClean="0">
                <a:solidFill>
                  <a:srgbClr val="7F7F7F"/>
                </a:solidFill>
                <a:ea typeface="+mj-ea"/>
                <a:cs typeface="+mj-cs"/>
              </a:rPr>
              <a:t>ophmore</a:t>
            </a:r>
            <a:r>
              <a:rPr lang="en-US" sz="4800" b="1" dirty="0" smtClean="0">
                <a:solidFill>
                  <a:srgbClr val="7F7F7F"/>
                </a:solidFill>
                <a:ea typeface="+mj-ea"/>
                <a:cs typeface="+mj-cs"/>
              </a:rPr>
              <a:t> Year</a:t>
            </a:r>
          </a:p>
          <a:p>
            <a:pPr lvl="1">
              <a:buFont typeface="Wingdings" panose="05000000000000000000" pitchFamily="2" charset="2"/>
              <a:buChar char="q"/>
              <a:defRPr/>
            </a:pPr>
            <a:r>
              <a:rPr lang="en-US" dirty="0" smtClean="0">
                <a:ea typeface="+mn-ea"/>
                <a:cs typeface="+mn-cs"/>
              </a:rPr>
              <a:t>Have to plan for completing P.E. and Health requirements</a:t>
            </a:r>
          </a:p>
          <a:p>
            <a:pPr marL="0" indent="0" eaLnBrk="1" fontAlgn="auto" hangingPunct="1">
              <a:spcAft>
                <a:spcPts val="0"/>
              </a:spcAft>
              <a:buFont typeface="Wingdings 2" panose="05020102010507070707" pitchFamily="18" charset="2"/>
              <a:buNone/>
              <a:defRPr/>
            </a:pPr>
            <a:endParaRPr lang="en-US" dirty="0">
              <a:ea typeface="+mn-ea"/>
              <a:cs typeface="+mn-cs"/>
            </a:endParaRPr>
          </a:p>
          <a:p>
            <a:pPr marL="594360" lvl="1">
              <a:defRPr/>
            </a:pPr>
            <a:r>
              <a:rPr lang="en-US" dirty="0" smtClean="0">
                <a:ea typeface="+mn-ea"/>
                <a:cs typeface="+mn-cs"/>
              </a:rPr>
              <a:t>Diploma </a:t>
            </a:r>
            <a:r>
              <a:rPr lang="en-US" dirty="0" err="1" smtClean="0">
                <a:ea typeface="+mn-ea"/>
                <a:cs typeface="+mn-cs"/>
              </a:rPr>
              <a:t>Programme</a:t>
            </a:r>
            <a:r>
              <a:rPr lang="en-US" dirty="0" smtClean="0">
                <a:ea typeface="+mn-ea"/>
                <a:cs typeface="+mn-cs"/>
              </a:rPr>
              <a:t> information sessions: Take place during registration</a:t>
            </a:r>
          </a:p>
          <a:p>
            <a:pPr marL="0" indent="0" eaLnBrk="1" fontAlgn="auto" hangingPunct="1">
              <a:spcAft>
                <a:spcPts val="0"/>
              </a:spcAft>
              <a:buFont typeface="Wingdings 2" panose="05020102010507070707" pitchFamily="18" charset="2"/>
              <a:buNone/>
              <a:defRPr/>
            </a:pPr>
            <a:endParaRPr lang="en-US" dirty="0" smtClean="0">
              <a:ea typeface="+mn-ea"/>
              <a:cs typeface="+mn-cs"/>
            </a:endParaRPr>
          </a:p>
          <a:p>
            <a:pPr marL="594360" lvl="1">
              <a:defRPr/>
            </a:pPr>
            <a:r>
              <a:rPr lang="en-US" dirty="0" smtClean="0">
                <a:ea typeface="+mn-ea"/>
                <a:cs typeface="+mn-cs"/>
              </a:rPr>
              <a:t>Choose from the following Diploma </a:t>
            </a:r>
            <a:r>
              <a:rPr lang="en-US" dirty="0" err="1" smtClean="0">
                <a:ea typeface="+mn-ea"/>
                <a:cs typeface="+mn-cs"/>
              </a:rPr>
              <a:t>Programme</a:t>
            </a:r>
            <a:r>
              <a:rPr lang="en-US" dirty="0" smtClean="0">
                <a:ea typeface="+mn-ea"/>
                <a:cs typeface="+mn-cs"/>
              </a:rPr>
              <a:t> options: full IB diploma, WHS IB medallion, or participant </a:t>
            </a:r>
          </a:p>
          <a:p>
            <a:pPr marL="0" indent="0" eaLnBrk="1" fontAlgn="auto" hangingPunct="1">
              <a:spcAft>
                <a:spcPts val="0"/>
              </a:spcAft>
              <a:buFont typeface="Wingdings 2" panose="05020102010507070707" pitchFamily="18" charset="2"/>
              <a:buNone/>
              <a:defRPr/>
            </a:pPr>
            <a:endParaRPr lang="en-US" dirty="0" smtClean="0">
              <a:ea typeface="+mn-ea"/>
              <a:cs typeface="+mn-cs"/>
            </a:endParaRPr>
          </a:p>
          <a:p>
            <a:pPr marL="594360" lvl="1">
              <a:defRPr/>
            </a:pPr>
            <a:r>
              <a:rPr lang="en-US" dirty="0" smtClean="0">
                <a:ea typeface="+mn-ea"/>
                <a:cs typeface="+mn-cs"/>
              </a:rPr>
              <a:t>Establish a habit of service- explore different community volunteering options. Experiences from the summer after sophomore year can be used for official </a:t>
            </a:r>
            <a:r>
              <a:rPr lang="en-US" b="1" dirty="0" smtClean="0">
                <a:ea typeface="+mn-ea"/>
                <a:cs typeface="+mn-cs"/>
              </a:rPr>
              <a:t>Creativity, Action, and Service</a:t>
            </a:r>
            <a:r>
              <a:rPr lang="en-US" dirty="0" smtClean="0">
                <a:ea typeface="+mn-ea"/>
                <a:cs typeface="+mn-cs"/>
              </a:rPr>
              <a:t> (CAS) experiences.</a:t>
            </a:r>
            <a:endParaRPr lang="en-US" dirty="0">
              <a:ea typeface="+mn-ea"/>
              <a:cs typeface="+mn-cs"/>
            </a:endParaRPr>
          </a:p>
        </p:txBody>
      </p:sp>
      <p:sp>
        <p:nvSpPr>
          <p:cNvPr id="2" name="Title 1"/>
          <p:cNvSpPr>
            <a:spLocks noGrp="1"/>
          </p:cNvSpPr>
          <p:nvPr>
            <p:ph type="title"/>
          </p:nvPr>
        </p:nvSpPr>
        <p:spPr>
          <a:xfrm>
            <a:off x="612648" y="685800"/>
            <a:ext cx="8153400" cy="533400"/>
          </a:xfrm>
        </p:spPr>
        <p:txBody>
          <a:bodyPr>
            <a:noAutofit/>
          </a:bodyPr>
          <a:lstStyle/>
          <a:p>
            <a:pPr eaLnBrk="1" fontAlgn="auto" hangingPunct="1">
              <a:spcAft>
                <a:spcPts val="0"/>
              </a:spcAft>
              <a:defRPr/>
            </a:pPr>
            <a:r>
              <a:rPr lang="en-US" sz="4800" b="1" dirty="0" smtClean="0"/>
              <a:t>IB Diploma/Medallion Timeline</a:t>
            </a:r>
            <a:br>
              <a:rPr lang="en-US" sz="4800" b="1" dirty="0" smtClean="0"/>
            </a:br>
            <a:endParaRPr lang="en-US" sz="4800" b="1" dirty="0"/>
          </a:p>
        </p:txBody>
      </p:sp>
    </p:spTree>
    <p:extLst>
      <p:ext uri="{BB962C8B-B14F-4D97-AF65-F5344CB8AC3E}">
        <p14:creationId xmlns:p14="http://schemas.microsoft.com/office/powerpoint/2010/main" val="3101105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bodyPr>
          <a:lstStyle/>
          <a:p>
            <a:pPr marL="0" indent="0">
              <a:buNone/>
              <a:defRPr/>
            </a:pPr>
            <a:r>
              <a:rPr lang="en-US" altLang="en-US" sz="2800" b="1" dirty="0" smtClean="0">
                <a:solidFill>
                  <a:srgbClr val="7F7F7F"/>
                </a:solidFill>
                <a:ea typeface="+mj-ea"/>
                <a:cs typeface="+mj-cs"/>
              </a:rPr>
              <a:t>SEMESTER </a:t>
            </a:r>
            <a:r>
              <a:rPr lang="en-US" altLang="en-US" sz="2800" b="1" dirty="0">
                <a:solidFill>
                  <a:srgbClr val="7F7F7F"/>
                </a:solidFill>
                <a:ea typeface="+mj-ea"/>
                <a:cs typeface="+mj-cs"/>
              </a:rPr>
              <a:t>1</a:t>
            </a:r>
            <a:r>
              <a:rPr lang="en-US" altLang="en-US" sz="2800" dirty="0">
                <a:solidFill>
                  <a:srgbClr val="7F7F7F"/>
                </a:solidFill>
                <a:ea typeface="+mj-ea"/>
                <a:cs typeface="+mj-cs"/>
              </a:rPr>
              <a:t/>
            </a:r>
            <a:br>
              <a:rPr lang="en-US" altLang="en-US" sz="2800" dirty="0">
                <a:solidFill>
                  <a:srgbClr val="7F7F7F"/>
                </a:solidFill>
                <a:ea typeface="+mj-ea"/>
                <a:cs typeface="+mj-cs"/>
              </a:rPr>
            </a:br>
            <a:endParaRPr lang="en-US" altLang="en-US" sz="1800" dirty="0" smtClean="0"/>
          </a:p>
          <a:p>
            <a:pPr eaLnBrk="1" hangingPunct="1">
              <a:defRPr/>
            </a:pPr>
            <a:r>
              <a:rPr lang="en-US" altLang="en-US" sz="1800" dirty="0" smtClean="0"/>
              <a:t>Double check with counselors and IB coordinator that your schedule is correct for the </a:t>
            </a:r>
            <a:r>
              <a:rPr lang="en-US" altLang="en-US" sz="1800" dirty="0" err="1" smtClean="0"/>
              <a:t>programme</a:t>
            </a:r>
            <a:r>
              <a:rPr lang="en-US" altLang="en-US" sz="1800" dirty="0" smtClean="0"/>
              <a:t> that you have selected. </a:t>
            </a:r>
          </a:p>
          <a:p>
            <a:pPr eaLnBrk="1" hangingPunct="1">
              <a:defRPr/>
            </a:pPr>
            <a:r>
              <a:rPr lang="en-US" altLang="en-US" sz="1800" dirty="0" smtClean="0"/>
              <a:t>Creativity, Action and Service (CAS)</a:t>
            </a:r>
          </a:p>
          <a:p>
            <a:pPr eaLnBrk="1" hangingPunct="1">
              <a:defRPr/>
            </a:pPr>
            <a:r>
              <a:rPr lang="en-US" altLang="en-US" sz="1800" dirty="0" smtClean="0"/>
              <a:t>Extended Essay (EE) – Students meet with the coordinator to begin choosing their topics; the coordinator will begin the process with the student to match up with an EE supervisor.</a:t>
            </a:r>
          </a:p>
          <a:p>
            <a:pPr eaLnBrk="1" hangingPunct="1">
              <a:defRPr/>
            </a:pPr>
            <a:r>
              <a:rPr lang="en-US" altLang="en-US" sz="1800" dirty="0" smtClean="0"/>
              <a:t>Ensure that you are scheduled to begin Theory of Knowledge class for second semester.</a:t>
            </a:r>
          </a:p>
          <a:p>
            <a:pPr eaLnBrk="1" hangingPunct="1">
              <a:defRPr/>
            </a:pPr>
            <a:r>
              <a:rPr lang="en-US" altLang="en-US" sz="1800" dirty="0" smtClean="0"/>
              <a:t>Register for May exams- juniors can take (but are not required to) up to two SL exams -- DO NOT MISS THE DEADLINE!!!	</a:t>
            </a:r>
          </a:p>
          <a:p>
            <a:pPr eaLnBrk="1" hangingPunct="1">
              <a:defRPr/>
            </a:pPr>
            <a:endParaRPr lang="en-US" altLang="en-US" dirty="0" smtClean="0"/>
          </a:p>
        </p:txBody>
      </p:sp>
      <p:sp>
        <p:nvSpPr>
          <p:cNvPr id="2" name="Title 1"/>
          <p:cNvSpPr>
            <a:spLocks noGrp="1"/>
          </p:cNvSpPr>
          <p:nvPr>
            <p:ph type="title"/>
          </p:nvPr>
        </p:nvSpPr>
        <p:spPr>
          <a:xfrm>
            <a:off x="648591" y="457200"/>
            <a:ext cx="8153400" cy="990600"/>
          </a:xfrm>
        </p:spPr>
        <p:txBody>
          <a:bodyPr wrap="square" numCol="1" anchorCtr="0" compatLnSpc="1">
            <a:prstTxWarp prst="textNoShape">
              <a:avLst/>
            </a:prstTxWarp>
            <a:noAutofit/>
          </a:bodyPr>
          <a:lstStyle/>
          <a:p>
            <a:pPr eaLnBrk="1" hangingPunct="1">
              <a:defRPr/>
            </a:pPr>
            <a:r>
              <a:rPr lang="en-US" altLang="en-US" sz="4000" b="1" cap="none" dirty="0" smtClean="0"/>
              <a:t>JUNIOR YEAR</a:t>
            </a:r>
            <a:r>
              <a:rPr lang="en-US" altLang="en-US" sz="4000" cap="none" dirty="0" smtClean="0"/>
              <a:t/>
            </a:r>
            <a:br>
              <a:rPr lang="en-US" altLang="en-US" sz="4000" cap="none" dirty="0" smtClean="0"/>
            </a:br>
            <a:endParaRPr lang="en-US" altLang="en-US" sz="4000" cap="none" dirty="0" smtClean="0"/>
          </a:p>
        </p:txBody>
      </p:sp>
    </p:spTree>
    <p:extLst>
      <p:ext uri="{BB962C8B-B14F-4D97-AF65-F5344CB8AC3E}">
        <p14:creationId xmlns:p14="http://schemas.microsoft.com/office/powerpoint/2010/main" val="270800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0" lvl="1" indent="0">
              <a:buNone/>
              <a:defRPr/>
            </a:pPr>
            <a:r>
              <a:rPr lang="en-US" altLang="en-US" sz="2800" b="1" dirty="0">
                <a:solidFill>
                  <a:srgbClr val="7F7F7F"/>
                </a:solidFill>
                <a:ea typeface="+mj-ea"/>
                <a:cs typeface="+mj-cs"/>
              </a:rPr>
              <a:t>SEMESTER 2</a:t>
            </a:r>
            <a:endParaRPr lang="en-US" sz="3200" dirty="0" smtClean="0">
              <a:ea typeface="+mn-ea"/>
              <a:cs typeface="+mn-cs"/>
            </a:endParaRPr>
          </a:p>
          <a:p>
            <a:pPr lvl="1" eaLnBrk="1" fontAlgn="auto" hangingPunct="1">
              <a:spcAft>
                <a:spcPts val="0"/>
              </a:spcAft>
              <a:buFont typeface="Wingdings" panose="05000000000000000000" pitchFamily="2" charset="2"/>
              <a:buChar char="q"/>
              <a:defRPr/>
            </a:pPr>
            <a:r>
              <a:rPr lang="en-US" sz="2200" dirty="0" smtClean="0">
                <a:ea typeface="+mn-ea"/>
                <a:cs typeface="+mn-cs"/>
              </a:rPr>
              <a:t>Begin </a:t>
            </a:r>
            <a:r>
              <a:rPr lang="en-US" sz="2200" dirty="0">
                <a:ea typeface="+mn-ea"/>
                <a:cs typeface="+mn-cs"/>
              </a:rPr>
              <a:t>Theory of Knowledge </a:t>
            </a:r>
            <a:r>
              <a:rPr lang="en-US" sz="2200" dirty="0" smtClean="0">
                <a:ea typeface="+mn-ea"/>
                <a:cs typeface="+mn-cs"/>
              </a:rPr>
              <a:t>class.</a:t>
            </a:r>
          </a:p>
          <a:p>
            <a:pPr lvl="1" eaLnBrk="1" fontAlgn="auto" hangingPunct="1">
              <a:spcAft>
                <a:spcPts val="0"/>
              </a:spcAft>
              <a:buFont typeface="Wingdings" panose="05000000000000000000" pitchFamily="2" charset="2"/>
              <a:buChar char="q"/>
              <a:defRPr/>
            </a:pPr>
            <a:r>
              <a:rPr lang="en-US" sz="2200" dirty="0" smtClean="0">
                <a:ea typeface="+mn-ea"/>
                <a:cs typeface="+mn-cs"/>
              </a:rPr>
              <a:t>Various </a:t>
            </a:r>
            <a:r>
              <a:rPr lang="en-US" sz="2200" dirty="0">
                <a:ea typeface="+mn-ea"/>
                <a:cs typeface="+mn-cs"/>
              </a:rPr>
              <a:t>internal assessments (IAs) due- refer to assessment </a:t>
            </a:r>
            <a:r>
              <a:rPr lang="en-US" sz="2200" dirty="0" smtClean="0">
                <a:ea typeface="+mn-ea"/>
                <a:cs typeface="+mn-cs"/>
              </a:rPr>
              <a:t>calendar.</a:t>
            </a:r>
          </a:p>
          <a:p>
            <a:pPr lvl="1" eaLnBrk="1" fontAlgn="auto" hangingPunct="1">
              <a:spcAft>
                <a:spcPts val="0"/>
              </a:spcAft>
              <a:buFont typeface="Wingdings" panose="05000000000000000000" pitchFamily="2" charset="2"/>
              <a:buChar char="q"/>
              <a:defRPr/>
            </a:pPr>
            <a:r>
              <a:rPr lang="en-US" sz="2200" dirty="0" smtClean="0">
                <a:ea typeface="+mn-ea"/>
                <a:cs typeface="+mn-cs"/>
              </a:rPr>
              <a:t>Work </a:t>
            </a:r>
            <a:r>
              <a:rPr lang="en-US" sz="2200" dirty="0">
                <a:ea typeface="+mn-ea"/>
                <a:cs typeface="+mn-cs"/>
              </a:rPr>
              <a:t>on CAS requirements and record reflections in </a:t>
            </a:r>
            <a:r>
              <a:rPr lang="en-US" sz="2200" dirty="0" err="1">
                <a:ea typeface="+mn-ea"/>
                <a:cs typeface="+mn-cs"/>
              </a:rPr>
              <a:t>ManageBac</a:t>
            </a:r>
            <a:r>
              <a:rPr lang="en-US" sz="2200" dirty="0">
                <a:ea typeface="+mn-ea"/>
                <a:cs typeface="+mn-cs"/>
              </a:rPr>
              <a:t>. </a:t>
            </a:r>
          </a:p>
          <a:p>
            <a:pPr lvl="1" eaLnBrk="1" fontAlgn="auto" hangingPunct="1">
              <a:spcAft>
                <a:spcPts val="0"/>
              </a:spcAft>
              <a:buFont typeface="Wingdings" panose="05000000000000000000" pitchFamily="2" charset="2"/>
              <a:buChar char="q"/>
              <a:defRPr/>
            </a:pPr>
            <a:r>
              <a:rPr lang="en-US" sz="2200" dirty="0" smtClean="0">
                <a:ea typeface="+mn-ea"/>
                <a:cs typeface="+mn-cs"/>
              </a:rPr>
              <a:t>May </a:t>
            </a:r>
            <a:r>
              <a:rPr lang="en-US" sz="2200" dirty="0">
                <a:ea typeface="+mn-ea"/>
                <a:cs typeface="+mn-cs"/>
              </a:rPr>
              <a:t>exams- External assessments in up to two IB subjects. Refer to exam calendar</a:t>
            </a:r>
            <a:r>
              <a:rPr lang="en-US" sz="2200" dirty="0" smtClean="0">
                <a:ea typeface="+mn-ea"/>
                <a:cs typeface="+mn-cs"/>
              </a:rPr>
              <a:t>.</a:t>
            </a:r>
            <a:r>
              <a:rPr lang="en-US" sz="2200" dirty="0">
                <a:ea typeface="+mn-ea"/>
                <a:cs typeface="+mn-cs"/>
              </a:rPr>
              <a:t> </a:t>
            </a:r>
            <a:endParaRPr lang="en-US" sz="2200" dirty="0" smtClean="0">
              <a:ea typeface="+mn-ea"/>
              <a:cs typeface="+mn-cs"/>
            </a:endParaRPr>
          </a:p>
          <a:p>
            <a:pPr lvl="1" eaLnBrk="1" fontAlgn="auto" hangingPunct="1">
              <a:spcAft>
                <a:spcPts val="0"/>
              </a:spcAft>
              <a:buFont typeface="Wingdings" panose="05000000000000000000" pitchFamily="2" charset="2"/>
              <a:buChar char="q"/>
              <a:defRPr/>
            </a:pPr>
            <a:r>
              <a:rPr lang="en-US" sz="2200" dirty="0" smtClean="0">
                <a:ea typeface="+mn-ea"/>
                <a:cs typeface="+mn-cs"/>
              </a:rPr>
              <a:t>Meet </a:t>
            </a:r>
            <a:r>
              <a:rPr lang="en-US" sz="2200" dirty="0">
                <a:ea typeface="+mn-ea"/>
                <a:cs typeface="+mn-cs"/>
              </a:rPr>
              <a:t>with your </a:t>
            </a:r>
            <a:r>
              <a:rPr lang="en-US" sz="2200" b="1" dirty="0">
                <a:ea typeface="+mn-ea"/>
                <a:cs typeface="+mn-cs"/>
              </a:rPr>
              <a:t>EE supervisor</a:t>
            </a:r>
            <a:r>
              <a:rPr lang="en-US" sz="2200" dirty="0">
                <a:ea typeface="+mn-ea"/>
                <a:cs typeface="+mn-cs"/>
              </a:rPr>
              <a:t> before the end of the school year to establish a timeline that works for the two of you.</a:t>
            </a:r>
          </a:p>
          <a:p>
            <a:pPr marL="982980" lvl="2" indent="-342900" eaLnBrk="1" fontAlgn="auto" hangingPunct="1">
              <a:spcAft>
                <a:spcPts val="0"/>
              </a:spcAft>
              <a:buClr>
                <a:schemeClr val="accent3"/>
              </a:buClr>
              <a:buFont typeface="Wingdings" panose="05000000000000000000" pitchFamily="2" charset="2"/>
              <a:buChar char="q"/>
              <a:defRPr/>
            </a:pPr>
            <a:r>
              <a:rPr lang="en-US" sz="2200" dirty="0">
                <a:ea typeface="+mn-ea"/>
                <a:cs typeface="+mn-cs"/>
              </a:rPr>
              <a:t>Example: EE outline emailed to supervisor by July 15</a:t>
            </a:r>
            <a:r>
              <a:rPr lang="en-US" sz="2200" baseline="30000" dirty="0">
                <a:ea typeface="+mn-ea"/>
                <a:cs typeface="+mn-cs"/>
              </a:rPr>
              <a:t>th </a:t>
            </a:r>
            <a:r>
              <a:rPr lang="en-US" sz="2200" dirty="0">
                <a:ea typeface="+mn-ea"/>
                <a:cs typeface="+mn-cs"/>
              </a:rPr>
              <a:t>and complete a rough draft by the first day of school.</a:t>
            </a:r>
          </a:p>
          <a:p>
            <a:pPr marL="548640" lvl="1" indent="-182880" eaLnBrk="1" fontAlgn="auto" hangingPunct="1">
              <a:spcAft>
                <a:spcPts val="0"/>
              </a:spcAft>
              <a:buFont typeface="Arial" panose="020B0604020202020204" pitchFamily="34" charset="0"/>
              <a:buChar char="•"/>
              <a:defRPr/>
            </a:pPr>
            <a:endParaRPr lang="en-US" sz="3200" dirty="0">
              <a:ea typeface="+mn-ea"/>
              <a:cs typeface="+mn-cs"/>
            </a:endParaRPr>
          </a:p>
          <a:p>
            <a:pPr marL="274320" eaLnBrk="1" fontAlgn="auto" hangingPunct="1">
              <a:spcAft>
                <a:spcPts val="0"/>
              </a:spcAft>
              <a:defRPr/>
            </a:pPr>
            <a:endParaRPr lang="en-US" dirty="0">
              <a:ea typeface="+mn-ea"/>
              <a:cs typeface="+mn-cs"/>
            </a:endParaRPr>
          </a:p>
        </p:txBody>
      </p:sp>
      <p:sp>
        <p:nvSpPr>
          <p:cNvPr id="2" name="Title 1"/>
          <p:cNvSpPr>
            <a:spLocks noGrp="1"/>
          </p:cNvSpPr>
          <p:nvPr>
            <p:ph type="title"/>
          </p:nvPr>
        </p:nvSpPr>
        <p:spPr/>
        <p:txBody>
          <a:bodyPr wrap="square" numCol="1" anchorCtr="0" compatLnSpc="1">
            <a:prstTxWarp prst="textNoShape">
              <a:avLst/>
            </a:prstTxWarp>
            <a:normAutofit/>
          </a:bodyPr>
          <a:lstStyle/>
          <a:p>
            <a:pPr eaLnBrk="1" hangingPunct="1">
              <a:defRPr/>
            </a:pPr>
            <a:r>
              <a:rPr lang="en-US" altLang="en-US" b="1" cap="none" dirty="0" smtClean="0"/>
              <a:t>JUNIOR YEAR</a:t>
            </a:r>
            <a:endParaRPr lang="en-US" altLang="en-US" cap="none" dirty="0" smtClean="0"/>
          </a:p>
        </p:txBody>
      </p:sp>
    </p:spTree>
    <p:extLst>
      <p:ext uri="{BB962C8B-B14F-4D97-AF65-F5344CB8AC3E}">
        <p14:creationId xmlns:p14="http://schemas.microsoft.com/office/powerpoint/2010/main" val="15943340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normAutofit fontScale="77500" lnSpcReduction="20000"/>
          </a:bodyPr>
          <a:lstStyle/>
          <a:p>
            <a:pPr marL="0" indent="0">
              <a:lnSpc>
                <a:spcPct val="90000"/>
              </a:lnSpc>
              <a:buNone/>
              <a:defRPr/>
            </a:pPr>
            <a:r>
              <a:rPr lang="en-US" altLang="en-US" sz="5200" dirty="0">
                <a:solidFill>
                  <a:srgbClr val="7F7F7F"/>
                </a:solidFill>
                <a:ea typeface="+mj-ea"/>
                <a:cs typeface="+mj-cs"/>
              </a:rPr>
              <a:t>SEMESTER 1</a:t>
            </a:r>
            <a:endParaRPr lang="en-US" altLang="en-US" dirty="0" smtClean="0"/>
          </a:p>
          <a:p>
            <a:pPr eaLnBrk="1" hangingPunct="1">
              <a:lnSpc>
                <a:spcPct val="90000"/>
              </a:lnSpc>
              <a:defRPr/>
            </a:pPr>
            <a:r>
              <a:rPr lang="en-US" altLang="en-US" dirty="0" smtClean="0"/>
              <a:t>Double check with counselors and IB coordinator that your schedule is correct for the </a:t>
            </a:r>
            <a:r>
              <a:rPr lang="en-US" altLang="en-US" dirty="0" err="1" smtClean="0"/>
              <a:t>programme</a:t>
            </a:r>
            <a:r>
              <a:rPr lang="en-US" altLang="en-US" dirty="0" smtClean="0"/>
              <a:t> that you have selected. Ensure that you are signed up for the second section of TOK.</a:t>
            </a:r>
            <a:endParaRPr lang="en-US" altLang="en-US" sz="2400" dirty="0" smtClean="0"/>
          </a:p>
          <a:p>
            <a:pPr eaLnBrk="1" hangingPunct="1">
              <a:lnSpc>
                <a:spcPct val="90000"/>
              </a:lnSpc>
              <a:defRPr/>
            </a:pPr>
            <a:r>
              <a:rPr lang="en-US" altLang="en-US" b="1" dirty="0" smtClean="0"/>
              <a:t>Extended Essay</a:t>
            </a:r>
            <a:endParaRPr lang="en-US" altLang="en-US" sz="2400" dirty="0" smtClean="0"/>
          </a:p>
          <a:p>
            <a:pPr lvl="1" eaLnBrk="1" hangingPunct="1">
              <a:lnSpc>
                <a:spcPct val="90000"/>
              </a:lnSpc>
              <a:defRPr/>
            </a:pPr>
            <a:r>
              <a:rPr lang="en-US" altLang="en-US" dirty="0" smtClean="0"/>
              <a:t>Turn in rough draft on the day you and your supervisor have agreed to</a:t>
            </a:r>
            <a:endParaRPr lang="en-US" altLang="en-US" sz="2000" dirty="0" smtClean="0"/>
          </a:p>
          <a:p>
            <a:pPr lvl="1" eaLnBrk="1" hangingPunct="1">
              <a:lnSpc>
                <a:spcPct val="90000"/>
              </a:lnSpc>
              <a:defRPr/>
            </a:pPr>
            <a:r>
              <a:rPr lang="en-US" altLang="en-US" dirty="0" smtClean="0"/>
              <a:t>Meet with supervisor periodically over quarter 1 to work on final draft. </a:t>
            </a:r>
            <a:endParaRPr lang="en-US" altLang="en-US" sz="2000" dirty="0" smtClean="0"/>
          </a:p>
          <a:p>
            <a:pPr lvl="1" eaLnBrk="1" hangingPunct="1">
              <a:lnSpc>
                <a:spcPct val="90000"/>
              </a:lnSpc>
              <a:defRPr/>
            </a:pPr>
            <a:r>
              <a:rPr lang="en-US" altLang="en-US" dirty="0" smtClean="0"/>
              <a:t>Turn in final EE draft!</a:t>
            </a:r>
            <a:endParaRPr lang="en-US" altLang="en-US" sz="2000" dirty="0" smtClean="0"/>
          </a:p>
          <a:p>
            <a:pPr eaLnBrk="1" hangingPunct="1">
              <a:lnSpc>
                <a:spcPct val="90000"/>
              </a:lnSpc>
              <a:defRPr/>
            </a:pPr>
            <a:r>
              <a:rPr lang="en-US" altLang="en-US" dirty="0" smtClean="0"/>
              <a:t>Various</a:t>
            </a:r>
            <a:r>
              <a:rPr lang="en-US" altLang="en-US" b="1" dirty="0" smtClean="0"/>
              <a:t> </a:t>
            </a:r>
            <a:r>
              <a:rPr lang="en-US" altLang="en-US" dirty="0" smtClean="0"/>
              <a:t>IAs due – refer to assessment calendar.</a:t>
            </a:r>
            <a:endParaRPr lang="en-US" altLang="en-US" sz="2400" dirty="0" smtClean="0"/>
          </a:p>
          <a:p>
            <a:pPr eaLnBrk="1" hangingPunct="1">
              <a:lnSpc>
                <a:spcPct val="90000"/>
              </a:lnSpc>
              <a:defRPr/>
            </a:pPr>
            <a:r>
              <a:rPr lang="en-US" altLang="en-US" dirty="0" smtClean="0"/>
              <a:t>Work on CAS requirements and record reflections in </a:t>
            </a:r>
            <a:r>
              <a:rPr lang="en-US" altLang="en-US" dirty="0" err="1" smtClean="0"/>
              <a:t>ManageBac</a:t>
            </a:r>
            <a:r>
              <a:rPr lang="en-US" altLang="en-US" dirty="0" smtClean="0"/>
              <a:t>. </a:t>
            </a:r>
            <a:endParaRPr lang="en-US" altLang="en-US" sz="2400" dirty="0" smtClean="0"/>
          </a:p>
          <a:p>
            <a:pPr eaLnBrk="1" hangingPunct="1">
              <a:lnSpc>
                <a:spcPct val="90000"/>
              </a:lnSpc>
              <a:defRPr/>
            </a:pPr>
            <a:r>
              <a:rPr lang="en-US" altLang="en-US" dirty="0" smtClean="0"/>
              <a:t>Register for May exams- DO NOT MISS THE DEADLINE!!!	</a:t>
            </a:r>
            <a:endParaRPr lang="en-US" altLang="en-US" sz="2400" dirty="0" smtClean="0"/>
          </a:p>
          <a:p>
            <a:pPr eaLnBrk="1" hangingPunct="1">
              <a:lnSpc>
                <a:spcPct val="90000"/>
              </a:lnSpc>
              <a:defRPr/>
            </a:pPr>
            <a:r>
              <a:rPr lang="en-US" altLang="en-US" dirty="0" smtClean="0"/>
              <a:t>Work on college application essays</a:t>
            </a:r>
            <a:endParaRPr lang="en-US" altLang="en-US" sz="2400" dirty="0" smtClean="0"/>
          </a:p>
          <a:p>
            <a:pPr eaLnBrk="1" hangingPunct="1">
              <a:lnSpc>
                <a:spcPct val="90000"/>
              </a:lnSpc>
              <a:defRPr/>
            </a:pPr>
            <a:endParaRPr lang="en-US" altLang="en-US" dirty="0" smtClean="0"/>
          </a:p>
        </p:txBody>
      </p:sp>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altLang="en-US" b="1" cap="none" dirty="0" smtClean="0"/>
              <a:t/>
            </a:r>
            <a:br>
              <a:rPr lang="en-US" altLang="en-US" b="1" cap="none" dirty="0" smtClean="0"/>
            </a:br>
            <a:r>
              <a:rPr lang="en-US" altLang="en-US" b="1" cap="none" dirty="0" smtClean="0"/>
              <a:t>SENIOR YEAR</a:t>
            </a:r>
            <a:r>
              <a:rPr lang="en-US" altLang="en-US" cap="none" dirty="0" smtClean="0"/>
              <a:t/>
            </a:r>
            <a:br>
              <a:rPr lang="en-US" altLang="en-US" cap="none" dirty="0" smtClean="0"/>
            </a:br>
            <a:endParaRPr lang="en-US" altLang="en-US" cap="none" dirty="0" smtClean="0"/>
          </a:p>
        </p:txBody>
      </p:sp>
    </p:spTree>
    <p:extLst>
      <p:ext uri="{BB962C8B-B14F-4D97-AF65-F5344CB8AC3E}">
        <p14:creationId xmlns:p14="http://schemas.microsoft.com/office/powerpoint/2010/main" val="1178266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lvl="1" indent="0">
              <a:buNone/>
              <a:defRPr/>
            </a:pPr>
            <a:r>
              <a:rPr lang="en-US" altLang="en-US" sz="4000" dirty="0">
                <a:solidFill>
                  <a:srgbClr val="7F7F7F"/>
                </a:solidFill>
                <a:ea typeface="+mj-ea"/>
                <a:cs typeface="+mj-cs"/>
              </a:rPr>
              <a:t>SEMESTER 2</a:t>
            </a:r>
            <a:endParaRPr lang="en-US" sz="2800" dirty="0" smtClean="0">
              <a:ea typeface="+mn-ea"/>
              <a:cs typeface="+mn-cs"/>
            </a:endParaRPr>
          </a:p>
          <a:p>
            <a:pPr marL="274320" lvl="1" indent="-228600" eaLnBrk="1" fontAlgn="auto" hangingPunct="1">
              <a:spcAft>
                <a:spcPts val="0"/>
              </a:spcAft>
              <a:buClr>
                <a:schemeClr val="accent1"/>
              </a:buClr>
              <a:buFont typeface="Wingdings 2" pitchFamily="18" charset="2"/>
              <a:buChar char=""/>
              <a:defRPr/>
            </a:pPr>
            <a:r>
              <a:rPr lang="en-US" sz="2800" dirty="0" smtClean="0">
                <a:ea typeface="+mn-ea"/>
                <a:cs typeface="+mn-cs"/>
              </a:rPr>
              <a:t>Study </a:t>
            </a:r>
            <a:r>
              <a:rPr lang="en-US" sz="2800" dirty="0">
                <a:ea typeface="+mn-ea"/>
                <a:cs typeface="+mn-cs"/>
              </a:rPr>
              <a:t>for May exams. Take advantage of after school tutoring and special sessions to prepare for the exams. Finish CAS requirements and record reflections in </a:t>
            </a:r>
            <a:r>
              <a:rPr lang="en-US" sz="2800" dirty="0" err="1">
                <a:ea typeface="+mn-ea"/>
                <a:cs typeface="+mn-cs"/>
              </a:rPr>
              <a:t>ManageBac</a:t>
            </a:r>
            <a:r>
              <a:rPr lang="en-US" sz="2800" dirty="0">
                <a:ea typeface="+mn-ea"/>
                <a:cs typeface="+mn-cs"/>
              </a:rPr>
              <a:t>. </a:t>
            </a:r>
          </a:p>
          <a:p>
            <a:pPr marL="274320" lvl="1" indent="-228600" eaLnBrk="1" fontAlgn="auto" hangingPunct="1">
              <a:spcAft>
                <a:spcPts val="0"/>
              </a:spcAft>
              <a:buClr>
                <a:schemeClr val="accent1"/>
              </a:buClr>
              <a:buFont typeface="Wingdings 2" pitchFamily="18" charset="2"/>
              <a:buChar char=""/>
              <a:defRPr/>
            </a:pPr>
            <a:r>
              <a:rPr lang="en-US" sz="2800" dirty="0">
                <a:ea typeface="+mn-ea"/>
                <a:cs typeface="+mn-cs"/>
              </a:rPr>
              <a:t>Various IAs due- refer to assessment calendar.</a:t>
            </a:r>
          </a:p>
          <a:p>
            <a:pPr marL="274320" lvl="1" indent="-228600" eaLnBrk="1" fontAlgn="auto" hangingPunct="1">
              <a:spcAft>
                <a:spcPts val="0"/>
              </a:spcAft>
              <a:buClr>
                <a:schemeClr val="accent1"/>
              </a:buClr>
              <a:buFont typeface="Wingdings 2" pitchFamily="18" charset="2"/>
              <a:buChar char=""/>
              <a:defRPr/>
            </a:pPr>
            <a:r>
              <a:rPr lang="en-US" sz="2800" dirty="0">
                <a:ea typeface="+mn-ea"/>
                <a:cs typeface="+mn-cs"/>
              </a:rPr>
              <a:t>May exams- External assessments in all IB subjects (except anticipated subjects taken junior year). Refer to exam calendar.</a:t>
            </a:r>
          </a:p>
          <a:p>
            <a:pPr marL="274320" lvl="1" indent="-228600" eaLnBrk="1" fontAlgn="auto" hangingPunct="1">
              <a:spcAft>
                <a:spcPts val="0"/>
              </a:spcAft>
              <a:buClr>
                <a:schemeClr val="accent1"/>
              </a:buClr>
              <a:buFont typeface="Wingdings 2" pitchFamily="18" charset="2"/>
              <a:buChar char=""/>
              <a:defRPr/>
            </a:pPr>
            <a:r>
              <a:rPr lang="en-US" sz="2800" dirty="0">
                <a:ea typeface="+mn-ea"/>
                <a:cs typeface="+mn-cs"/>
              </a:rPr>
              <a:t>June- Graduation!</a:t>
            </a:r>
            <a:endParaRPr lang="en-US" sz="2800" dirty="0" smtClean="0">
              <a:ea typeface="+mn-ea"/>
              <a:cs typeface="+mn-cs"/>
            </a:endParaRP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n-US" altLang="en-US" b="1" cap="none" dirty="0" smtClean="0"/>
              <a:t/>
            </a:r>
            <a:br>
              <a:rPr lang="en-US" altLang="en-US" b="1" cap="none" dirty="0" smtClean="0"/>
            </a:br>
            <a:r>
              <a:rPr lang="en-US" altLang="en-US" b="1" cap="none" dirty="0" smtClean="0"/>
              <a:t>SENIOR YEAR</a:t>
            </a:r>
            <a:r>
              <a:rPr lang="en-US" altLang="en-US" cap="none" dirty="0" smtClean="0"/>
              <a:t/>
            </a:r>
            <a:br>
              <a:rPr lang="en-US" altLang="en-US" cap="none" dirty="0" smtClean="0"/>
            </a:br>
            <a:endParaRPr lang="en-US" altLang="en-US" cap="none" dirty="0" smtClean="0"/>
          </a:p>
        </p:txBody>
      </p:sp>
    </p:spTree>
    <p:extLst>
      <p:ext uri="{BB962C8B-B14F-4D97-AF65-F5344CB8AC3E}">
        <p14:creationId xmlns:p14="http://schemas.microsoft.com/office/powerpoint/2010/main" val="145363807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PSEO</a:t>
            </a:r>
            <a:endParaRPr lang="en-US" dirty="0"/>
          </a:p>
        </p:txBody>
      </p:sp>
      <p:pic>
        <p:nvPicPr>
          <p:cNvPr id="4" name="Picture 3"/>
          <p:cNvPicPr>
            <a:picLocks noChangeAspect="1"/>
          </p:cNvPicPr>
          <p:nvPr/>
        </p:nvPicPr>
        <p:blipFill>
          <a:blip r:embed="rId2"/>
          <a:stretch>
            <a:fillRect/>
          </a:stretch>
        </p:blipFill>
        <p:spPr>
          <a:xfrm>
            <a:off x="2514600" y="3124200"/>
            <a:ext cx="3886200" cy="3197234"/>
          </a:xfrm>
          <a:prstGeom prst="rect">
            <a:avLst/>
          </a:prstGeom>
        </p:spPr>
      </p:pic>
    </p:spTree>
    <p:extLst>
      <p:ext uri="{BB962C8B-B14F-4D97-AF65-F5344CB8AC3E}">
        <p14:creationId xmlns:p14="http://schemas.microsoft.com/office/powerpoint/2010/main" val="75402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smtClean="0"/>
              <a:t>POST SECONDARY ENROLLMENT OPTIONS</a:t>
            </a:r>
            <a:endParaRPr lang="en-US" sz="3200" dirty="0"/>
          </a:p>
        </p:txBody>
      </p:sp>
      <p:sp>
        <p:nvSpPr>
          <p:cNvPr id="80899" name="Content Placeholder 2"/>
          <p:cNvSpPr>
            <a:spLocks noGrp="1"/>
          </p:cNvSpPr>
          <p:nvPr>
            <p:ph sz="quarter" idx="1"/>
          </p:nvPr>
        </p:nvSpPr>
        <p:spPr>
          <a:xfrm>
            <a:off x="457200" y="1600200"/>
            <a:ext cx="7467600" cy="4873625"/>
          </a:xfrm>
        </p:spPr>
        <p:txBody>
          <a:bodyPr/>
          <a:lstStyle/>
          <a:p>
            <a:pPr marL="0" indent="0" algn="ctr">
              <a:buFont typeface="Wingdings" panose="05000000000000000000" pitchFamily="2" charset="2"/>
              <a:buNone/>
            </a:pPr>
            <a:r>
              <a:rPr lang="en-US" altLang="en-US" dirty="0" smtClean="0"/>
              <a:t>The Minnesota Legislature created Post-Secondary Enrollment Options programs in 1985 to promote rigorous course taking and improve student transitions to postsecondary education. Postsecondary Enrollment Options allows high school juniors, seniors and some sophomores to take college courses at an actual college.</a:t>
            </a:r>
          </a:p>
        </p:txBody>
      </p:sp>
      <p:pic>
        <p:nvPicPr>
          <p:cNvPr id="3" name="Picture 2"/>
          <p:cNvPicPr>
            <a:picLocks noChangeAspect="1"/>
          </p:cNvPicPr>
          <p:nvPr/>
        </p:nvPicPr>
        <p:blipFill>
          <a:blip r:embed="rId2"/>
          <a:stretch>
            <a:fillRect/>
          </a:stretch>
        </p:blipFill>
        <p:spPr>
          <a:xfrm>
            <a:off x="6477000" y="4952809"/>
            <a:ext cx="2437828" cy="1624203"/>
          </a:xfrm>
          <a:prstGeom prst="rect">
            <a:avLst/>
          </a:prstGeom>
        </p:spPr>
      </p:pic>
    </p:spTree>
    <p:extLst>
      <p:ext uri="{BB962C8B-B14F-4D97-AF65-F5344CB8AC3E}">
        <p14:creationId xmlns:p14="http://schemas.microsoft.com/office/powerpoint/2010/main" val="63414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Academics and Dual Credit</a:t>
            </a:r>
            <a:endParaRPr lang="en-US" dirty="0"/>
          </a:p>
        </p:txBody>
      </p:sp>
      <p:sp>
        <p:nvSpPr>
          <p:cNvPr id="3" name="Content Placeholder 2"/>
          <p:cNvSpPr>
            <a:spLocks noGrp="1"/>
          </p:cNvSpPr>
          <p:nvPr>
            <p:ph sz="quarter" idx="1"/>
          </p:nvPr>
        </p:nvSpPr>
        <p:spPr/>
        <p:txBody>
          <a:bodyPr/>
          <a:lstStyle/>
          <a:p>
            <a:r>
              <a:rPr lang="en-US" dirty="0" smtClean="0"/>
              <a:t>Agenda</a:t>
            </a:r>
          </a:p>
          <a:p>
            <a:pPr lvl="1"/>
            <a:r>
              <a:rPr lang="en-US" dirty="0" smtClean="0"/>
              <a:t>Introductions</a:t>
            </a:r>
          </a:p>
          <a:p>
            <a:pPr lvl="1"/>
            <a:r>
              <a:rPr lang="en-US" dirty="0" smtClean="0"/>
              <a:t>Advanced Academics and Dual Credit Options</a:t>
            </a:r>
          </a:p>
          <a:p>
            <a:pPr lvl="1"/>
            <a:r>
              <a:rPr lang="en-US" dirty="0" smtClean="0"/>
              <a:t>Advanced Placement</a:t>
            </a:r>
          </a:p>
          <a:p>
            <a:pPr lvl="1"/>
            <a:r>
              <a:rPr lang="en-US" dirty="0" smtClean="0"/>
              <a:t>International</a:t>
            </a:r>
            <a:r>
              <a:rPr lang="en-US" dirty="0"/>
              <a:t> Baccalaureate </a:t>
            </a:r>
            <a:endParaRPr lang="en-US" dirty="0" smtClean="0"/>
          </a:p>
          <a:p>
            <a:pPr lvl="1"/>
            <a:r>
              <a:rPr lang="en-US" dirty="0" smtClean="0"/>
              <a:t>PSEO</a:t>
            </a:r>
          </a:p>
          <a:p>
            <a:pPr lvl="1"/>
            <a:r>
              <a:rPr lang="en-US" dirty="0" smtClean="0"/>
              <a:t>PLTW, CLEP, and MCTC in the classroom</a:t>
            </a:r>
          </a:p>
          <a:p>
            <a:pPr lvl="1"/>
            <a:r>
              <a:rPr lang="en-US" dirty="0" smtClean="0"/>
              <a:t>Questions</a:t>
            </a:r>
          </a:p>
          <a:p>
            <a:pPr lvl="1"/>
            <a:endParaRPr lang="en-US" dirty="0"/>
          </a:p>
        </p:txBody>
      </p:sp>
      <p:pic>
        <p:nvPicPr>
          <p:cNvPr id="5" name="Picture 4"/>
          <p:cNvPicPr>
            <a:picLocks noChangeAspect="1"/>
          </p:cNvPicPr>
          <p:nvPr/>
        </p:nvPicPr>
        <p:blipFill>
          <a:blip r:embed="rId2"/>
          <a:stretch>
            <a:fillRect/>
          </a:stretch>
        </p:blipFill>
        <p:spPr>
          <a:xfrm>
            <a:off x="5562600" y="5257800"/>
            <a:ext cx="3086100" cy="1394917"/>
          </a:xfrm>
          <a:prstGeom prst="rect">
            <a:avLst/>
          </a:prstGeom>
        </p:spPr>
      </p:pic>
    </p:spTree>
    <p:extLst>
      <p:ext uri="{BB962C8B-B14F-4D97-AF65-F5344CB8AC3E}">
        <p14:creationId xmlns:p14="http://schemas.microsoft.com/office/powerpoint/2010/main" val="249222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PSEO?		</a:t>
            </a:r>
            <a:endParaRPr lang="en-US" dirty="0"/>
          </a:p>
        </p:txBody>
      </p:sp>
      <p:sp>
        <p:nvSpPr>
          <p:cNvPr id="3" name="Content Placeholder 2"/>
          <p:cNvSpPr>
            <a:spLocks noGrp="1"/>
          </p:cNvSpPr>
          <p:nvPr>
            <p:ph sz="quarter" idx="1"/>
          </p:nvPr>
        </p:nvSpPr>
        <p:spPr/>
        <p:txBody>
          <a:bodyPr/>
          <a:lstStyle/>
          <a:p>
            <a:r>
              <a:rPr lang="en-US" dirty="0" smtClean="0"/>
              <a:t>Students who participate in PSEO prefer the learning environment of being on a college campus.  They may be receiving credit for high school requirements/classes and also credit for their college level courses.</a:t>
            </a:r>
          </a:p>
          <a:p>
            <a:pPr lvl="1"/>
            <a:r>
              <a:rPr lang="en-US" dirty="0" smtClean="0"/>
              <a:t>Example:  Taking a 4 credit English course at the University of Minnesota will earn the student those 4 credits AND 4 credits of English for Washburn</a:t>
            </a:r>
          </a:p>
        </p:txBody>
      </p:sp>
    </p:spTree>
    <p:extLst>
      <p:ext uri="{BB962C8B-B14F-4D97-AF65-F5344CB8AC3E}">
        <p14:creationId xmlns:p14="http://schemas.microsoft.com/office/powerpoint/2010/main" val="309398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Considerations for PSEO</a:t>
            </a:r>
            <a:endParaRPr lang="en-US" dirty="0"/>
          </a:p>
        </p:txBody>
      </p:sp>
      <p:sp>
        <p:nvSpPr>
          <p:cNvPr id="87043" name="Content Placeholder 2"/>
          <p:cNvSpPr>
            <a:spLocks noGrp="1"/>
          </p:cNvSpPr>
          <p:nvPr>
            <p:ph sz="quarter" idx="1"/>
          </p:nvPr>
        </p:nvSpPr>
        <p:spPr>
          <a:xfrm>
            <a:off x="457200" y="1600200"/>
            <a:ext cx="7467600" cy="4873625"/>
          </a:xfrm>
        </p:spPr>
        <p:txBody>
          <a:bodyPr>
            <a:normAutofit fontScale="77500" lnSpcReduction="20000"/>
          </a:bodyPr>
          <a:lstStyle/>
          <a:p>
            <a:r>
              <a:rPr lang="en-US" altLang="en-US" dirty="0" smtClean="0"/>
              <a:t>Maintain close contact with WHS counselor for course approval, other important information.</a:t>
            </a:r>
          </a:p>
          <a:p>
            <a:r>
              <a:rPr lang="en-US" altLang="en-US" dirty="0" smtClean="0"/>
              <a:t>Limited to full-time status.</a:t>
            </a:r>
          </a:p>
          <a:p>
            <a:r>
              <a:rPr lang="en-US" altLang="en-US" dirty="0" smtClean="0"/>
              <a:t>All grades added to WHS transcript.</a:t>
            </a:r>
          </a:p>
          <a:p>
            <a:r>
              <a:rPr lang="en-US" altLang="en-US" dirty="0" smtClean="0"/>
              <a:t>Any C- or less likely will result in probation.</a:t>
            </a:r>
          </a:p>
          <a:p>
            <a:r>
              <a:rPr lang="en-US" altLang="en-US" dirty="0" smtClean="0"/>
              <a:t>Transfer of credits subject to discretion of receiving institution.</a:t>
            </a:r>
          </a:p>
          <a:p>
            <a:r>
              <a:rPr lang="en-US" altLang="en-US" dirty="0" smtClean="0"/>
              <a:t>Part-time students must be wary of and responsible for change of classes to start 2</a:t>
            </a:r>
            <a:r>
              <a:rPr lang="en-US" altLang="en-US" baseline="30000" dirty="0" smtClean="0"/>
              <a:t>nd</a:t>
            </a:r>
            <a:r>
              <a:rPr lang="en-US" altLang="en-US" dirty="0" smtClean="0"/>
              <a:t> semester.</a:t>
            </a:r>
          </a:p>
          <a:p>
            <a:r>
              <a:rPr lang="en-US" altLang="en-US" dirty="0" smtClean="0"/>
              <a:t> Success rate </a:t>
            </a:r>
          </a:p>
          <a:p>
            <a:r>
              <a:rPr lang="en-US" altLang="en-US" dirty="0" smtClean="0"/>
              <a:t>10</a:t>
            </a:r>
            <a:r>
              <a:rPr lang="en-US" altLang="en-US" baseline="30000" dirty="0" smtClean="0"/>
              <a:t>th</a:t>
            </a:r>
            <a:r>
              <a:rPr lang="en-US" altLang="en-US" dirty="0" smtClean="0"/>
              <a:t> </a:t>
            </a:r>
            <a:r>
              <a:rPr lang="en-US" altLang="en-US" dirty="0" err="1" smtClean="0"/>
              <a:t>gradeers</a:t>
            </a:r>
            <a:r>
              <a:rPr lang="en-US" altLang="en-US" dirty="0" smtClean="0"/>
              <a:t> are </a:t>
            </a:r>
            <a:r>
              <a:rPr lang="en-US" altLang="en-US" dirty="0" err="1" smtClean="0"/>
              <a:t>eligble</a:t>
            </a:r>
            <a:r>
              <a:rPr lang="en-US" altLang="en-US" dirty="0" smtClean="0"/>
              <a:t> for CTE classes at MCTC (Accounting, Graphic Design, etc.)</a:t>
            </a:r>
          </a:p>
          <a:p>
            <a:r>
              <a:rPr lang="en-US" altLang="en-US" dirty="0" smtClean="0"/>
              <a:t>11</a:t>
            </a:r>
            <a:r>
              <a:rPr lang="en-US" altLang="en-US" baseline="30000" dirty="0" smtClean="0"/>
              <a:t>th</a:t>
            </a:r>
            <a:r>
              <a:rPr lang="en-US" altLang="en-US" dirty="0" smtClean="0"/>
              <a:t> and 12</a:t>
            </a:r>
            <a:r>
              <a:rPr lang="en-US" altLang="en-US" baseline="30000" dirty="0" smtClean="0"/>
              <a:t>th</a:t>
            </a:r>
            <a:r>
              <a:rPr lang="en-US" altLang="en-US" dirty="0" smtClean="0"/>
              <a:t> graders are eligible for all classes the student qualifies for</a:t>
            </a:r>
          </a:p>
          <a:p>
            <a:pPr>
              <a:buFont typeface="Wingdings" panose="05000000000000000000" pitchFamily="2" charset="2"/>
              <a:buNone/>
            </a:pPr>
            <a:endParaRPr lang="en-US" altLang="en-US" dirty="0" smtClean="0"/>
          </a:p>
          <a:p>
            <a:endParaRPr lang="en-US" altLang="en-US" dirty="0" smtClean="0"/>
          </a:p>
          <a:p>
            <a:endParaRPr lang="en-US" altLang="en-US" dirty="0" smtClean="0"/>
          </a:p>
        </p:txBody>
      </p:sp>
      <p:sp>
        <p:nvSpPr>
          <p:cNvPr id="87044" name="AutoShape 6" descr="http://images.clipartpanda.com/person-thinking-clipart-thinking.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800">
              <a:solidFill>
                <a:srgbClr val="000000"/>
              </a:solidFill>
              <a:latin typeface="Tw Cen MT" panose="020B0602020104020603" pitchFamily="34" charset="0"/>
            </a:endParaRPr>
          </a:p>
        </p:txBody>
      </p:sp>
      <p:pic>
        <p:nvPicPr>
          <p:cNvPr id="87045" name="Picture 10" descr="http://t2.gstatic.com/images?q=tbn:ANd9GcTRD8R2giHQDDzo85MoNlXtCkkqeEv7R09CiK9gaHYThK2_pXf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60338"/>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650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Local PSEO Programs</a:t>
            </a:r>
            <a:endParaRPr lang="en-US" dirty="0"/>
          </a:p>
        </p:txBody>
      </p:sp>
      <p:sp>
        <p:nvSpPr>
          <p:cNvPr id="81923" name="Content Placeholder 2"/>
          <p:cNvSpPr>
            <a:spLocks noGrp="1"/>
          </p:cNvSpPr>
          <p:nvPr>
            <p:ph sz="quarter" idx="1"/>
          </p:nvPr>
        </p:nvSpPr>
        <p:spPr>
          <a:xfrm>
            <a:off x="457200" y="1600200"/>
            <a:ext cx="7467600" cy="4873625"/>
          </a:xfrm>
        </p:spPr>
        <p:txBody>
          <a:bodyPr>
            <a:normAutofit lnSpcReduction="10000"/>
          </a:bodyPr>
          <a:lstStyle/>
          <a:p>
            <a:pPr>
              <a:buFont typeface="Wingdings" panose="05000000000000000000" pitchFamily="2" charset="2"/>
              <a:buNone/>
            </a:pPr>
            <a:r>
              <a:rPr lang="en-US" altLang="en-US" smtClean="0"/>
              <a:t>	</a:t>
            </a:r>
            <a:r>
              <a:rPr lang="en-US" altLang="en-US" sz="1800" smtClean="0"/>
              <a:t>University of Minnesota (25)</a:t>
            </a:r>
          </a:p>
          <a:p>
            <a:pPr lvl="1">
              <a:buFont typeface="Wingdings 2" panose="05020102010507070707" pitchFamily="18" charset="2"/>
              <a:buNone/>
            </a:pPr>
            <a:r>
              <a:rPr lang="en-US" altLang="en-US" sz="1800" smtClean="0"/>
              <a:t>Minneapolis Community and Technical College (21)</a:t>
            </a:r>
          </a:p>
          <a:p>
            <a:pPr lvl="1">
              <a:buFont typeface="Wingdings 2" panose="05020102010507070707" pitchFamily="18" charset="2"/>
              <a:buNone/>
            </a:pPr>
            <a:r>
              <a:rPr lang="en-US" altLang="en-US" sz="1800" smtClean="0"/>
              <a:t>Normandale (4)</a:t>
            </a:r>
          </a:p>
          <a:p>
            <a:pPr lvl="1">
              <a:buFont typeface="Wingdings 2" panose="05020102010507070707" pitchFamily="18" charset="2"/>
              <a:buNone/>
            </a:pPr>
            <a:r>
              <a:rPr lang="en-US" altLang="en-US" sz="1800" smtClean="0"/>
              <a:t>North Central University (1)</a:t>
            </a:r>
          </a:p>
          <a:p>
            <a:pPr lvl="1">
              <a:buFont typeface="Wingdings 2" panose="05020102010507070707" pitchFamily="18" charset="2"/>
              <a:buNone/>
            </a:pPr>
            <a:r>
              <a:rPr lang="en-US" altLang="en-US" sz="1800" smtClean="0"/>
              <a:t>Concordia </a:t>
            </a:r>
          </a:p>
          <a:p>
            <a:pPr lvl="1">
              <a:buFont typeface="Wingdings 2" panose="05020102010507070707" pitchFamily="18" charset="2"/>
              <a:buNone/>
            </a:pPr>
            <a:r>
              <a:rPr lang="en-US" altLang="en-US" sz="1800" smtClean="0"/>
              <a:t>St. Kates’</a:t>
            </a:r>
          </a:p>
          <a:p>
            <a:pPr lvl="1">
              <a:buFont typeface="Wingdings 2" panose="05020102010507070707" pitchFamily="18" charset="2"/>
              <a:buNone/>
            </a:pPr>
            <a:r>
              <a:rPr lang="en-US" altLang="en-US" sz="1800" smtClean="0"/>
              <a:t>Hamline</a:t>
            </a:r>
          </a:p>
          <a:p>
            <a:pPr lvl="1">
              <a:buFont typeface="Wingdings 2" panose="05020102010507070707" pitchFamily="18" charset="2"/>
              <a:buNone/>
            </a:pPr>
            <a:r>
              <a:rPr lang="en-US" altLang="en-US" sz="1800" smtClean="0"/>
              <a:t>Macalester</a:t>
            </a:r>
          </a:p>
          <a:p>
            <a:pPr lvl="1">
              <a:buFont typeface="Wingdings 2" panose="05020102010507070707" pitchFamily="18" charset="2"/>
              <a:buNone/>
            </a:pPr>
            <a:r>
              <a:rPr lang="en-US" altLang="en-US" sz="1800" smtClean="0"/>
              <a:t>Belthel</a:t>
            </a:r>
          </a:p>
          <a:p>
            <a:pPr lvl="1">
              <a:buFont typeface="Wingdings 2" panose="05020102010507070707" pitchFamily="18" charset="2"/>
              <a:buNone/>
            </a:pPr>
            <a:r>
              <a:rPr lang="en-US" altLang="en-US" sz="1800" smtClean="0"/>
              <a:t>McNally Smith</a:t>
            </a:r>
          </a:p>
          <a:p>
            <a:pPr lvl="1">
              <a:buFont typeface="Wingdings 2" panose="05020102010507070707" pitchFamily="18" charset="2"/>
              <a:buNone/>
            </a:pPr>
            <a:r>
              <a:rPr lang="en-US" altLang="en-US" sz="1800" smtClean="0"/>
              <a:t>St. Paul College</a:t>
            </a:r>
          </a:p>
          <a:p>
            <a:pPr lvl="1">
              <a:buFont typeface="Wingdings 2" panose="05020102010507070707" pitchFamily="18" charset="2"/>
              <a:buNone/>
            </a:pPr>
            <a:r>
              <a:rPr lang="en-US" altLang="en-US" sz="1800" smtClean="0"/>
              <a:t>Northwestern </a:t>
            </a:r>
          </a:p>
          <a:p>
            <a:pPr lvl="1">
              <a:buFont typeface="Wingdings 2" panose="05020102010507070707" pitchFamily="18" charset="2"/>
              <a:buNone/>
            </a:pPr>
            <a:r>
              <a:rPr lang="en-US" altLang="en-US" sz="1800" smtClean="0"/>
              <a:t>MCAD</a:t>
            </a:r>
          </a:p>
          <a:p>
            <a:pPr lvl="1">
              <a:buFont typeface="Wingdings 2" panose="05020102010507070707" pitchFamily="18" charset="2"/>
              <a:buNone/>
            </a:pPr>
            <a:r>
              <a:rPr lang="en-US" altLang="en-US" sz="1800" smtClean="0"/>
              <a:t>Dunwoody</a:t>
            </a:r>
            <a:endParaRPr lang="en-US" altLang="en-US" smtClean="0"/>
          </a:p>
        </p:txBody>
      </p:sp>
      <p:pic>
        <p:nvPicPr>
          <p:cNvPr id="8192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330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 University of Minnesota</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70000" lnSpcReduction="20000"/>
          </a:bodyPr>
          <a:lstStyle/>
          <a:p>
            <a:pPr marL="274320" indent="-274320" fontAlgn="auto">
              <a:spcAft>
                <a:spcPts val="0"/>
              </a:spcAft>
              <a:buFont typeface="Wingdings"/>
              <a:buChar char=""/>
              <a:defRPr/>
            </a:pPr>
            <a:r>
              <a:rPr lang="en-US" dirty="0" smtClean="0"/>
              <a:t>Application deadline April 1</a:t>
            </a:r>
            <a:r>
              <a:rPr lang="en-US" baseline="30000" dirty="0" smtClean="0"/>
              <a:t>st</a:t>
            </a:r>
            <a:r>
              <a:rPr lang="en-US" dirty="0" smtClean="0"/>
              <a:t> (One enrollment period for year)</a:t>
            </a:r>
          </a:p>
          <a:p>
            <a:pPr marL="274320" indent="-274320" fontAlgn="auto">
              <a:spcAft>
                <a:spcPts val="0"/>
              </a:spcAft>
              <a:buFont typeface="Wingdings"/>
              <a:buChar char=""/>
              <a:defRPr/>
            </a:pPr>
            <a:r>
              <a:rPr lang="en-US" dirty="0" smtClean="0"/>
              <a:t>GPA, course rigor, essay, PLAN test scores</a:t>
            </a:r>
          </a:p>
          <a:p>
            <a:pPr marL="274320" indent="-274320" fontAlgn="auto">
              <a:spcAft>
                <a:spcPts val="0"/>
              </a:spcAft>
              <a:buFont typeface="Wingdings"/>
              <a:buChar char=""/>
              <a:defRPr/>
            </a:pPr>
            <a:r>
              <a:rPr lang="en-US" dirty="0" smtClean="0"/>
              <a:t>Typical Enrollee: 3.75 GPA or slightly lower but with high test scores</a:t>
            </a:r>
          </a:p>
          <a:p>
            <a:pPr marL="274320" indent="-274320" fontAlgn="auto">
              <a:spcAft>
                <a:spcPts val="0"/>
              </a:spcAft>
              <a:buFont typeface="Wingdings"/>
              <a:buChar char=""/>
              <a:defRPr/>
            </a:pPr>
            <a:r>
              <a:rPr lang="en-US" dirty="0" smtClean="0"/>
              <a:t>Basic form must be completed on-line but additional paperwork must be picked up in counseling office and turned in to the U of M:</a:t>
            </a:r>
          </a:p>
          <a:p>
            <a:pPr marL="640080" lvl="1" indent="-274320" fontAlgn="auto">
              <a:spcAft>
                <a:spcPts val="0"/>
              </a:spcAft>
              <a:buFont typeface="Wingdings 2"/>
              <a:buChar char=""/>
              <a:defRPr/>
            </a:pPr>
            <a:r>
              <a:rPr lang="en-US" dirty="0" smtClean="0"/>
              <a:t>Instructions</a:t>
            </a:r>
          </a:p>
          <a:p>
            <a:pPr marL="640080" lvl="1" indent="-274320" fontAlgn="auto">
              <a:spcAft>
                <a:spcPts val="0"/>
              </a:spcAft>
              <a:buFont typeface="Wingdings 2"/>
              <a:buChar char=""/>
              <a:defRPr/>
            </a:pPr>
            <a:r>
              <a:rPr lang="en-US" dirty="0" smtClean="0"/>
              <a:t>Balance Sheet</a:t>
            </a:r>
          </a:p>
          <a:p>
            <a:pPr marL="640080" lvl="1" indent="-274320" fontAlgn="auto">
              <a:spcAft>
                <a:spcPts val="0"/>
              </a:spcAft>
              <a:buFont typeface="Wingdings 2"/>
              <a:buChar char=""/>
              <a:defRPr/>
            </a:pPr>
            <a:r>
              <a:rPr lang="en-US" dirty="0" smtClean="0"/>
              <a:t>PSEO notice</a:t>
            </a:r>
          </a:p>
          <a:p>
            <a:pPr marL="640080" lvl="1" indent="-274320" fontAlgn="auto">
              <a:spcAft>
                <a:spcPts val="0"/>
              </a:spcAft>
              <a:buFont typeface="Wingdings 2"/>
              <a:buChar char=""/>
              <a:defRPr/>
            </a:pPr>
            <a:r>
              <a:rPr lang="en-US" dirty="0" smtClean="0"/>
              <a:t>2 Essays completed on paper</a:t>
            </a:r>
          </a:p>
          <a:p>
            <a:pPr marL="640080" lvl="1" indent="-274320" fontAlgn="auto">
              <a:spcAft>
                <a:spcPts val="0"/>
              </a:spcAft>
              <a:buFont typeface="Wingdings 2"/>
              <a:buChar char=""/>
              <a:defRPr/>
            </a:pPr>
            <a:r>
              <a:rPr lang="en-US" dirty="0" smtClean="0"/>
              <a:t>Plan scores? </a:t>
            </a:r>
          </a:p>
          <a:p>
            <a:pPr marL="274320" indent="-274320" fontAlgn="auto">
              <a:spcAft>
                <a:spcPts val="0"/>
              </a:spcAft>
              <a:buFont typeface="Wingdings"/>
              <a:buChar char=""/>
              <a:defRPr/>
            </a:pPr>
            <a:r>
              <a:rPr lang="en-US" dirty="0" smtClean="0"/>
              <a:t>Requires counselor sign-off</a:t>
            </a:r>
          </a:p>
          <a:p>
            <a:pPr marL="274320" indent="-274320" fontAlgn="auto">
              <a:spcAft>
                <a:spcPts val="0"/>
              </a:spcAft>
              <a:buFont typeface="Wingdings"/>
              <a:buChar char=""/>
              <a:defRPr/>
            </a:pPr>
            <a:r>
              <a:rPr lang="en-US" dirty="0" smtClean="0"/>
              <a:t>Placement testing for Math and World Language after admission</a:t>
            </a:r>
          </a:p>
          <a:p>
            <a:pPr marL="274320" indent="-274320" fontAlgn="auto">
              <a:spcAft>
                <a:spcPts val="0"/>
              </a:spcAft>
              <a:buFont typeface="Wingdings"/>
              <a:buChar char=""/>
              <a:defRPr/>
            </a:pPr>
            <a:r>
              <a:rPr lang="en-US" dirty="0" smtClean="0"/>
              <a:t>Science classes usually have a high school pre-requisite</a:t>
            </a:r>
            <a:endParaRPr lang="en-US" dirty="0"/>
          </a:p>
        </p:txBody>
      </p:sp>
      <p:sp>
        <p:nvSpPr>
          <p:cNvPr id="82948" name="AutoShape 2" descr="data:image/jpeg;base64,/9j/4AAQSkZJRgABAQAAAQABAAD/2wCEAAkGBxQHBhUUExQUFBUVGCEZGBgXGB0cGxghHBkfHSEaGxocHiggGx8xGxwiITEiJSk3Li4wGh81ODMsNygtLisBCgoKDg0OGxAQGjQmICQwLC00NCwsLSwsNCwsLDcsNDQ0LCwsLCwsLDUsLCw0NCwsLCwsLDQsLy8sLCwsNCw0LP/AABEIAKoBKQMBEQACEQEDEQH/xAAcAAEAAwADAQEAAAAAAAAAAAAABQYHAwQIAQL/xABQEAABAgMCCAcIEAYCAQUAAAABAAIDBREEBgcSITFBUWFxExciU4GR0iM2QlJzk7GyFBUWMjM1VGJykpShs8HR4jQ3dILC0whD8CREoqPh/8QAGgEBAAIDAQAAAAAAAAAAAAAAAAMEAgUGAf/EADkRAAIBAQQGCQQCAgEFAQAAAAABAgMEERMxBRIVUXHRITJBUoGRobHwM2HB4TRCFEOSIiNygrJi/9oADAMBAAIRAxEAPwDcUAQBAEAQBAdOc2l1ilEaI2mNDhveK5qtaSK7KhePIzpxUppPtZiTML8wfmh2Y7ob/wDYoMRrM3uy6O9+nI/XG5Meas/mn9tMV7188TzZdDe/NchxuTHmrP5p/bTFe9fPEbLob35rkONyY81Z/NP7aYr3r54jZdDe/NchxuTHmrP5p/bTFe9fPEbLob35rkONyY81Z/NP7aYr3r54jZdDe/NchxuTHmrP5p/bTFe9fPEbLob35rkONyY81Z/NP7aYr3r54jZdDe/NchxuTHmrP5p/bTFe9fPEbLob35rkfl2GCYNOVlmG+G//AGL1VGz3ZVHe/TkbTd62umMgs8Z9MaLBY91M1XMDjTZUqaLvSZo6sVCcorsbRnOELCJa7t3mdAgtglga1wx2uJ5QqcoePQo5TadyNlY7DTrU9eTZXuNyYn/qs/m39tYYr3r54lnZdDe/NchxuTHmrP5p/bTFe9fPEbLob35rkONyY81Z/NP7aYr3r54jZdDe/NchxuTHmrP5p/bTFe9fPEbLob35rkONyY81Z/NP7aYr3r54jZdDe/NchxuTHmrP5p/bTFe9fPEbLob35rkONyY81Z/NP7aYr3r54jZdDe/NchxuTHmrP5p/bTFe9fPEbLob35rkDhdmIHwdn82/tpivevnie7Lob36ci8YLL5Wi9kS0COIQ4IMxeDaR77HrWrj4oUkJN5mvt1lhQ1dXtvzL+pDXhAEAQBAEAQBAEAQBAEAQBAEBG3m727T5CJ+GV48iSj9SPFe5ieCb4W0bmely5zTOUPH8HT1+wm5jfyBL7c+E5kYuY4tJAbTJqq5VKWi6tSCmmunjyMVSbV51uMizc3H6mdtSbHrb168j3BY4yLNzcfqZ202PW3r15DBY4yLNzcfqZ202PW3r15DBY4yLNzcfqZ202PW3r15DBY4yLNzcfqZ202PW3r15DBY4yLNzcfqZ202PW3r15DBZISO+UGdW8QobIocQTVwbTJucVBaNHVKENeTXhfyMZU3FXspeE/vkHkm+ly22ifoeLJaORvFzO8+x/wBNC/Cat1Dqo5i0fWnxfuYnhn7+n+TZ6qin1je6M+h4sucWaNk92ocV4cWthsqG0rlAGkgaVx6oOtXcI5tszUb3cQnGRZubj9TO2rmx629evIkwWOMizc3H6mdtNj1t69eQwWOMizc3H6mdtNj1t69eQwWOMizc3H6mdtNj1t69eQwWOMizc3H6mdtNj1t69eQwWOMizc3H6mdtNj1t69eQwWOMizc3H6mdtNj1t69eQwWTEWZtm90YsZgcGvhRKB1K5A5uWhIzhVVRdG0xhLNNfgw1bpXHR/4//C2zdC9MRdhTzZS0v/Tx/BsSlNKEAQBAEAQBAEAQBAEAQBAEAQEbebvbtPkIn4ZXjyJKP1I8V7mJYJvhbRuZ6XLnNM5Q8fwdPW7Cr3t75rR5QrZWL+PDgS0+qiJVkzCAIAgCAIC0YN++hv0Heha7Sv8AHfFEVbqnLhO75B5JvpcsdE/Q8WeUcjeLmd59j/poX4TVuodVHMWj60+L9zE8M/f0/wAmz1VFPrG90Z9DxZOXu/l+PoQvS1czYv5vjL8ktPrmVLpC2EAQBAEAQBAapd3+Wp8lG9MRc5av5/jH8FWXXOf/AI//AAts3QvTEXT082UNL/08fwbEpTShAEAQBAEAQBAEAQBAEAQBAEBG3m727T5CJ+GV48iSj9SPFe5iWCb4W0bmely5zTOUPH8HT1uwq97e+a0eUK2Vi/jw4EtPqoiVZMwgCAIAgCAtGDfvob9B3oWu0r/HfFEVbqnLhO75B5JvpcsdE/Q8WeUcjeLmd59j/poX4TVuodVHMWj60+L9zE8M/f0/ybPVUU+sb3Rn0PFk5e7+X4+hC9LVzNi/m+MvyS0+uZUukLYQBAEAQBAEBql3f5anyUb0xFzlq/n+MfwVZdc5/wDj/wDC2zdC9MRdPTzZQ0v/AE8fwbEpTShAEAQBAEAQBAEAQBAEAQBAEBG3m727T5CJ+GV48iSj9SPFe5iWCb4W0bmely5zTOUPH8HT1uwkZrcATGZRIpjlvCOLqYlaV0VxlBR0q6dNQ1Mvv+jyNVpXHV4s2/KHebHaUu2X3PX9HuM9xFXkudDkMtMR1oLnE0Y3EAxjvxsgplqrNl0hO0VNVQ49P6Mo1HJ3XFPW0JggLddm6EOfy7hBHLXA0ezEBxToy42UEad+pay12+dnnquF67HeQzqOLuuJfizb8od5sdpVdsvuev6McZ7iTu7coSOZiKIxfQEULKZxrxiq9q0i69PU1bvExlUclcVTCd3yDyTfS5bLRP0PFklHI3i5nefY/wCmhfhNW6h1UcxaPrT4v3MTwz9/T/Js9VRT6xvdGfQ8WW+1yr26usyCXYmMyGcalaUDTmqNS5GFfBtDndfc2Zp3O8rnFm35Q7zY7Sv7Zfc9f0S4z3Hw4NGgfxJ82O0m2Zdz1/QxnuKDbobIVrc2G4vYDRriKY1NNK5At1TcnFOSuZPFtrpOFZnpYrp3dh3hx2mMYcRuXFxQat1jKNOQ7wqFttc7Pc9W9P79pHObiWPizb8od5sdpUdsvuev6I8Z7hxZt+UO82O0m2X3PX9DGe4sAlntNc2JBDsfEhReVSlahzs1TrVHGxrVGpdde4/hEd98rzq/8f8A4W2boXpiLr6ebKWl/wCnj+DYlKaUIAgCAIAgCAIAgCAIAgCAIAgOjPLO61ySOxgq58J7WjNUlhAFTkGVePIzpNRmm96MIsmDycWOvBw3Q658SOxtaa6PyqtKgp9aKfG5nQvSFmeb9GQU3tFtk0wdBjR4zYjKYwEcupUVpVriK0Ki/wAaj3F5Is0nTqR1o5F7uDZYzZcbRaIsV3CDkB73ENbnxqE0qdeobVoNJTpueHTildnclmR1Gr7kUa+M89vJsSD3NnJhjZpdvJy7qalubDZsCnc83mTU46qIJXCQICaujPDIpsHGvBu5MQbNdNYOXrGlVLbZseld2rIwqR1kXXCDAjNsbbTZ40VrQAHhj3AEHM8AGmmh3jUtRoyVPWdKpFX9l6XkQU7r7mU2SxLdPLeIMCPGdEIJDTHLa0FTQucATTLTUDqW8/xqL6NReSJKsqdKOtLImbTg4m1riY0SEXupSro8NxpqqXqaFHUV0VdwK60hZlk/Rm63ZsrrDduzQogxXw4ENjhUGhbDAIqMhyjQp4q5I5+tJSqSksm37mX4TLj22e3rdGgQQ+GWNAPCMblAy5HOBWEotyvNrYbZRpUtWb6eDKjO5LNLuWARI74sKHUMb/6gHLTIA1rycw1aFWlZaWbgvJF6laKFWWrDpfA6d3Ylrnc1bCFotAGd54V/JaM5z9A2kKtalQoU3NwX26FmTTUYq+4tuESee18vFmhk48RvKNakMzUJOUk5t1da1mjLNiTxZZL3/RHSje7zMV0JZCA7cqmD5VMGRWHlNNdhGlp2EZFFWpRqwcJdp5KOsrjZOEbeGQ40J7mCK2rXNJDmHaWnQ4UI05Vytzs9a6avufgyn1X0mS2uY2ux2t0N8eO1zDinur9HTm01XTQpWecVKMVc/si0oxavuLR7ip1Hg/8Aa5rh8qaQ4EeUoQQpVZKad6gvJFP/ADrMu30ZeMEF1rVduJafZMPg+EEPF5bXVxcevvSaZxn1qzCLTd5rtI2inW1dR33X/g0hSGsCAIAgCAIAgCAIAgCAIAgCAIAgIC+9423Xu++MaF/vYTT4Tzm6B747AVjKVyLFmoOtUUfPgYDdiVPvNPiYhLm1MSM45zU1pXW4/mdC1lttOBSvWbyOmk1CNyLZhHngsViFmh5HRBy6eCzxdlfQDrWr0XZteeLLJZcSOlG93mZroCyEAQBAaRg8nImFgdZItHFrTig+Ew5C3or1HYtBpOzunNV4fHvK1WNzvRUpzYYl1bxchxaWOESE/ZWoPXkO46FtrJaFXpqaz7eJIrqkLpHoe514WXnkLI7aBx5MRviPGdu7SNhC2EZXo5i0UHRqOD+Im1kQHxxxW1OQBAecMJd6vdPPyWHuEGrIW3Lyn/3EdQbtVeUtZnTWGzYNPpzeZZ7u2Jl0LsujRhSI4Yzxp+bDG3L1k6lzVpqStloVOGS6F+WZyevK5GZzG2vmNufFeauean8gNgGToXQ0qcacFCOSLMVcrjrrM9CAIC4YO5/7X2/gHnucU5PmvzDoObq2rV6TsuJDEjmvYhqwv6SYwlyHhoItTBymCkQDSNDujMdhGpVNFWrVeDLtyMaU7ncWbAtev2dYDYop7pBFYRPhM8Xe0/cR4pXR05dhqdJ2bUliRyefE09SmqCAIAgCAIAgCAIAgCAIAgCAIAgBNAgPOeEu8xvVeTFhVdBhHg4IGXHJOV414xApsDdqrzks3kdLYbPg073m8y2yyzQ7mXXLn++Axn08J5yBg9HWda5arOVttF0cslw3mbbnIymYWx8wtr4sQ1c81P6DYBkG5dLTpxpwUI5ItJXK5HXWZ6EAQBAc9htbrBbGxGGjmGo/Q7NBWFSnGpFwlkzxq9XGmz6yMvjddsaEO6NBc0aaj30M9WTaG6Cues85WO0OE8n8TK0W4SuZXMGF6/czPgHmkCNRsTU0+DE6NOwnUF00Xqsjt9mxqd6zXy49Fg1CnOaM1wzXr9rpb7DhHukcd0I8GHmpvdm3B2sKOpLsNpo2za88SWS9zO8Hch9sZjwzx3OEcnzn5wOjOejWtNpO1YcMOOb9jc1ZXK4+YQ597ZTHgWHucI/WfmJ3DMOnWvdGWXChryzfsKULleVJbMmCAIAgCA1y5U7E+k5ZEo6IwYrwfDacgdtqMh271zFvszs9XWhk+lfZlSpHVZRZrZYtzL0NfCJGI7hITjmI8U69LSNI3re2O049NS7VnxJWo1oOMj0RdudQ7wyWHaIeZ4yjS1wyOadoPXkOlbJO9XnL1qUqU3CXYSa9IggCAIAgCAIAgCAIAgCAIAgCAzvDFer2nk/saG6ka0DLTOyHmJ/u96P7tSjqS7DZaOs2JPXlkvcoGDSQ8PaDaXjksNIYOl2l24Zt+5aHStq1Y4Me3PgbqtLsOlhCn3tnMeBYe5wjT6T8xO4Zh061Noyy4VPXlm/YypQuV5UlsyUICeudd/2+mJDqiEwVeRny5mjaT9wKpW61/wCPC9ZvIjqT1URs4lr5TMXwn52nIdDhocNhCsUK0a0FOPaZRlrK86alMggLZg9n3tZMuCee5xTT6LswO45j0alrNJ2XFp68c17EVWF6vPuESRe10y4Zg7nGOX5r85HTnHTqTRlqxaepLNex5Sleri74PcIsOy3SiMtLqxLIzkZcsVtaNaPnAkN3Fp1rbxncuk1NssMnWThlL0Zl0eLGvTeAudyo0d/QP0aGjoAUFWoqcXORuIQjSgorJF/vJbmXRu0yBBNIjhitOn50Q7cuTadi5+y05Wyu6k8l8SIYLXlezLV0ZaCA+taXuAAJJyADOUbu6WCwXkurEkdhhRCcYPFInzH58XdTJXW06wqNlt0a85RXZl90RwqazuK8rxIEBISGauks0bFblpkcPGac4/8ANICgtNCNem4P4zGcdZXGoXlljL03eDoVHOpjwjryZW7K5thA1LnbLWlZa908smVoycZFewR3qMhnnseKaQY7qGvgRMwdsB96f7ToXVwlc/syDSNmxYa8c17G/Kc54IAgCAIAgCAIAgCAIAgCAIDqTaYw5RLYkaKaMhtxnH8hrJOQDWQvG7leZ04OclGObPNkeNGvvesudkdFdXWIbBo3BuTadpVG0V1Sg6kvn2Opp040KaiuwvF7Zm27N32wYPJe5uJD1tAzv37dZroK0FioytVZ1J5LpfL52GEI60ukyhdKWggP3AgutEZrGglziAANJOQBeSkopyeSDdxsUtssO6N2zjH3gxohGdzjoHTRo6FytWc7ZX6O3oX2XzpZTbc5EXfWVNvBI22mDynMbjCmdzM5bvGen0hpVmwV3Z6zpVMm7uDMqctV3My5dEWggCA1G7tsbe+7D4EY90YMUnT8yINuTLuOtc7aqcrHaFUhk/jRVktSV6M1t1kdYLY6G8Ucw0P6jZpC39OpGpFTjkyynerzQbhSpsolT7ZG5OM0ltfBZnrvOjZTWtHpGu61RUKfx/or1JazuRR5/NXTqaOiuyVyNHitGYf+aSVuLNQVCmoL4yeEdVXEepzIIC74NpD7KtXsl45EM0YDpd424ek7FqNK2rVjhRzefD9kFWfYXSLarPPnx7ITjFgo8b9LdrXU3Gi1EYVbOoVl25fPuQ9KuZkE3lz5TMXwn52nPocNDhsIyrqaFaNWCnHtLcZayvOmpTIIC84Np/7HtHsaIeS81hk6HaW7j6d60+lbLrRxY5rPgQVYdqOLCRIfYls9kMHIiHlgeC/X0594Ote6LtWvDClmsuH6PaU+xmpYKb1+6KRcHEdWPAAa+ud7fBftNBQ7RXSFvYSvVzNBb7Ng1L1ky7rMohAEAQBAEAQBAEAQBAEAQGJYar1ezLcLFCdyIRxopHhP0N2hoz7T81Qzd7uN7oyzaqxZduXA5LkylsgkbrRG5LntxnE52MGUDec5G4aFzFvru0VlShkujiy5UlrO5GeXgmzp1NHRXZAcjR4rRmH5naSt7ZqCoU1BfGWIR1VcRynMggNBwaSH/wB08a2wgeov/wAR/dsWj0rav9MfHkV6s+w6t+pq+dzhlkgAvDXhtB4cQ5KbhWm+qn0XZcOGJLN5cP2IXQi5yOxg7nDrDbXWONVpxjiB2drx75h1ZusHWo9K2W9Y0ezMVEmtdELfuQe080xmCkKLlbTM06W/mNh2Kzo61Y1O6XWXy8zpTvVzK0tgShASN35s6SzVsVuUDI4eM05x+Y2gKC00FXpuD+MxnHWVxpE5u3CvJbYFoa4Yhpj08NlKjpryTsOxaChbJ2aE6TXT2fZlaM3FNEBhInoiRBZYZo1lDEpmroZuGffTUruirLcsaWby5klGH9iirck4QHck0tfN5kyEzO45ToaNLjuCir1o0abnLsMZS1VeapeCYMundwNhAB1MSENulx1098dZI1rm7NSla6988s3yK0U5yM2sMaPd6YQbQ5rhwg4RuN/2sJIPXQ59h1Lo69CNWm6b8Ca+FROKeReb6Spt4ZG20wOU5rcYUGVzM5bvGen0hpWjsFeVnrOjUyfoyKnLVdzMvXRFoID61xY4EEgjKCM42o1f0MGuyCYMvddxzItC6mJFG3Q8dVRtB1Ll7TSlY66lDLNcipJOEugocpt0a417Q7TDdivGiIw5+sUI1EDUukoVlUgqkTOtSjXpOPy89Jy+2smNhZFhuxmRGhzTrBFejcrqd5y04uEnF5o7CGIQBAEAQBAEAQBAEAQFav8A3mF1rvOiCnCv5EIHS4jORqAyncBpWM5XIs2SzutUUeztMPuRJTPZwYkWrocM4zy7LjuJqASc9TlP/wCrUaRtWDT1Y9Z/LzpaklFXIlcJc+4SILKw5BR0U6znDejOdtNSq6KstyxpeHMxox7ShLdE4QEnduTunk1bCFQ3O93itGc79A2kKvarQqFNzfhxMJy1UaXe+cNu5IwyFRr3DEhAeCAKF3QM20jaufsVndpra08l0srwjrM/WBS6lAbfFGU1bAB6nRPS0f3awuspx7TX6TtP+qPjyGGS6ZhRRMLOCCCOGxc4I97FH3A/2nWV5Vgnw7T3Rtp/0y8ORxWWIy+11CHUD8zsnvIgGRwGo59xIXKzUrDab1l7ovu+EjKbXZnWO0uhvFHMJBG0LpYTU4qUcmWk71ecSyPQgLXdm97pNJ4sIjGIFYOppJyg7MuN0HWtba9HqtVjNePD50EU6d7vKrEeYkQkkkk1JOck6StikkrkSroPi9AQGq3AkYlEqMaJQPiCpJyYjM4B1eMejUub0laXWqYccl6sq1J6zIqVWJ2Ea+1DUWaFldnFGA5tjnnpAr4q3Vhsqo01HtzZHaK3+PSv/s8jT8Il0W3ju5iQ2gRYIxoNABmGWHsBAA3hupbCcb0aax2l0al7yeZleDeeGy2o2WJUBxJZXwXaWbK06wda0GlbNrRxo9mfA6CrG9ayIu/kg9qJnjsFIUUktpmadLfzGzcrGjrVjU9WXWXsZUp3q4rC2JKEBLXYnTpHNWxMpYeS9utp/MZxu2qta7Mq9Nx7eziYTjrIvV/pM2byltphUc5ja1Hhwzl+73w2VWm0baHRqOlPJ+jIKctV3M58Cl6+AjmwxXcl9XQSdDs7mdPvhtxtYXS03c7ijpOzXrFj4mzKY0gQBAEAQBAEAQBAEB8c4MaSTQDKSdCA84X7vA++d6qQquhtPBwG6xXK7e45dgArmVWpUSTnLJHT2OgqFLpzfSy3WmIy5N1AG0L8w+fEIyuI1DPuAC5mClbrTe8vZHqvnIyaLEMaKXOJLnEkk5yTlJ610ySSuRbSuPyvQAKlAa9dKUtu1Ii+LRr3DHik+CAMjegfeSuXttd2mtqwyyRUnLWZUpVYomEO+gGVsPO483Cac30jWm91cy6GyWZUYKmvEV6qs9K/t/J6EZBbY7CGQwGtYzFaBmaGigA6FsMjmW3J3s83xsIExtEAtfaXOa4FrgWQyCCKEEYmairKUmszplYaC6VH1ZwXMnvtHNwXHuT+TE2DQ7oP3EqlbrLj0rlmsiepHWRaMJMi4eALVDFS0ARKaW6H9GY7KalrtFWrVeDLw47iOlO7oM5W+LAQBAEAQFluLIfbmaYzxWFCoXVzOOhn5nYNq1+kbVg07o9Z/LyKrO5XIsuEqfex7N7GYeU8ViU0N0N6fQNq1+irLrSxZZLLiR0o3u8pkkvRapDBc2zxjCa44zgGtNTSmctJzLoVesjKrZqVV3zV5seB2f2ifWC0OtMUxSx7Q0kNFAWk+CApKbbvvNJpGjClKKgrip4Y7rGVTQW6AMVkV3LxfAiZ8fZjZ6+MDrCwqQXbky5o2068cKWay4fo79hjQ763WLX0D6YrvmPGZw2adxIXLVIysVovjl7rd84ltpwkZRbrI6wWx0N4o5hoR+mzSF0lOpGpFSjky0nerzhWZ6EBoWDWf1HsWIdZhE9ZZ+Y6di0elbL/ALo+PMr1YdpA3wk7ruzwPhVaxx4SE4eAQa4o3GlNlFesFqx6fT1lnzM4NTjqs3e4d5W3pu+yLkERvIitGhwGUgajnG+mgrawlejmrVZ3RqOPZ2cCxLIrBAEAQBAEAQBAEBmeGi9XtdLBY4Z7pHFYhHgw81N7jk3B2sKOo+w2mjbNrzxJZL3Klg1kXBQja4gpWoh10Dwn/lurrXO6VtN7wY+PI29Wd/QisXynvt5NiQe5M5MMbNLt5OXdTUtjYbNgU7nm8ySnHVRBK4SBAXHBzIfZ9v4d47nCPJ+c/wDQZ99Nq1WlLVhww45v2/ZDVnd0Hewkz0xooskPLlBiU0nwWbdZ201KHRVluWNLwMaUf7M1HBrdUXYkADx3eLR8U6smRm5oPWXa10MI3I0FttONU6MlkWm0fAO3H0LMqLM89YKfjeL5L/Nq57S/0Y8fwdXWyRZJ1fiHKJm+C6E9xZTKCKGrQdO9UqGjZ1qampLpMI03JXoj4mEaBFhlroEQgihBLaEHIQVMtEVE71Nep7gyM7tRYbS7gwQypxQ7OBoB1rew1tVa2ZYV93ScayPQgCAIC83fvpZ5LK2wmwYhIyudVvKcc5/IbAFp7To6rXqObkv0QSpybvJHjJg8xE62qDY9TvIxwZHfwjHGuqTrexQaL/keDMafWR38AXxZavKN9UrqqXaa3S3XjwNJm8thziWRIEUYzIjcUj0EaiDlB1gKRq9XGsp1JU5KUc0efbA+JcO974Mb3lcV5pkc0+9iDrr9YZ1q7dZcam1/ZZfPudPGca9NTiTmEeQ+y7ILTDFXMHLp4TNDuj0blq9F2rUlgyyeXEUp3O4zRdAWQgP3AjOs8YOaSHNIII0EZQV5KKkmnkw1eas0svxdTQIg/wDhEaPVPodrC5r/AKrDaft7oqdMJFSuBeN1z7zd0qIbjwcduqhpjU1tOXdjDSumhNdElkzy2WdV6fRmsj0gxwewEEEHKCMx2hWTmD6gCAIAgCAIAgOhPZtDkcoiR4p5MNtaaXHQ0bSaAb143crySlTdSahHtPOljhRb7Xsc+IfhHY8QjM1oyBo6KMHQtda7SqFNzefZxOojGNGmox7C0YQpyJbLm2SFRpc0BwHgsGQN6aU3A61qNGWd1ZutPs9WY0o3u9maLoCyEB2pXYHzSYMhMHKeabhpJ2AZVHWqxpQc5ZI8lLVV5rE2tkO592g1lKgYkMHwnHwj97j1aVzVGnO2Wi+XF8PnQVYpzkRWB665nE2dbY4LmQnVZjeHEz423FrX6RGorq6UF2ZIq6StOpHCjm8+BuCnNCcdo+AduPoQ9WZ57wU/G8XyX+bVz2l/ox4/g6utkiJv732x97fw2q3o7+NHx92Z0uqQCukgQBAEAQBAEB8OZAzWMIfel/cxc1oz+T5lSn1kSOAL4stXlG+qV1NLtNbpbrx4GqqU1Jn+F66ft5JuHhNrHs4JyDK9mct2ke+H9w0qOpG9Xmx0facKerLJ+5UcHM8Fvl5s8Q1dDHJr4TM1NtM24hcxpSzYc8WOT9/2bmrG53lNvjIvaObEAdyfyoZ2aW7wfuprW2sNqx6d7zWZLTnrIglcJAgJ2509MimoJPcn8mINmh28H7q61Tt1lx6dyzWRHUhrIsWEqRg0tcPKDQRKZvmv/L6qoaKtP+mXh+UR0Zf1LhgXvX7Pl5scV3dIIrCJ8KH4u9p+4jUVv6b7DU6Ss2pLEjk8+JpylNUEAQBAEBSLx4TrLd+cxLPEhWhz4dKljWFpxmhwpV4OZ2pYOpc7ri/R0fUqwU01c/m4jeOexczavqw/9i8xFuJdlVt69eRRcJN/Be3g4cFsRkFnKLX0xnvzCoaTkAzZfCOxYSleX7FYsC+Us/wTsisbLnXYdFijuhGM/XXwYY66byTmXMWipK2WhQhlkvyyaTc5dBmEwtr5jbXxYhq55qf0GwDINy6KlTjTgoRyRZirlcddZnoQGo4PZGJZLTaImR8QVFfAZn6K5zsA2rnNJ2nFqYUcl6sq1Z3u4pd7J57fTjGqRCbyWZMobXK6hIynPo0DQtvYrNgUru15/PsTQjqr7mlSfCpLpNLIcCFAtQZDbQcmHl1k90zk1JOslbBTSV1xp6mja9STlKSvfHkWe6WEGz3qmZgwYcZrmsL6xA0Cgc0U5Lya1cFlGd7uKlosU6EdaTXgWu0fAO3H0LMqLM894KfjeL5L/Nq57S/0Y8fwdXWyRE3977Y+9v4bVb0d/Gj4+7M6XVIBXSQIAgCAIAgCA+HMgZrGEPvS/uYua0Z/J8ypT6yJHAF8WWryjfVK6ml2mt0t148DRp9NmSOURLREDnMhipDaYxygZKkDTrUjdyvNbSpupNQXaUXjnsXM2r6sP/YsMRbjYbKrb168jKJlNoVnvSbTYWvhw8bHax4AxSffM5LiMU5aagaaFWrU41YuDyZuKUJ4ajUd7NGmdlh3wu0CzO4Y0MnwXDQemrSuZpTnY7Rc+zof3XzpIk3CRj8aE6BGLXAhzSQQdBGQhdTGSkk1ky4nefhegIDR8H84bM5e6xxuVRpDa+EzS3eNGzctDpKzulNV4fGVqsbneiq2uFGubecFho6E7HhuPhNOauwirSN4W2s1oVamprP8mbjGtTcZdpqrMM9jLBWBaQaZaCGRXYeEFepXcT7Gm2TV3r15H6457FzNq+rD/wBiYi3DZVbevXkX2TzFs2lcOOwODYrQ8B1KgEVy0JFelZp3q811SDhJxfYdxemAQHnzCBAbacLL2OFWviwWuGaoMOGCKjLmVO1ScYTks0n7HS2F3WWL4+7LDarqy2xgcIxjK5seM9taaqvyrm4W62T6rb4JciTEmz8WWVyqyWlr2OgBzTUEx60IzGheQvZ17dOLi07n/wDn9Bym+gqeEG8AmtvEKG6sKFpGZ7tLq6QMw6da2ejbJhQ15L/qfoiWlC5Xsqa2ZKEBISBsAzRptLsWE3lHITjUzNoAc+nZVQWl1MNqkukxnfd0GkW290vt1kdDfEcWOFCA2I2o1VaAaLQ07Ba4SUorpX3RXVOS7CFx5J4rv/v/AFVu7SW//wCTP/uHet93LDEuzEtECEfgnOY7GiaActHO1jSFDTtlqVoVOpLtSfQuRipyvuZwYCu/GJ/TO/Ehro4dYq6V+iuP4Zulo+AduPoUxoFmeesFRpN4vkv82rn9LfRjx/B1dbJFrmtz7NNLe6LEdExn0rR4AyADIKagtdR0hWpQUIpXL7EaqSSuR1PcBY/Gi/Xb2VJtW0bl5fs9xZD3AWPxov129lNq2jcvL9jFkPcBY/Gi/Xb2U2raNy8v2MWQ9wFj8aL9dvZTato3Ly/YxZD3AWPxov129lNq2jcvL9jFkPcBY/Gi/Xb2U2raNy8v2MWQ9wFj8aL9dvZTato3Ly/YxZDi/sfjRfrt7KbVtG5eX7GLI5MIxAusQDme1eaLv/yL/szyn1kSGAL4stXlG+qV1NLtNbpbrx4Ftwm94dq+gPXasp9VlOxfXjxMkuBd+zziWxHRoeO5sSgOM4ZMUHwSNJWg0la6tGolB3dG5HRVJtPoJp0hlLXUJggjP/6g/wCxVP8AKt/3/wCP6MNeZJyqLYZRALIMaC1pNSOGDsuavKcaZlXrRtNZ604tv/x/Ri9Z9LKdhEssC0RRaIMWE5xo2I1r2knU+gNdh6Nq2ujJ1IrCnFpdl6fkS0m10MpK25OEBzWK1OsVrbEYaOYag7vy0UWNSEZxcZZM8avVxqbrVYLz2CFEtBhBwHvXRcRzCc4yOBIqMld65tQtVlnKNO+7hff6Mq3Sg+g4mSCUveADBJJoALQaknMBy1k7Vbkr3f8A8f0e68yBwgyGzyeyQjBh4hc4g8pxrQDxiVd0baqtaUlN33cDOlNt9JtFwe8qyeQZ6q30OqjmrV9afFk+siAIDAL7/wA4j5eB6kJUbZ9KpwfsdJYv4q8fdnPhY+As+9/oatPobOfh+SejmzOlvSwEAQBAEAQBAarY/wCWZ/p3/wCS5uf8/wD9kVP7+JH4Cu/GJ/TO/Ehrp4dYr6V+iuP4ZusYY0EgaQfQpjQI84jBpM6fwp85C7arqMrsjpdoWfvej5Di0mfyU+chdtNWW4bQs/e9HyHFpM/kp85C7aastw2hZ+96PkOLSZ/JT5yF201ZbhtCz970fIcWkz+SnzkLtpqy3DaFn73o+Q4tJn8lPnIXbTVluG0LP3vR8hxaTP5KfOQu2mrLcNoWfvej5Di0mfyU+chdtNWW4bQs/e9HyHFpM/kp85C7aastw2hZ+96PkOLSZ/JT5yF201ZbhtCz970fIcWkz+SnzkLtpqy3DaFn73o+RqGB+71pu9YbQ20wjDL3tLeU11QGkH3pKkppq+81Wka9OrKLg7yZwm94dq+gPXavZ9VkFi+vHiZxgq+J4vlf8GrmNMfVjw/J0FbrGczL4xifTd6xW+pdSPBFiOSOusz0IAgCAIAgO7I/juB5VnrhRWj6U+D9jGfVZfMK/wDAwPpu9AWl0N15cEQUczVbg95Vk8gz1V00OqjnLV9afFk+siAIDAL7/wA4j5eB6kJUbZ9KpwfsdJYv4q8fdnPhY+As+9/oatPobOfh+SejmzOlvSwEAQBAEAQBAarY/wCWZ/p3/wCS5uf8/wD9kVP7+JH4Cu/GJ/TO/Ehrp4dYr6V+iuP4ZvCmOfCAIAgCAIAgCAIAgCAIAgKvhN7w7V9Aeu1YT6rLVi+vHiZxgq+J4vlf8GrmNMfVjw/J0FbrGczL4xifTd6xW+pdSPBFiOSOusz0IAgCAIAgO7I/juB5VnrhRWj6U+D9jGfVZfMK/wDAwPpu9AWl0N15cEQUczVbg95Vk8gz1V00OqjnLV9afFk+siAIDAL7/wA4j5eB6kJUbZ9KpwfsdJYv4q8fdlhvndx94YcIMe1mIXE41ctaZqblzlhtcbO5OSvvuJIT1WVfi2jc9C6nfotjtin3X6EmN9hxbRuehdTv0TbFPuv0GN9hxbRuehdTv0TbFPuv0GN9hxbRuehdTv0TbFPuv0GN9hxbRuehdTv0TbFPuv0GN9hxbRuehdTv0TbFPuv0GN9hxbRuehdTv0TbFPuv0GN9i02qwGWXEiQnEEsgPBIzHITp3rWwqqrbFNdskRJ3yvITAV34xP6Z34kNdZDrEGlforj+GbwpjnwgCAIAgCAIAgCAIAgCAICr4Te8O1fQHrtWE+qy1Yvrx4mcYKvieL5X/Bq5jTH1Y8PydBW6xG2rB1Gj2lzuGhDGcTmdpNdSnhpenGKWq+jgeqtcrrji4to3PQup36LPbFPuv0Pcb7Di2jc9C6nfom2KfdfoMb7Di2jc9C6nfom2KfdfoMb7Di2jc9C6nfom2KfdfoMb7Di2jc9C6nfom2KfdfoMb7Di2jc9C6nfom2KfdfoMb7HYl+D2NZbfDeYsIhj2uIAdlxXA6tijqaWpzg46r6U0eOterrjtYV/4GB9N3oCj0N15cEeUczVbg95Vk8gz1V00OqjnLV9afFk+siAIDB8IsjtsbCBGjwLPHeA6G5j2QnOFWw2ZQaEGjh9yr1Ya16a6GdDYq9KNnjGUl29v3Olws85q1/Z/wBipbNs/c9+ZPi2bvLzHCzzmrX9n/YmzbP3PfmMWzd5eY4Wec1a/s/7E2bZ+578xi2bvLzHCzzmrX9n/YmzbP3PfmMWzd5eY4Wec1a/s/7E2bZ+578xi2bvLzHCzzmrX9n/AGJs2z9z35jFs3eXmOFnnNWv7P8AsTZtn7nvzGLZu8vMcLPOatf2f9ibNs/c9+YxbN3l5nHaWzq1WdzHwbWWuBDh7Hzg5xkYsoaPowkpRh0rjzPVVs6/svMsOBqRWmWXqe+NZ40JpgOAc+G5orwkM0qRStAcmwq7BPWKWkq1OdJKMk+nf9mbQpjRhAEAQBAEAQBAEAQBAEAQFdwh2Z9suXaWQ2Oe9zAA1oJceUMwGUrGaviyzZJKNaLb6DEJXYJtKYJbBs9qY0mpHAE5aUrlYdCo1rJTrO+cb/M6GVezvOS8zucLPOatf2f9ii2bZ+578zHFs3eXmOFnnNWv7P8AsTZtn7nvzGLZu8vMcLPOatf2f9ibNs/c9+YxbN3l5jhZ5zVr+z/sTZtn7nvzGLZu8vMcLPOatf2f9ibNs/c9+YxbN3l5jhZ5zVr+z/sTZtn7nvzGLZu8vMcLPOatf2f9ibNs/c9+YxbN3l5jhZ5zVr+z/sTZtn7nvzGLZu8vM6U0l02mzGiNZ7U8NNR3AildzQpqNkp0W3CN1/EyjXs8cpLzNUYy0y25suDI0SzOrAgPZwbCe6PawkiIwkOAOQdYKtq9RRpf+3KtUvSfWeb7OnsZHza9FssMe0whFqWxWiE8sZVrIbKxajFoaksGbPFyUovG2ZQoUpKMruzpzzeX58jTlKa0IAgCAIAgCAIAgCAIAgCAIAgCAIAgCAIAgCAIAgCAIAgCAIAgCAIAgCAIAgPy9giAVANDUVGYjMd6C843WVjiasYa1rVoy1pX0DqCHus95zIe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800">
              <a:solidFill>
                <a:srgbClr val="000000"/>
              </a:solidFill>
              <a:latin typeface="Tw Cen MT" panose="020B0602020104020603" pitchFamily="34" charset="0"/>
            </a:endParaRPr>
          </a:p>
        </p:txBody>
      </p:sp>
      <p:pic>
        <p:nvPicPr>
          <p:cNvPr id="829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638175"/>
            <a:ext cx="1214438" cy="66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572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smtClean="0"/>
              <a:t> Minneapolis Community and</a:t>
            </a:r>
            <a:br>
              <a:rPr lang="en-US" sz="3200" smtClean="0"/>
            </a:br>
            <a:r>
              <a:rPr lang="en-US" sz="3200" smtClean="0"/>
              <a:t> Technical College (MCTC)</a:t>
            </a:r>
            <a:endParaRPr lang="en-US" sz="3200" dirty="0"/>
          </a:p>
        </p:txBody>
      </p:sp>
      <p:sp>
        <p:nvSpPr>
          <p:cNvPr id="83971" name="Content Placeholder 2"/>
          <p:cNvSpPr>
            <a:spLocks noGrp="1"/>
          </p:cNvSpPr>
          <p:nvPr>
            <p:ph sz="quarter" idx="1"/>
          </p:nvPr>
        </p:nvSpPr>
        <p:spPr>
          <a:xfrm>
            <a:off x="457200" y="1600200"/>
            <a:ext cx="7467600" cy="4873625"/>
          </a:xfrm>
        </p:spPr>
        <p:txBody>
          <a:bodyPr/>
          <a:lstStyle/>
          <a:p>
            <a:r>
              <a:rPr lang="en-US" altLang="en-US" smtClean="0"/>
              <a:t>June 1</a:t>
            </a:r>
            <a:r>
              <a:rPr lang="en-US" altLang="en-US" baseline="30000" smtClean="0"/>
              <a:t>st</a:t>
            </a:r>
            <a:r>
              <a:rPr lang="en-US" altLang="en-US" smtClean="0"/>
              <a:t> / December 1</a:t>
            </a:r>
            <a:r>
              <a:rPr lang="en-US" altLang="en-US" baseline="30000" smtClean="0"/>
              <a:t>st</a:t>
            </a:r>
            <a:r>
              <a:rPr lang="en-US" altLang="en-US" smtClean="0"/>
              <a:t>  deadlines</a:t>
            </a:r>
          </a:p>
          <a:p>
            <a:r>
              <a:rPr lang="en-US" altLang="en-US" smtClean="0"/>
              <a:t>Juniors: Top 1/3 of class or 3.0 GPA</a:t>
            </a:r>
          </a:p>
          <a:p>
            <a:r>
              <a:rPr lang="en-US" altLang="en-US" smtClean="0"/>
              <a:t>Seniors: Top ½ of class or 2.5 GPA</a:t>
            </a:r>
          </a:p>
          <a:p>
            <a:r>
              <a:rPr lang="en-US" altLang="en-US" smtClean="0"/>
              <a:t>Pass the Accuplacer Test</a:t>
            </a:r>
          </a:p>
          <a:p>
            <a:r>
              <a:rPr lang="en-US" altLang="en-US" smtClean="0"/>
              <a:t>Application is on-line only: pick-up instructions and other materials in counseling office.</a:t>
            </a:r>
          </a:p>
          <a:p>
            <a:r>
              <a:rPr lang="en-US" altLang="en-US" smtClean="0"/>
              <a:t>Courses in Nursing, Air Traffic Control, Audio Production, Cinema, Video Arts, Photography are not available to PSEO students. </a:t>
            </a:r>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838200"/>
            <a:ext cx="12382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44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b="1" smtClean="0"/>
              <a:t>Normandale Community College</a:t>
            </a:r>
            <a:endParaRPr lang="en-US" sz="3200" b="1" dirty="0"/>
          </a:p>
        </p:txBody>
      </p:sp>
      <p:sp>
        <p:nvSpPr>
          <p:cNvPr id="84995" name="Content Placeholder 2"/>
          <p:cNvSpPr>
            <a:spLocks noGrp="1"/>
          </p:cNvSpPr>
          <p:nvPr>
            <p:ph sz="quarter" idx="1"/>
          </p:nvPr>
        </p:nvSpPr>
        <p:spPr>
          <a:xfrm>
            <a:off x="457200" y="1600200"/>
            <a:ext cx="7467600" cy="4873625"/>
          </a:xfrm>
        </p:spPr>
        <p:txBody>
          <a:bodyPr/>
          <a:lstStyle/>
          <a:p>
            <a:r>
              <a:rPr lang="en-US" altLang="en-US" sz="2800" dirty="0" smtClean="0"/>
              <a:t>Application deadline: July 1</a:t>
            </a:r>
            <a:r>
              <a:rPr lang="en-US" altLang="en-US" sz="2800" baseline="30000" dirty="0" smtClean="0"/>
              <a:t>st</a:t>
            </a:r>
            <a:r>
              <a:rPr lang="en-US" altLang="en-US" sz="2800" dirty="0" smtClean="0"/>
              <a:t> and Dec. 1st</a:t>
            </a:r>
          </a:p>
          <a:p>
            <a:r>
              <a:rPr lang="en-US" altLang="en-US" sz="2800" dirty="0" smtClean="0"/>
              <a:t>Juniors: Top 1/3 of class or 70</a:t>
            </a:r>
            <a:r>
              <a:rPr lang="en-US" altLang="en-US" sz="2800" baseline="30000" dirty="0" smtClean="0"/>
              <a:t>th</a:t>
            </a:r>
            <a:r>
              <a:rPr lang="en-US" altLang="en-US" sz="2800" dirty="0" smtClean="0"/>
              <a:t> percentile on PLAN</a:t>
            </a:r>
          </a:p>
          <a:p>
            <a:r>
              <a:rPr lang="en-US" altLang="en-US" sz="2800" dirty="0" smtClean="0"/>
              <a:t>Seniors: Top ½ of class or 50</a:t>
            </a:r>
            <a:r>
              <a:rPr lang="en-US" altLang="en-US" sz="2800" baseline="30000" dirty="0" smtClean="0"/>
              <a:t>th</a:t>
            </a:r>
            <a:r>
              <a:rPr lang="en-US" altLang="en-US" sz="2800" dirty="0" smtClean="0"/>
              <a:t> percentile on PLAN</a:t>
            </a:r>
            <a:r>
              <a:rPr lang="en-US" altLang="en-US" dirty="0" smtClean="0"/>
              <a:t> </a:t>
            </a:r>
            <a:endParaRPr lang="en-US" altLang="en-US" sz="2800" dirty="0" smtClean="0"/>
          </a:p>
          <a:p>
            <a:r>
              <a:rPr lang="en-US" altLang="en-US" sz="2800" dirty="0" smtClean="0"/>
              <a:t>Pick-up application in counseling office and mail in with transcript and counselor signed form.</a:t>
            </a:r>
          </a:p>
        </p:txBody>
      </p:sp>
      <p:pic>
        <p:nvPicPr>
          <p:cNvPr id="849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2305050" cy="71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8165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12775" y="228600"/>
            <a:ext cx="8153400" cy="990600"/>
          </a:xfrm>
        </p:spPr>
        <p:txBody>
          <a:bodyPr/>
          <a:lstStyle/>
          <a:p>
            <a:r>
              <a:rPr lang="en-US" altLang="en-US" smtClean="0"/>
              <a:t>PSEO Application Steps</a:t>
            </a:r>
          </a:p>
        </p:txBody>
      </p:sp>
      <p:sp>
        <p:nvSpPr>
          <p:cNvPr id="5" name="Slide Number Placeholder 4"/>
          <p:cNvSpPr>
            <a:spLocks noGrp="1"/>
          </p:cNvSpPr>
          <p:nvPr>
            <p:ph type="sldNum" sz="quarter" idx="12"/>
          </p:nvPr>
        </p:nvSpPr>
        <p:spPr/>
        <p:txBody>
          <a:bodyPr>
            <a:normAutofit fontScale="85000" lnSpcReduction="20000"/>
          </a:bodyPr>
          <a:lstStyle/>
          <a:p>
            <a:pPr>
              <a:defRPr/>
            </a:pPr>
            <a:fld id="{F7BD67F6-AEC0-4F6B-9856-956B2E7E847B}" type="slidenum">
              <a:rPr lang="en-US"/>
              <a:pPr>
                <a:defRPr/>
              </a:pPr>
              <a:t>26</a:t>
            </a:fld>
            <a:r>
              <a:rPr lang="en-US"/>
              <a:t> </a:t>
            </a:r>
          </a:p>
          <a:p>
            <a:pPr>
              <a:defRPr/>
            </a:pPr>
            <a:endParaRPr lang="en-US"/>
          </a:p>
        </p:txBody>
      </p:sp>
      <p:sp>
        <p:nvSpPr>
          <p:cNvPr id="106500" name="Content Placeholder 2"/>
          <p:cNvSpPr>
            <a:spLocks noGrp="1"/>
          </p:cNvSpPr>
          <p:nvPr>
            <p:ph sz="quarter" idx="1"/>
          </p:nvPr>
        </p:nvSpPr>
        <p:spPr>
          <a:xfrm>
            <a:off x="612775" y="1600200"/>
            <a:ext cx="8153400" cy="4495800"/>
          </a:xfrm>
        </p:spPr>
        <p:txBody>
          <a:bodyPr/>
          <a:lstStyle/>
          <a:p>
            <a:pPr>
              <a:buFont typeface="Wingdings" panose="05000000000000000000" pitchFamily="2" charset="2"/>
              <a:buNone/>
            </a:pPr>
            <a:r>
              <a:rPr lang="en-US" altLang="en-US" smtClean="0"/>
              <a:t>1. Pick up application materials in WHS Counseling Office or download/apply directly through college website.</a:t>
            </a:r>
          </a:p>
          <a:p>
            <a:pPr>
              <a:buFont typeface="Wingdings" panose="05000000000000000000" pitchFamily="2" charset="2"/>
              <a:buNone/>
            </a:pPr>
            <a:r>
              <a:rPr lang="en-US" altLang="en-US" smtClean="0"/>
              <a:t>2.Be sure to submit all required materials (transcript, Notice of Registration, and when required, essays/exams/balance sheets)</a:t>
            </a:r>
          </a:p>
          <a:p>
            <a:pPr>
              <a:buFont typeface="Wingdings" panose="05000000000000000000" pitchFamily="2" charset="2"/>
              <a:buNone/>
            </a:pPr>
            <a:r>
              <a:rPr lang="en-US" altLang="en-US" smtClean="0"/>
              <a:t>3.After notification of acceptance, attend orientation</a:t>
            </a:r>
          </a:p>
          <a:p>
            <a:pPr>
              <a:buFont typeface="Wingdings" panose="05000000000000000000" pitchFamily="2" charset="2"/>
              <a:buNone/>
            </a:pPr>
            <a:r>
              <a:rPr lang="en-US" altLang="en-US" smtClean="0"/>
              <a:t>4. Meet with WHS counselor to approve credits and set-up schedule (August)</a:t>
            </a:r>
          </a:p>
        </p:txBody>
      </p:sp>
      <p:pic>
        <p:nvPicPr>
          <p:cNvPr id="10650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677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a:t>
            </a:r>
            <a:endParaRPr lang="en-US" dirty="0"/>
          </a:p>
        </p:txBody>
      </p:sp>
      <p:sp>
        <p:nvSpPr>
          <p:cNvPr id="3" name="Content Placeholder 2"/>
          <p:cNvSpPr>
            <a:spLocks noGrp="1"/>
          </p:cNvSpPr>
          <p:nvPr>
            <p:ph sz="quarter" idx="1"/>
          </p:nvPr>
        </p:nvSpPr>
        <p:spPr/>
        <p:txBody>
          <a:bodyPr/>
          <a:lstStyle/>
          <a:p>
            <a:r>
              <a:rPr lang="en-US" dirty="0" smtClean="0"/>
              <a:t>Project Lead the Way (PLTW)</a:t>
            </a:r>
          </a:p>
          <a:p>
            <a:pPr lvl="1"/>
            <a:r>
              <a:rPr lang="en-US" dirty="0" smtClean="0"/>
              <a:t>Engineering </a:t>
            </a:r>
          </a:p>
          <a:p>
            <a:pPr lvl="1"/>
            <a:endParaRPr lang="en-US" dirty="0"/>
          </a:p>
          <a:p>
            <a:pPr lvl="1"/>
            <a:endParaRPr lang="en-US" dirty="0" smtClean="0"/>
          </a:p>
          <a:p>
            <a:r>
              <a:rPr lang="en-US" dirty="0" smtClean="0"/>
              <a:t>CLEP Exams</a:t>
            </a:r>
          </a:p>
          <a:p>
            <a:endParaRPr lang="en-US" dirty="0"/>
          </a:p>
          <a:p>
            <a:endParaRPr lang="en-US" dirty="0" smtClean="0"/>
          </a:p>
          <a:p>
            <a:r>
              <a:rPr lang="en-US" dirty="0" smtClean="0"/>
              <a:t>MCTC Intro Stats</a:t>
            </a:r>
          </a:p>
        </p:txBody>
      </p:sp>
      <p:pic>
        <p:nvPicPr>
          <p:cNvPr id="4" name="Picture 3"/>
          <p:cNvPicPr>
            <a:picLocks noChangeAspect="1"/>
          </p:cNvPicPr>
          <p:nvPr/>
        </p:nvPicPr>
        <p:blipFill>
          <a:blip r:embed="rId2"/>
          <a:stretch>
            <a:fillRect/>
          </a:stretch>
        </p:blipFill>
        <p:spPr>
          <a:xfrm>
            <a:off x="3733800" y="2209800"/>
            <a:ext cx="2943225" cy="976031"/>
          </a:xfrm>
          <a:prstGeom prst="rect">
            <a:avLst/>
          </a:prstGeom>
        </p:spPr>
      </p:pic>
      <p:pic>
        <p:nvPicPr>
          <p:cNvPr id="5" name="Picture 4"/>
          <p:cNvPicPr>
            <a:picLocks noChangeAspect="1"/>
          </p:cNvPicPr>
          <p:nvPr/>
        </p:nvPicPr>
        <p:blipFill>
          <a:blip r:embed="rId3"/>
          <a:stretch>
            <a:fillRect/>
          </a:stretch>
        </p:blipFill>
        <p:spPr>
          <a:xfrm>
            <a:off x="3429000" y="3795431"/>
            <a:ext cx="2343150" cy="1133782"/>
          </a:xfrm>
          <a:prstGeom prst="rect">
            <a:avLst/>
          </a:prstGeom>
        </p:spPr>
      </p:pic>
      <p:pic>
        <p:nvPicPr>
          <p:cNvPr id="6" name="Picture 5"/>
          <p:cNvPicPr>
            <a:picLocks noChangeAspect="1"/>
          </p:cNvPicPr>
          <p:nvPr/>
        </p:nvPicPr>
        <p:blipFill>
          <a:blip r:embed="rId4"/>
          <a:stretch>
            <a:fillRect/>
          </a:stretch>
        </p:blipFill>
        <p:spPr>
          <a:xfrm>
            <a:off x="3927348" y="5257800"/>
            <a:ext cx="1524000" cy="1524000"/>
          </a:xfrm>
          <a:prstGeom prst="rect">
            <a:avLst/>
          </a:prstGeom>
        </p:spPr>
      </p:pic>
    </p:spTree>
    <p:extLst>
      <p:ext uri="{BB962C8B-B14F-4D97-AF65-F5344CB8AC3E}">
        <p14:creationId xmlns:p14="http://schemas.microsoft.com/office/powerpoint/2010/main" val="212186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Articulation  Examples</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smtClean="0"/>
              <a:t>University of Minnesota</a:t>
            </a:r>
          </a:p>
          <a:p>
            <a:pPr marL="640080" lvl="1" indent="-274320" fontAlgn="auto">
              <a:spcAft>
                <a:spcPts val="0"/>
              </a:spcAft>
              <a:buFont typeface="Wingdings 2"/>
              <a:buChar char=""/>
              <a:defRPr/>
            </a:pPr>
            <a:r>
              <a:rPr lang="en-US" sz="2000" smtClean="0"/>
              <a:t>Accepts IB Higher Level scores of 5 or above for credits (8 cr)</a:t>
            </a:r>
          </a:p>
          <a:p>
            <a:pPr marL="640080" lvl="1" indent="-274320" fontAlgn="auto">
              <a:spcAft>
                <a:spcPts val="0"/>
              </a:spcAft>
              <a:buFont typeface="Wingdings 2"/>
              <a:buChar char=""/>
              <a:defRPr/>
            </a:pPr>
            <a:r>
              <a:rPr lang="en-US" sz="2000" smtClean="0"/>
              <a:t>Accepts AP scores of 3 or above for credit (3-4 cr)</a:t>
            </a:r>
          </a:p>
          <a:p>
            <a:pPr marL="640080" lvl="1" indent="-274320" fontAlgn="auto">
              <a:spcAft>
                <a:spcPts val="0"/>
              </a:spcAft>
              <a:buFont typeface="Wingdings 2"/>
              <a:buChar char=""/>
              <a:defRPr/>
            </a:pPr>
            <a:r>
              <a:rPr lang="en-US" sz="2000" smtClean="0"/>
              <a:t>Accepts some CLEP scores of 60 or above for credit ( 3-4 cr)</a:t>
            </a:r>
          </a:p>
          <a:p>
            <a:pPr marL="640080" lvl="1" indent="-274320" fontAlgn="auto">
              <a:spcAft>
                <a:spcPts val="0"/>
              </a:spcAft>
              <a:buFont typeface="Wingdings 2"/>
              <a:buChar char=""/>
              <a:defRPr/>
            </a:pPr>
            <a:r>
              <a:rPr lang="en-US" sz="2000" smtClean="0"/>
              <a:t>Accepts PSEO credits</a:t>
            </a:r>
          </a:p>
          <a:p>
            <a:pPr marL="365760" lvl="1" indent="0" fontAlgn="auto">
              <a:spcAft>
                <a:spcPts val="0"/>
              </a:spcAft>
              <a:buFont typeface="Wingdings 2"/>
              <a:buNone/>
              <a:defRPr/>
            </a:pPr>
            <a:endParaRPr lang="en-US" sz="2000" smtClean="0"/>
          </a:p>
          <a:p>
            <a:pPr marL="274320" indent="-274320" fontAlgn="auto">
              <a:spcAft>
                <a:spcPts val="0"/>
              </a:spcAft>
              <a:buFont typeface="Wingdings"/>
              <a:buChar char=""/>
              <a:defRPr/>
            </a:pPr>
            <a:r>
              <a:rPr lang="en-US" smtClean="0"/>
              <a:t>MNSCU schools (i.e. St. Cloud, Mankato, Winona)</a:t>
            </a:r>
          </a:p>
          <a:p>
            <a:pPr marL="640080" lvl="1" indent="-274320" fontAlgn="auto">
              <a:spcAft>
                <a:spcPts val="0"/>
              </a:spcAft>
              <a:buFont typeface="Wingdings 2"/>
              <a:buChar char=""/>
              <a:defRPr/>
            </a:pPr>
            <a:r>
              <a:rPr lang="en-US" sz="2000" smtClean="0"/>
              <a:t>Accept IB Higher Level scores of 4 or above for 3 credits.  Accept IB Standard Level scores of 4 or above for 2 credits.</a:t>
            </a:r>
          </a:p>
          <a:p>
            <a:pPr marL="640080" lvl="1" indent="-274320" fontAlgn="auto">
              <a:spcAft>
                <a:spcPts val="0"/>
              </a:spcAft>
              <a:buFont typeface="Wingdings 2"/>
              <a:buChar char=""/>
              <a:defRPr/>
            </a:pPr>
            <a:r>
              <a:rPr lang="en-US" sz="2000" smtClean="0"/>
              <a:t>Accept AP scores of 3 or above for credit (3 cr)</a:t>
            </a:r>
          </a:p>
          <a:p>
            <a:pPr marL="640080" lvl="1" indent="-274320" fontAlgn="auto">
              <a:spcAft>
                <a:spcPts val="0"/>
              </a:spcAft>
              <a:buFont typeface="Wingdings 2"/>
              <a:buChar char=""/>
              <a:defRPr/>
            </a:pPr>
            <a:r>
              <a:rPr lang="en-US" sz="2000" smtClean="0"/>
              <a:t>Accept all CLEP scores of 50 or above for credit (3 cr)</a:t>
            </a:r>
          </a:p>
          <a:p>
            <a:pPr marL="640080" lvl="1" indent="-274320" fontAlgn="auto">
              <a:spcAft>
                <a:spcPts val="0"/>
              </a:spcAft>
              <a:buFont typeface="Wingdings 2"/>
              <a:buChar char=""/>
              <a:defRPr/>
            </a:pPr>
            <a:r>
              <a:rPr lang="en-US" sz="2000" smtClean="0"/>
              <a:t>Accept PSEO credits</a:t>
            </a:r>
            <a:endParaRPr lang="en-US" sz="2000" dirty="0"/>
          </a:p>
        </p:txBody>
      </p:sp>
      <p:pic>
        <p:nvPicPr>
          <p:cNvPr id="798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86276"/>
            <a:ext cx="922759"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076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sz="quarter" idx="1"/>
          </p:nvPr>
        </p:nvPicPr>
        <p:blipFill>
          <a:blip r:embed="rId2"/>
          <a:stretch>
            <a:fillRect/>
          </a:stretch>
        </p:blipFill>
        <p:spPr>
          <a:xfrm>
            <a:off x="2209800" y="2286000"/>
            <a:ext cx="4038600" cy="3265587"/>
          </a:xfrm>
          <a:prstGeom prst="rect">
            <a:avLst/>
          </a:prstGeom>
        </p:spPr>
      </p:pic>
    </p:spTree>
    <p:extLst>
      <p:ext uri="{BB962C8B-B14F-4D97-AF65-F5344CB8AC3E}">
        <p14:creationId xmlns:p14="http://schemas.microsoft.com/office/powerpoint/2010/main" val="344423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People to Know</a:t>
            </a:r>
            <a:endParaRPr lang="en-US" dirty="0"/>
          </a:p>
        </p:txBody>
      </p:sp>
      <p:sp>
        <p:nvSpPr>
          <p:cNvPr id="3" name="Content Placeholder 2"/>
          <p:cNvSpPr>
            <a:spLocks noGrp="1"/>
          </p:cNvSpPr>
          <p:nvPr>
            <p:ph sz="quarter" idx="1"/>
          </p:nvPr>
        </p:nvSpPr>
        <p:spPr/>
        <p:txBody>
          <a:bodyPr/>
          <a:lstStyle/>
          <a:p>
            <a:r>
              <a:rPr lang="en-US" dirty="0" smtClean="0"/>
              <a:t>Counselors</a:t>
            </a:r>
          </a:p>
          <a:p>
            <a:pPr lvl="1"/>
            <a:r>
              <a:rPr lang="en-US" dirty="0" smtClean="0"/>
              <a:t>Loretta Collins (A-D)</a:t>
            </a:r>
          </a:p>
          <a:p>
            <a:pPr lvl="1"/>
            <a:r>
              <a:rPr lang="en-US" dirty="0" smtClean="0"/>
              <a:t>Herb Crowell (E-J)</a:t>
            </a:r>
          </a:p>
          <a:p>
            <a:pPr lvl="1"/>
            <a:r>
              <a:rPr lang="en-US" dirty="0" smtClean="0"/>
              <a:t>Amy Webster (K-M)</a:t>
            </a:r>
          </a:p>
          <a:p>
            <a:pPr lvl="1"/>
            <a:r>
              <a:rPr lang="en-US" dirty="0" smtClean="0"/>
              <a:t>John Pemberton (N-Sa)</a:t>
            </a:r>
          </a:p>
          <a:p>
            <a:pPr lvl="1"/>
            <a:r>
              <a:rPr lang="en-US" dirty="0" smtClean="0"/>
              <a:t>Teresa Savage (</a:t>
            </a:r>
            <a:r>
              <a:rPr lang="en-US" dirty="0" err="1" smtClean="0"/>
              <a:t>Sc</a:t>
            </a:r>
            <a:r>
              <a:rPr lang="en-US" dirty="0" smtClean="0"/>
              <a:t>-Z)</a:t>
            </a:r>
          </a:p>
          <a:p>
            <a:r>
              <a:rPr lang="en-US" dirty="0" smtClean="0"/>
              <a:t>IB Coordinator</a:t>
            </a:r>
          </a:p>
          <a:p>
            <a:pPr lvl="1"/>
            <a:r>
              <a:rPr lang="en-US" dirty="0" smtClean="0"/>
              <a:t>Jeanne Dobson </a:t>
            </a:r>
            <a:endParaRPr lang="en-US" dirty="0"/>
          </a:p>
        </p:txBody>
      </p:sp>
    </p:spTree>
    <p:extLst>
      <p:ext uri="{BB962C8B-B14F-4D97-AF65-F5344CB8AC3E}">
        <p14:creationId xmlns:p14="http://schemas.microsoft.com/office/powerpoint/2010/main" val="267468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Why Advanced Academics?</a:t>
            </a:r>
            <a:endParaRPr lang="en-US" dirty="0"/>
          </a:p>
        </p:txBody>
      </p:sp>
      <p:sp>
        <p:nvSpPr>
          <p:cNvPr id="78851" name="Content Placeholder 2"/>
          <p:cNvSpPr>
            <a:spLocks noGrp="1"/>
          </p:cNvSpPr>
          <p:nvPr>
            <p:ph sz="quarter" idx="1"/>
          </p:nvPr>
        </p:nvSpPr>
        <p:spPr>
          <a:xfrm>
            <a:off x="457200" y="1600200"/>
            <a:ext cx="7467600" cy="4873625"/>
          </a:xfrm>
        </p:spPr>
        <p:txBody>
          <a:bodyPr>
            <a:normAutofit fontScale="92500" lnSpcReduction="20000"/>
          </a:bodyPr>
          <a:lstStyle/>
          <a:p>
            <a:r>
              <a:rPr lang="en-US" altLang="en-US" sz="4000" dirty="0" smtClean="0"/>
              <a:t> Preparation for college</a:t>
            </a:r>
          </a:p>
          <a:p>
            <a:r>
              <a:rPr lang="en-US" altLang="en-US" sz="4000" dirty="0" smtClean="0"/>
              <a:t> Recognition by college admissions  office</a:t>
            </a:r>
          </a:p>
          <a:p>
            <a:r>
              <a:rPr lang="en-US" altLang="en-US" sz="4000" dirty="0" smtClean="0"/>
              <a:t> Potential </a:t>
            </a:r>
            <a:r>
              <a:rPr lang="en-US" altLang="en-US" sz="4000" dirty="0"/>
              <a:t>savings on tuition</a:t>
            </a:r>
          </a:p>
          <a:p>
            <a:pPr lvl="2"/>
            <a:r>
              <a:rPr lang="en-US" altLang="en-US" dirty="0"/>
              <a:t>Depends on receiving institution</a:t>
            </a:r>
          </a:p>
          <a:p>
            <a:pPr lvl="2"/>
            <a:r>
              <a:rPr lang="en-US" altLang="en-US" dirty="0"/>
              <a:t>Question to ask:  “Does the credit count toward graduation or </a:t>
            </a:r>
            <a:r>
              <a:rPr lang="en-US" altLang="en-US" dirty="0" smtClean="0"/>
              <a:t>used </a:t>
            </a:r>
            <a:r>
              <a:rPr lang="en-US" altLang="en-US" dirty="0"/>
              <a:t>for placement in higher level classes</a:t>
            </a:r>
            <a:r>
              <a:rPr lang="en-US" altLang="en-US" dirty="0" smtClean="0"/>
              <a:t>?”</a:t>
            </a:r>
            <a:endParaRPr lang="en-US" altLang="en-US" sz="4000" dirty="0" smtClean="0"/>
          </a:p>
          <a:p>
            <a:r>
              <a:rPr lang="en-US" altLang="en-US" sz="4000" dirty="0" smtClean="0"/>
              <a:t> Avoiding </a:t>
            </a:r>
            <a:r>
              <a:rPr lang="en-US" altLang="en-US" sz="4000" dirty="0"/>
              <a:t>c</a:t>
            </a:r>
            <a:r>
              <a:rPr lang="en-US" altLang="en-US" sz="4000" dirty="0" smtClean="0"/>
              <a:t>ollege remedial courses;  1/3 of MPS graduates take a remedial class in college</a:t>
            </a:r>
            <a:endParaRPr lang="en-US" altLang="en-US" dirty="0" smtClean="0"/>
          </a:p>
          <a:p>
            <a:pPr lvl="2">
              <a:buFont typeface="Wingdings" panose="05000000000000000000" pitchFamily="2" charset="2"/>
              <a:buNone/>
            </a:pPr>
            <a:endParaRPr lang="en-US" altLang="en-US" dirty="0" smtClean="0"/>
          </a:p>
          <a:p>
            <a:pPr lvl="2">
              <a:buFont typeface="Wingdings" panose="05000000000000000000" pitchFamily="2" charset="2"/>
              <a:buNone/>
            </a:pPr>
            <a:endParaRPr lang="en-US" altLang="en-US" dirty="0"/>
          </a:p>
          <a:p>
            <a:pPr lvl="1">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p:txBody>
      </p:sp>
      <p:pic>
        <p:nvPicPr>
          <p:cNvPr id="7885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9286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7261098" y="5105400"/>
            <a:ext cx="1504950" cy="1504950"/>
          </a:xfrm>
          <a:prstGeom prst="rect">
            <a:avLst/>
          </a:prstGeom>
        </p:spPr>
      </p:pic>
    </p:spTree>
    <p:extLst>
      <p:ext uri="{BB962C8B-B14F-4D97-AF65-F5344CB8AC3E}">
        <p14:creationId xmlns:p14="http://schemas.microsoft.com/office/powerpoint/2010/main" val="168775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0" y="2895600"/>
            <a:ext cx="3429000" cy="300609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Advanced Placement Courses</a:t>
            </a:r>
            <a:endParaRPr lang="en-US" dirty="0"/>
          </a:p>
        </p:txBody>
      </p:sp>
    </p:spTree>
    <p:extLst>
      <p:ext uri="{BB962C8B-B14F-4D97-AF65-F5344CB8AC3E}">
        <p14:creationId xmlns:p14="http://schemas.microsoft.com/office/powerpoint/2010/main" val="52520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Placement (AP)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AP courses are college level classes that students take at Washburn</a:t>
            </a:r>
          </a:p>
          <a:p>
            <a:r>
              <a:rPr lang="en-US" dirty="0" smtClean="0"/>
              <a:t>More academically challenging than regular classes</a:t>
            </a:r>
          </a:p>
          <a:p>
            <a:r>
              <a:rPr lang="en-US" dirty="0" smtClean="0"/>
              <a:t>Great preparation for future advanced courses at Washburn </a:t>
            </a:r>
          </a:p>
          <a:p>
            <a:r>
              <a:rPr lang="en-US" dirty="0" smtClean="0"/>
              <a:t>Potential college credit</a:t>
            </a:r>
          </a:p>
          <a:p>
            <a:r>
              <a:rPr lang="en-US" dirty="0" smtClean="0"/>
              <a:t>Classes offered at Washburn:  </a:t>
            </a:r>
          </a:p>
          <a:p>
            <a:pPr lvl="1"/>
            <a:r>
              <a:rPr lang="en-US" dirty="0" smtClean="0"/>
              <a:t>AP English Literature and Comp (10</a:t>
            </a:r>
            <a:r>
              <a:rPr lang="en-US" baseline="30000" dirty="0" smtClean="0"/>
              <a:t>th</a:t>
            </a:r>
            <a:r>
              <a:rPr lang="en-US" dirty="0" smtClean="0"/>
              <a:t> grade)</a:t>
            </a:r>
          </a:p>
          <a:p>
            <a:pPr lvl="1"/>
            <a:r>
              <a:rPr lang="en-US" dirty="0" smtClean="0"/>
              <a:t>AP Human Geography (9</a:t>
            </a:r>
            <a:r>
              <a:rPr lang="en-US" baseline="30000" dirty="0" smtClean="0"/>
              <a:t>th</a:t>
            </a:r>
            <a:r>
              <a:rPr lang="en-US" dirty="0" smtClean="0"/>
              <a:t> grade)</a:t>
            </a:r>
          </a:p>
          <a:p>
            <a:pPr lvl="1"/>
            <a:r>
              <a:rPr lang="en-US" dirty="0" smtClean="0"/>
              <a:t>AP Statistics </a:t>
            </a:r>
          </a:p>
          <a:p>
            <a:r>
              <a:rPr lang="en-US" dirty="0" smtClean="0"/>
              <a:t>Testing in May (score range:  1-5)</a:t>
            </a:r>
            <a:endParaRPr lang="en-US" dirty="0"/>
          </a:p>
        </p:txBody>
      </p:sp>
      <p:pic>
        <p:nvPicPr>
          <p:cNvPr id="4" name="Picture 3"/>
          <p:cNvPicPr>
            <a:picLocks noChangeAspect="1"/>
          </p:cNvPicPr>
          <p:nvPr/>
        </p:nvPicPr>
        <p:blipFill>
          <a:blip r:embed="rId2"/>
          <a:stretch>
            <a:fillRect/>
          </a:stretch>
        </p:blipFill>
        <p:spPr>
          <a:xfrm>
            <a:off x="7315200" y="76200"/>
            <a:ext cx="1143000" cy="1143000"/>
          </a:xfrm>
          <a:prstGeom prst="rect">
            <a:avLst/>
          </a:prstGeom>
        </p:spPr>
      </p:pic>
    </p:spTree>
    <p:extLst>
      <p:ext uri="{BB962C8B-B14F-4D97-AF65-F5344CB8AC3E}">
        <p14:creationId xmlns:p14="http://schemas.microsoft.com/office/powerpoint/2010/main" val="219391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3373437"/>
            <a:ext cx="5343525" cy="2390775"/>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International Baccalaureate (IB)</a:t>
            </a:r>
            <a:endParaRPr lang="en-US" dirty="0"/>
          </a:p>
        </p:txBody>
      </p:sp>
    </p:spTree>
    <p:extLst>
      <p:ext uri="{BB962C8B-B14F-4D97-AF65-F5344CB8AC3E}">
        <p14:creationId xmlns:p14="http://schemas.microsoft.com/office/powerpoint/2010/main" val="290960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t>International Baccalaureate (IB)</a:t>
            </a:r>
            <a:endParaRPr lang="en-US" dirty="0"/>
          </a:p>
        </p:txBody>
      </p:sp>
      <p:sp>
        <p:nvSpPr>
          <p:cNvPr id="89091" name="Content Placeholder 2"/>
          <p:cNvSpPr>
            <a:spLocks noGrp="1"/>
          </p:cNvSpPr>
          <p:nvPr>
            <p:ph sz="quarter" idx="1"/>
          </p:nvPr>
        </p:nvSpPr>
        <p:spPr>
          <a:xfrm>
            <a:off x="457200" y="1600200"/>
            <a:ext cx="7467600" cy="4873625"/>
          </a:xfrm>
        </p:spPr>
        <p:txBody>
          <a:bodyPr>
            <a:normAutofit/>
          </a:bodyPr>
          <a:lstStyle/>
          <a:p>
            <a:r>
              <a:rPr lang="en-US" altLang="en-US" dirty="0" smtClean="0"/>
              <a:t>IB courses are college level classes that students take here at Washburn</a:t>
            </a:r>
          </a:p>
          <a:p>
            <a:pPr>
              <a:buFont typeface="Wingdings" panose="05000000000000000000" pitchFamily="2" charset="2"/>
              <a:buChar char="q"/>
            </a:pPr>
            <a:r>
              <a:rPr lang="en-US" altLang="en-US" dirty="0" smtClean="0"/>
              <a:t>Known for setting high standards and emphasizing creative and critical thinking. </a:t>
            </a:r>
          </a:p>
          <a:p>
            <a:r>
              <a:rPr lang="en-US" altLang="en-US" dirty="0" smtClean="0"/>
              <a:t>Students are responsible for their own learning, choosing topics and devising their own projects, while teachers act more as supervisors or mentors than sources of facts. </a:t>
            </a:r>
          </a:p>
          <a:p>
            <a:r>
              <a:rPr lang="en-US" altLang="en-US" dirty="0" smtClean="0"/>
              <a:t>Emphasizes research and encourages students to learn from their peers.</a:t>
            </a:r>
          </a:p>
        </p:txBody>
      </p:sp>
      <p:pic>
        <p:nvPicPr>
          <p:cNvPr id="3" name="Picture 2"/>
          <p:cNvPicPr>
            <a:picLocks noChangeAspect="1"/>
          </p:cNvPicPr>
          <p:nvPr/>
        </p:nvPicPr>
        <p:blipFill>
          <a:blip r:embed="rId2"/>
          <a:stretch>
            <a:fillRect/>
          </a:stretch>
        </p:blipFill>
        <p:spPr>
          <a:xfrm>
            <a:off x="7543800" y="2286000"/>
            <a:ext cx="1062037" cy="1076324"/>
          </a:xfrm>
          <a:prstGeom prst="rect">
            <a:avLst/>
          </a:prstGeom>
        </p:spPr>
      </p:pic>
    </p:spTree>
    <p:extLst>
      <p:ext uri="{BB962C8B-B14F-4D97-AF65-F5344CB8AC3E}">
        <p14:creationId xmlns:p14="http://schemas.microsoft.com/office/powerpoint/2010/main" val="266613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9050"/>
            <a:ext cx="8229600" cy="990600"/>
          </a:xfrm>
        </p:spPr>
        <p:txBody>
          <a:bodyPr/>
          <a:lstStyle/>
          <a:p>
            <a:pPr fontAlgn="auto">
              <a:spcAft>
                <a:spcPts val="0"/>
              </a:spcAft>
              <a:defRPr/>
            </a:pPr>
            <a:r>
              <a:rPr lang="en-US" sz="4000">
                <a:solidFill>
                  <a:schemeClr val="tx1"/>
                </a:solidFill>
                <a:latin typeface="Calisto MT" charset="0"/>
              </a:rPr>
              <a:t>IB Certificate</a:t>
            </a:r>
          </a:p>
        </p:txBody>
      </p:sp>
      <p:graphicFrame>
        <p:nvGraphicFramePr>
          <p:cNvPr id="2" name="Content Placeholder 1"/>
          <p:cNvGraphicFramePr>
            <a:graphicFrameLocks noGrp="1"/>
          </p:cNvGraphicFramePr>
          <p:nvPr>
            <p:ph idx="1"/>
          </p:nvPr>
        </p:nvGraphicFramePr>
        <p:xfrm>
          <a:off x="228600" y="9906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446526"/>
      </p:ext>
    </p:extLst>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5 Junior Search Presentation Number 2">
  <a:themeElements>
    <a:clrScheme name="Custom 5">
      <a:dk1>
        <a:sysClr val="windowText" lastClr="000000"/>
      </a:dk1>
      <a:lt1>
        <a:sysClr val="window" lastClr="FFFFFF"/>
      </a:lt1>
      <a:dk2>
        <a:srgbClr val="7F7F7F"/>
      </a:dk2>
      <a:lt2>
        <a:srgbClr val="EBDDC3"/>
      </a:lt2>
      <a:accent1>
        <a:srgbClr val="0070C0"/>
      </a:accent1>
      <a:accent2>
        <a:srgbClr val="F69D1A"/>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Junior Search Presentation Number 2</Template>
  <TotalTime>661</TotalTime>
  <Words>1577</Words>
  <Application>Microsoft Office PowerPoint</Application>
  <PresentationFormat>On-screen Show (4:3)</PresentationFormat>
  <Paragraphs>241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Arial</vt:lpstr>
      <vt:lpstr>Calibri</vt:lpstr>
      <vt:lpstr>Calisto MT</vt:lpstr>
      <vt:lpstr>Tw Cen MT</vt:lpstr>
      <vt:lpstr>Wingdings</vt:lpstr>
      <vt:lpstr>Wingdings 2</vt:lpstr>
      <vt:lpstr>2015 Junior Search Presentation Number 2</vt:lpstr>
      <vt:lpstr>PowerPoint Presentation</vt:lpstr>
      <vt:lpstr>Advanced Academics and Dual Credit</vt:lpstr>
      <vt:lpstr>People to Know</vt:lpstr>
      <vt:lpstr>Why Advanced Academics?</vt:lpstr>
      <vt:lpstr>Advanced Placement Courses</vt:lpstr>
      <vt:lpstr>Advanced Placement (AP)   </vt:lpstr>
      <vt:lpstr>International Baccalaureate (IB)</vt:lpstr>
      <vt:lpstr>International Baccalaureate (IB)</vt:lpstr>
      <vt:lpstr>IB Certificate</vt:lpstr>
      <vt:lpstr>IB WHS Medallion</vt:lpstr>
      <vt:lpstr>IB Diploma</vt:lpstr>
      <vt:lpstr>IB Courses at Washburn </vt:lpstr>
      <vt:lpstr>IB Diploma/Medallion Timeline </vt:lpstr>
      <vt:lpstr>JUNIOR YEAR </vt:lpstr>
      <vt:lpstr>JUNIOR YEAR</vt:lpstr>
      <vt:lpstr> SENIOR YEAR </vt:lpstr>
      <vt:lpstr> SENIOR YEAR </vt:lpstr>
      <vt:lpstr>PSEO</vt:lpstr>
      <vt:lpstr>POST SECONDARY ENROLLMENT OPTIONS</vt:lpstr>
      <vt:lpstr>Why PSEO?  </vt:lpstr>
      <vt:lpstr>Considerations for PSEO</vt:lpstr>
      <vt:lpstr>Local PSEO Programs</vt:lpstr>
      <vt:lpstr> University of Minnesota</vt:lpstr>
      <vt:lpstr> Minneapolis Community and  Technical College (MCTC)</vt:lpstr>
      <vt:lpstr>Normandale Community College</vt:lpstr>
      <vt:lpstr>PSEO Application Steps</vt:lpstr>
      <vt:lpstr>Other Options </vt:lpstr>
      <vt:lpstr>Articulation  Examples</vt:lpstr>
      <vt:lpstr>Questions?</vt:lpstr>
    </vt:vector>
  </TitlesOfParts>
  <Company>Minneapolis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College and Career Center Parent</dc:creator>
  <cp:lastModifiedBy>Loretta Collins</cp:lastModifiedBy>
  <cp:revision>46</cp:revision>
  <cp:lastPrinted>2016-10-17T18:37:48Z</cp:lastPrinted>
  <dcterms:created xsi:type="dcterms:W3CDTF">2016-10-19T13:12:12Z</dcterms:created>
  <dcterms:modified xsi:type="dcterms:W3CDTF">2017-01-06T19:00:22Z</dcterms:modified>
</cp:coreProperties>
</file>