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0" r:id="rId3"/>
    <p:sldId id="276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7" r:id="rId13"/>
    <p:sldId id="279" r:id="rId14"/>
    <p:sldId id="27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709" autoAdjust="0"/>
  </p:normalViewPr>
  <p:slideViewPr>
    <p:cSldViewPr>
      <p:cViewPr>
        <p:scale>
          <a:sx n="77" d="100"/>
          <a:sy n="77" d="100"/>
        </p:scale>
        <p:origin x="-1068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AE5AC-B614-4695-BE21-8D947915D14C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74EDB-F0BA-4E55-99C5-3BBE77BD6E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16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B31C4-1A3F-4CDB-9B97-9BD46589871D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45997-774A-49A4-B1DE-DA94982181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91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45997-774A-49A4-B1DE-DA949821819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54ED703-693C-4DEE-B11C-EF1F0269C9A6}" type="datetimeFigureOut">
              <a:rPr lang="en-US" smtClean="0"/>
              <a:pPr>
                <a:defRPr/>
              </a:pPr>
              <a:t>1/25/2016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96EA892-1CCA-4762-9A35-D4AF3EBE6D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310663-1C6B-438E-B5A3-0F65A3A9E06C}" type="datetimeFigureOut">
              <a:rPr lang="en-US" smtClean="0"/>
              <a:pPr>
                <a:defRPr/>
              </a:pPr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DC691-67F6-4423-8EE3-4E59BC3C9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940BC854-37EF-4E93-86F1-EF4A0B0D6BA4}" type="datetimeFigureOut">
              <a:rPr lang="en-US" smtClean="0"/>
              <a:pPr>
                <a:defRPr/>
              </a:pPr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29A144F9-200A-451C-8A66-F04F1AB6F8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52586F-B3EB-44E6-91EF-B23A60CE06DD}" type="datetimeFigureOut">
              <a:rPr lang="en-US" smtClean="0"/>
              <a:pPr>
                <a:defRPr/>
              </a:pPr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DCE4E90-7131-4DDB-8F59-332C38BEC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352E2C-2C67-4D90-8905-873A1F85781E}" type="datetimeFigureOut">
              <a:rPr lang="en-US" smtClean="0"/>
              <a:pPr>
                <a:defRPr/>
              </a:pPr>
              <a:t>1/25/2016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3DDDB9F-5083-4EA6-BE9C-A432D9577E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AFF73124-10FB-4BFC-AC78-099ED49F1191}" type="datetimeFigureOut">
              <a:rPr lang="en-US" smtClean="0"/>
              <a:pPr>
                <a:defRPr/>
              </a:pPr>
              <a:t>1/25/2016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DC51FECC-88C3-45AE-8D8E-915E4FC37E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F0628DE8-951E-4446-A242-E535D6B193A3}" type="datetimeFigureOut">
              <a:rPr lang="en-US" smtClean="0"/>
              <a:pPr>
                <a:defRPr/>
              </a:pPr>
              <a:t>1/25/2016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B72EAD71-0E7A-49C1-BA65-51FD1F7266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705D68-0F49-4DDA-863D-25F62F585009}" type="datetimeFigureOut">
              <a:rPr lang="en-US" smtClean="0"/>
              <a:pPr>
                <a:defRPr/>
              </a:pPr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E4EF5EF-15C0-4DD8-9956-9F91357A62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AD9061-B3CE-4B45-93C7-03A7BE1CDF7A}" type="datetimeFigureOut">
              <a:rPr lang="en-US" smtClean="0"/>
              <a:pPr>
                <a:defRPr/>
              </a:pPr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4821F1D-64B5-402F-BD82-F5F582F794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44AB02-1FA0-488D-BCD3-541C65EB38A0}" type="datetimeFigureOut">
              <a:rPr lang="en-US" smtClean="0"/>
              <a:pPr>
                <a:defRPr/>
              </a:pPr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29FBAD8-D547-4F87-ACE5-6B73F5A240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508572E7-367B-40C4-A0C3-0119CC356A60}" type="datetimeFigureOut">
              <a:rPr lang="en-US" smtClean="0"/>
              <a:pPr>
                <a:defRPr/>
              </a:pPr>
              <a:t>1/25/2016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5532F42D-D5D4-4D3D-9221-7F5B89D1C1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C02E19C-025B-46DB-8D46-259698B80A1E}" type="datetimeFigureOut">
              <a:rPr lang="en-US" smtClean="0"/>
              <a:pPr>
                <a:defRPr/>
              </a:pPr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B51B1C8-E4CD-4328-A678-EDC075F3FD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board.com/" TargetMode="External"/><Relationship Id="rId2" Type="http://schemas.openxmlformats.org/officeDocument/2006/relationships/hyperlink" Target="http://www.actstudent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ACT/SAT: College Admissions Testing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513" y="381000"/>
            <a:ext cx="4752975" cy="5372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I take the 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National ACT is offered at Washburn on all 6 test dates and the Local ACT will be March 15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SAT and Subject SAT are not offered at Washburn. Check CollegeBoard.com for details.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189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March 15</a:t>
            </a:r>
            <a:r>
              <a:rPr lang="en-US" baseline="30000" dirty="0" smtClean="0"/>
              <a:t>th</a:t>
            </a:r>
            <a:r>
              <a:rPr lang="en-US" dirty="0" smtClean="0"/>
              <a:t> Local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Practice Test Next Wednesday, January 27</a:t>
            </a:r>
            <a:r>
              <a:rPr lang="en-US" baseline="30000" dirty="0" smtClean="0"/>
              <a:t>th</a:t>
            </a:r>
            <a:r>
              <a:rPr lang="en-US" dirty="0" smtClean="0"/>
              <a:t>!</a:t>
            </a:r>
          </a:p>
          <a:p>
            <a:r>
              <a:rPr lang="en-US" dirty="0" smtClean="0"/>
              <a:t>All Juniors report directly to the Main Gym unless directed differently by the test coordinator.</a:t>
            </a:r>
          </a:p>
          <a:p>
            <a:r>
              <a:rPr lang="en-US" dirty="0" smtClean="0"/>
              <a:t>Simulation of March 15</a:t>
            </a:r>
            <a:r>
              <a:rPr lang="en-US" baseline="30000" dirty="0" smtClean="0"/>
              <a:t>th</a:t>
            </a:r>
            <a:r>
              <a:rPr lang="en-US" dirty="0" smtClean="0"/>
              <a:t> real ACT</a:t>
            </a:r>
          </a:p>
          <a:p>
            <a:pPr lvl="1"/>
            <a:r>
              <a:rPr lang="en-US" dirty="0" smtClean="0"/>
              <a:t>Exception: Bells will be on 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Late students not admitted</a:t>
            </a:r>
          </a:p>
          <a:p>
            <a:pPr lvl="1"/>
            <a:r>
              <a:rPr lang="en-US" dirty="0" smtClean="0"/>
              <a:t>No backpacks, drinks, food; Eat well in the am.  </a:t>
            </a:r>
          </a:p>
          <a:p>
            <a:pPr lvl="1"/>
            <a:r>
              <a:rPr lang="en-US" dirty="0" smtClean="0"/>
              <a:t>Sharpened pencils and calculators required</a:t>
            </a:r>
          </a:p>
          <a:p>
            <a:pPr lvl="1"/>
            <a:r>
              <a:rPr lang="en-US" dirty="0" smtClean="0"/>
              <a:t>All tests are timed</a:t>
            </a:r>
          </a:p>
          <a:p>
            <a:pPr lvl="1"/>
            <a:r>
              <a:rPr lang="en-US" dirty="0" smtClean="0"/>
              <a:t>Test will be voided for talking or violating any rules</a:t>
            </a:r>
          </a:p>
          <a:p>
            <a:pPr lvl="1"/>
            <a:r>
              <a:rPr lang="en-US" dirty="0" smtClean="0"/>
              <a:t>Scores reported in two weeks through Advisory</a:t>
            </a:r>
          </a:p>
          <a:p>
            <a:pPr lvl="1"/>
            <a:r>
              <a:rPr lang="en-US" dirty="0" smtClean="0"/>
              <a:t>Lunch after the exam</a:t>
            </a:r>
          </a:p>
          <a:p>
            <a:r>
              <a:rPr lang="en-US" dirty="0" smtClean="0"/>
              <a:t>Details on March 15</a:t>
            </a:r>
            <a:r>
              <a:rPr lang="en-US" baseline="30000" dirty="0" smtClean="0"/>
              <a:t>th</a:t>
            </a:r>
            <a:r>
              <a:rPr lang="en-US" dirty="0" smtClean="0"/>
              <a:t> to be announced.</a:t>
            </a:r>
          </a:p>
          <a:p>
            <a:r>
              <a:rPr lang="en-US" dirty="0" smtClean="0"/>
              <a:t>Registration for March 15</a:t>
            </a:r>
            <a:r>
              <a:rPr lang="en-US" baseline="30000" dirty="0" smtClean="0"/>
              <a:t>th</a:t>
            </a:r>
            <a:r>
              <a:rPr lang="en-US" dirty="0" smtClean="0"/>
              <a:t> ACT will be done in class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2419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National Test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Autofit/>
          </a:bodyPr>
          <a:lstStyle/>
          <a:p>
            <a:r>
              <a:rPr lang="en-US" sz="1400" dirty="0">
                <a:hlinkClick r:id="rId2"/>
              </a:rPr>
              <a:t>www.actstudent.org</a:t>
            </a:r>
            <a:r>
              <a:rPr lang="en-US" sz="1400" dirty="0"/>
              <a:t> (ACT)</a:t>
            </a:r>
          </a:p>
          <a:p>
            <a:pPr lvl="1"/>
            <a:r>
              <a:rPr lang="en-US" sz="1400" dirty="0"/>
              <a:t>   April 9</a:t>
            </a:r>
            <a:r>
              <a:rPr lang="en-US" sz="1400" dirty="0" smtClean="0"/>
              <a:t> </a:t>
            </a:r>
            <a:r>
              <a:rPr lang="en-US" sz="1400" dirty="0"/>
              <a:t>test: March </a:t>
            </a:r>
            <a:r>
              <a:rPr lang="en-US" sz="1400" dirty="0" smtClean="0"/>
              <a:t>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</a:t>
            </a:r>
            <a:r>
              <a:rPr lang="en-US" sz="1400" dirty="0"/>
              <a:t>registration deadline</a:t>
            </a:r>
          </a:p>
          <a:p>
            <a:pPr lvl="1"/>
            <a:r>
              <a:rPr lang="en-US" sz="1400" dirty="0"/>
              <a:t>   June </a:t>
            </a:r>
            <a:r>
              <a:rPr lang="en-US" sz="1400" dirty="0" smtClean="0"/>
              <a:t>11h </a:t>
            </a:r>
            <a:r>
              <a:rPr lang="en-US" sz="1400" dirty="0"/>
              <a:t>test: May </a:t>
            </a:r>
            <a:r>
              <a:rPr lang="en-US" sz="1400" dirty="0" smtClean="0"/>
              <a:t>6th </a:t>
            </a:r>
            <a:r>
              <a:rPr lang="en-US" sz="1400" dirty="0"/>
              <a:t>registration deadline</a:t>
            </a:r>
          </a:p>
          <a:p>
            <a:pPr lvl="1"/>
            <a:r>
              <a:rPr lang="en-US" sz="1400" dirty="0"/>
              <a:t>   September, October, December, February</a:t>
            </a:r>
          </a:p>
          <a:p>
            <a:pPr>
              <a:buNone/>
            </a:pPr>
            <a:endParaRPr lang="en-US" sz="1400" dirty="0"/>
          </a:p>
          <a:p>
            <a:r>
              <a:rPr lang="en-US" sz="1400" dirty="0">
                <a:hlinkClick r:id="rId3"/>
              </a:rPr>
              <a:t>www.collegeboard.com</a:t>
            </a:r>
            <a:r>
              <a:rPr lang="en-US" sz="1400" dirty="0"/>
              <a:t> (SAT)</a:t>
            </a:r>
          </a:p>
          <a:p>
            <a:pPr lvl="1"/>
            <a:r>
              <a:rPr lang="en-US" sz="1400" dirty="0"/>
              <a:t>   March </a:t>
            </a:r>
            <a:r>
              <a:rPr lang="en-US" sz="1400" dirty="0" smtClean="0"/>
              <a:t>5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</a:t>
            </a:r>
            <a:r>
              <a:rPr lang="en-US" sz="1400" dirty="0"/>
              <a:t>test: Feb </a:t>
            </a:r>
            <a:r>
              <a:rPr lang="en-US" sz="1400" dirty="0" smtClean="0"/>
              <a:t>5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</a:t>
            </a:r>
            <a:r>
              <a:rPr lang="en-US" sz="1400" dirty="0"/>
              <a:t>registration deadline</a:t>
            </a:r>
          </a:p>
          <a:p>
            <a:pPr lvl="1"/>
            <a:r>
              <a:rPr lang="en-US" sz="1400" dirty="0"/>
              <a:t>   May </a:t>
            </a:r>
            <a:r>
              <a:rPr lang="en-US" sz="1400" dirty="0" smtClean="0"/>
              <a:t>7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test</a:t>
            </a:r>
            <a:r>
              <a:rPr lang="en-US" sz="1400" dirty="0"/>
              <a:t>: April </a:t>
            </a:r>
            <a:r>
              <a:rPr lang="en-US" sz="1400" dirty="0" smtClean="0"/>
              <a:t>8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</a:t>
            </a:r>
            <a:r>
              <a:rPr lang="en-US" sz="1400" dirty="0"/>
              <a:t>registration deadline</a:t>
            </a:r>
          </a:p>
          <a:p>
            <a:pPr lvl="1"/>
            <a:r>
              <a:rPr lang="en-US" sz="1400" dirty="0"/>
              <a:t>   June </a:t>
            </a:r>
            <a:r>
              <a:rPr lang="en-US" sz="1400" dirty="0" smtClean="0"/>
              <a:t>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</a:t>
            </a:r>
            <a:r>
              <a:rPr lang="en-US" sz="1400" dirty="0"/>
              <a:t>test: May </a:t>
            </a:r>
            <a:r>
              <a:rPr lang="en-US" sz="1400" dirty="0" smtClean="0"/>
              <a:t>5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</a:t>
            </a:r>
            <a:r>
              <a:rPr lang="en-US" sz="1400" dirty="0"/>
              <a:t>registration deadline</a:t>
            </a:r>
          </a:p>
          <a:p>
            <a:pPr>
              <a:buNone/>
            </a:pPr>
            <a:r>
              <a:rPr lang="en-US" sz="1400" dirty="0"/>
              <a:t>	</a:t>
            </a:r>
            <a:r>
              <a:rPr lang="en-US" sz="1400" u="sng" dirty="0"/>
              <a:t>Cost</a:t>
            </a:r>
          </a:p>
          <a:p>
            <a:pPr>
              <a:buNone/>
            </a:pPr>
            <a:r>
              <a:rPr lang="en-US" sz="1400" dirty="0"/>
              <a:t>	ACT: $</a:t>
            </a:r>
            <a:r>
              <a:rPr lang="en-US" sz="1400" dirty="0" smtClean="0"/>
              <a:t>56.50 </a:t>
            </a:r>
            <a:r>
              <a:rPr lang="en-US" sz="1400" dirty="0"/>
              <a:t>($</a:t>
            </a:r>
            <a:r>
              <a:rPr lang="en-US" sz="1400" dirty="0" smtClean="0"/>
              <a:t>39.50 </a:t>
            </a:r>
            <a:r>
              <a:rPr lang="en-US" sz="1400" dirty="0"/>
              <a:t>for non-writing test)</a:t>
            </a:r>
          </a:p>
          <a:p>
            <a:pPr>
              <a:buNone/>
            </a:pPr>
            <a:r>
              <a:rPr lang="en-US" sz="1400" dirty="0"/>
              <a:t>	SAT I: $</a:t>
            </a:r>
            <a:r>
              <a:rPr lang="en-US" sz="1400" dirty="0" smtClean="0"/>
              <a:t>54.40</a:t>
            </a:r>
            <a:endParaRPr lang="en-US" sz="1400" dirty="0"/>
          </a:p>
          <a:p>
            <a:pPr>
              <a:buNone/>
            </a:pPr>
            <a:r>
              <a:rPr lang="en-US" sz="1400" dirty="0"/>
              <a:t>	SAT II Subject tests: </a:t>
            </a:r>
            <a:r>
              <a:rPr lang="en-US" sz="1400" dirty="0" smtClean="0"/>
              <a:t>$26.00</a:t>
            </a:r>
            <a:endParaRPr lang="en-US" sz="1400" dirty="0"/>
          </a:p>
          <a:p>
            <a:pPr lvl="2">
              <a:buFont typeface="Arial" pitchFamily="34" charset="0"/>
              <a:buChar char="•"/>
            </a:pPr>
            <a:r>
              <a:rPr lang="en-US" sz="1400" dirty="0"/>
              <a:t>Literature, Biology, Chemistry, Physics, Math, US History, World History, French, Spanish, German, Hebrew, Latin, Italian, Japanese, Korean, Spanish, Chinese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1400" i="1" dirty="0"/>
              <a:t>	Fee Waivers available in counseling office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08163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I prepare for these exams?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50% of students see score go up a point just by taking it a second time</a:t>
            </a:r>
          </a:p>
          <a:p>
            <a:r>
              <a:rPr lang="en-US" dirty="0" smtClean="0"/>
              <a:t>Minimal prep for first attempt? </a:t>
            </a:r>
            <a:r>
              <a:rPr lang="en-US" dirty="0" err="1" smtClean="0"/>
              <a:t>Naviance</a:t>
            </a:r>
            <a:r>
              <a:rPr lang="en-US" dirty="0" smtClean="0"/>
              <a:t>?</a:t>
            </a:r>
          </a:p>
          <a:p>
            <a:r>
              <a:rPr lang="en-US" dirty="0" smtClean="0"/>
              <a:t>Check potential colleges for average scores after the first attempt</a:t>
            </a:r>
          </a:p>
          <a:p>
            <a:r>
              <a:rPr lang="en-US" dirty="0" smtClean="0"/>
              <a:t>Perhaps try something else for 2</a:t>
            </a:r>
            <a:r>
              <a:rPr lang="en-US" baseline="30000" dirty="0" smtClean="0"/>
              <a:t>nd</a:t>
            </a:r>
            <a:r>
              <a:rPr lang="en-US" dirty="0" smtClean="0"/>
              <a:t> attempt</a:t>
            </a:r>
          </a:p>
          <a:p>
            <a:pPr lvl="1"/>
            <a:r>
              <a:rPr lang="en-US" dirty="0" err="1" smtClean="0"/>
              <a:t>Naviance</a:t>
            </a:r>
            <a:endParaRPr lang="en-US" dirty="0" smtClean="0"/>
          </a:p>
          <a:p>
            <a:pPr lvl="1"/>
            <a:r>
              <a:rPr lang="en-US" dirty="0" smtClean="0"/>
              <a:t>Prep Guides</a:t>
            </a:r>
          </a:p>
          <a:p>
            <a:pPr lvl="1"/>
            <a:r>
              <a:rPr lang="en-US" dirty="0" smtClean="0"/>
              <a:t>Community Ed Courses</a:t>
            </a:r>
          </a:p>
          <a:p>
            <a:pPr lvl="1"/>
            <a:r>
              <a:rPr lang="en-US" dirty="0" smtClean="0"/>
              <a:t>Other services: Princeton Review, Kaplan, Cambridge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034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u="sng" dirty="0"/>
              <a:t>Final Notes</a:t>
            </a:r>
          </a:p>
          <a:p>
            <a:r>
              <a:rPr lang="en-US" sz="3600" dirty="0"/>
              <a:t>If you have a disability see your counselor well before registration deadline as you may qualify for extended time.</a:t>
            </a:r>
            <a:endParaRPr lang="en-US" u="sng" dirty="0"/>
          </a:p>
          <a:p>
            <a:endParaRPr lang="en-US" sz="3200" dirty="0"/>
          </a:p>
          <a:p>
            <a:r>
              <a:rPr lang="en-US" sz="3200" dirty="0"/>
              <a:t>Fee waivers do not cover late fees and you only get two if you qualify.</a:t>
            </a:r>
          </a:p>
          <a:p>
            <a:endParaRPr lang="en-US" sz="3200" dirty="0"/>
          </a:p>
          <a:p>
            <a:r>
              <a:rPr lang="en-US" sz="3200" dirty="0"/>
              <a:t>Do not show up late; MUST upload your picture, bring your ID and printed ticket to gain entry to the testing site. </a:t>
            </a:r>
          </a:p>
          <a:p>
            <a:endParaRPr lang="en-US" sz="3200" dirty="0"/>
          </a:p>
          <a:p>
            <a:r>
              <a:rPr lang="en-US" sz="3200" dirty="0"/>
              <a:t>Any noise or use of electronics in building or wandering eyes causes automatic dismissal…no questions asked, no appeal considered.</a:t>
            </a:r>
          </a:p>
          <a:p>
            <a:endParaRPr lang="en-US" sz="3200" dirty="0"/>
          </a:p>
          <a:p>
            <a:r>
              <a:rPr lang="en-US" sz="3200" dirty="0"/>
              <a:t>Recommend you send your scores at time of registration to colleges as it will cost you to send them later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465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PSEO presentation for juniors; see counselor with questions but be aware of deadlines</a:t>
            </a:r>
          </a:p>
          <a:p>
            <a:endParaRPr lang="en-US" dirty="0"/>
          </a:p>
          <a:p>
            <a:r>
              <a:rPr lang="en-US" dirty="0" smtClean="0"/>
              <a:t>“Recruitment” flyer awareness</a:t>
            </a:r>
          </a:p>
          <a:p>
            <a:pPr lvl="2"/>
            <a:r>
              <a:rPr lang="en-US" dirty="0" smtClean="0"/>
              <a:t>Who’s Who Among American High School Students</a:t>
            </a:r>
          </a:p>
          <a:p>
            <a:pPr lvl="2"/>
            <a:r>
              <a:rPr lang="en-US" dirty="0"/>
              <a:t>National Academy of Future Scientists and </a:t>
            </a:r>
            <a:r>
              <a:rPr lang="en-US" dirty="0" smtClean="0"/>
              <a:t>Technologists</a:t>
            </a:r>
          </a:p>
          <a:p>
            <a:pPr lvl="2"/>
            <a:r>
              <a:rPr lang="en-US" dirty="0" smtClean="0"/>
              <a:t>National Leadership Academy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776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 </a:t>
            </a:r>
            <a:r>
              <a:rPr lang="en-US" dirty="0" err="1" smtClean="0"/>
              <a:t>vs</a:t>
            </a:r>
            <a:r>
              <a:rPr lang="en-US" dirty="0" smtClean="0"/>
              <a:t> 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u="sng" dirty="0" smtClean="0"/>
              <a:t>ACT</a:t>
            </a:r>
            <a:r>
              <a:rPr lang="en-US" dirty="0" smtClean="0"/>
              <a:t> 			          </a:t>
            </a:r>
            <a:r>
              <a:rPr lang="en-US" u="sng" dirty="0" smtClean="0"/>
              <a:t>SAT</a:t>
            </a:r>
          </a:p>
          <a:p>
            <a:pPr marL="365760" lvl="1" indent="0">
              <a:buNone/>
            </a:pPr>
            <a:r>
              <a:rPr lang="en-US" dirty="0" smtClean="0"/>
              <a:t>Reading 65min		    Reading 35min</a:t>
            </a:r>
          </a:p>
          <a:p>
            <a:pPr marL="365760" lvl="1" indent="0">
              <a:buNone/>
            </a:pPr>
            <a:r>
              <a:rPr lang="en-US" dirty="0" smtClean="0"/>
              <a:t>Math 60 min 		    	    Math 80min  </a:t>
            </a:r>
          </a:p>
          <a:p>
            <a:pPr marL="685800" lvl="2" indent="0">
              <a:buNone/>
            </a:pPr>
            <a:r>
              <a:rPr lang="en-US" dirty="0" err="1" smtClean="0"/>
              <a:t>Geom</a:t>
            </a:r>
            <a:r>
              <a:rPr lang="en-US" dirty="0" smtClean="0"/>
              <a:t>/Trig heavy		            Algebra heavy</a:t>
            </a:r>
          </a:p>
          <a:p>
            <a:pPr marL="365760" lvl="1" indent="0">
              <a:buNone/>
            </a:pPr>
            <a:r>
              <a:rPr lang="en-US" dirty="0" smtClean="0"/>
              <a:t>English 45 min		                 Write/Lang 35 min</a:t>
            </a:r>
          </a:p>
          <a:p>
            <a:pPr marL="365760" lvl="1" indent="0">
              <a:buNone/>
            </a:pPr>
            <a:r>
              <a:rPr lang="en-US" dirty="0" smtClean="0"/>
              <a:t>Science  35 min		      No Science section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Data Interpretation	            Concepts embedded	      </a:t>
            </a:r>
          </a:p>
          <a:p>
            <a:pPr marL="365760" lvl="1" indent="0">
              <a:buNone/>
            </a:pPr>
            <a:r>
              <a:rPr lang="en-US" dirty="0" smtClean="0"/>
              <a:t>Optional Writing 50 min	     Optional Writing 40min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Both are mainly multiple choice</a:t>
            </a:r>
          </a:p>
          <a:p>
            <a:pPr lvl="1"/>
            <a:r>
              <a:rPr lang="en-US" dirty="0" smtClean="0"/>
              <a:t>Writing not counted in overall score</a:t>
            </a:r>
          </a:p>
          <a:p>
            <a:pPr lvl="1"/>
            <a:r>
              <a:rPr lang="en-US" dirty="0" smtClean="0"/>
              <a:t>ACT 1-36; SAT 400-1600</a:t>
            </a:r>
          </a:p>
          <a:p>
            <a:pPr lvl="1"/>
            <a:r>
              <a:rPr lang="en-US" dirty="0" smtClean="0"/>
              <a:t>No more penalty for guessing wrong </a:t>
            </a:r>
          </a:p>
          <a:p>
            <a:pPr lvl="1"/>
            <a:r>
              <a:rPr lang="en-US" dirty="0" smtClean="0"/>
              <a:t>Expect to be in the test room for 4-5 hours</a:t>
            </a:r>
            <a:endParaRPr lang="en-US" dirty="0"/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5770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I really need to take these tests?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Required for graduation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Most but not all traditional colleges require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519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Is a good score required to                       get in to college?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depends on……</a:t>
            </a:r>
          </a:p>
          <a:p>
            <a:pPr lvl="1"/>
            <a:r>
              <a:rPr lang="en-US" dirty="0" smtClean="0"/>
              <a:t>The individual college or university</a:t>
            </a:r>
          </a:p>
          <a:p>
            <a:pPr lvl="3"/>
            <a:r>
              <a:rPr lang="en-US" dirty="0" smtClean="0"/>
              <a:t>Selectivity level of the college or university (</a:t>
            </a:r>
            <a:r>
              <a:rPr lang="en-US" dirty="0" err="1" smtClean="0"/>
              <a:t>Naviance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4-year college </a:t>
            </a:r>
            <a:r>
              <a:rPr lang="en-US" dirty="0" err="1" smtClean="0"/>
              <a:t>vs</a:t>
            </a:r>
            <a:r>
              <a:rPr lang="en-US" dirty="0" smtClean="0"/>
              <a:t> 2-year college</a:t>
            </a:r>
          </a:p>
          <a:p>
            <a:pPr lvl="3"/>
            <a:r>
              <a:rPr lang="en-US" dirty="0" smtClean="0"/>
              <a:t>Public university </a:t>
            </a:r>
            <a:r>
              <a:rPr lang="en-US" dirty="0" err="1" smtClean="0"/>
              <a:t>vs</a:t>
            </a:r>
            <a:r>
              <a:rPr lang="en-US" dirty="0" smtClean="0"/>
              <a:t> private college</a:t>
            </a:r>
          </a:p>
          <a:p>
            <a:pPr lvl="1"/>
            <a:r>
              <a:rPr lang="en-US" dirty="0" smtClean="0"/>
              <a:t>Your high school grades and courses</a:t>
            </a:r>
            <a:endParaRPr lang="en-US" dirty="0"/>
          </a:p>
          <a:p>
            <a:pPr lvl="1"/>
            <a:r>
              <a:rPr lang="en-US" u="sng" dirty="0" smtClean="0"/>
              <a:t>Perhaps</a:t>
            </a:r>
            <a:r>
              <a:rPr lang="en-US" dirty="0" smtClean="0"/>
              <a:t> your essay, recommendations, other talents or activities</a:t>
            </a:r>
          </a:p>
          <a:p>
            <a:pPr lvl="1"/>
            <a:r>
              <a:rPr lang="en-US" dirty="0" smtClean="0"/>
              <a:t> Demographics (Race, ethnicity, gender, geography)</a:t>
            </a:r>
          </a:p>
        </p:txBody>
      </p:sp>
    </p:spTree>
    <p:extLst>
      <p:ext uri="{BB962C8B-B14F-4D97-AF65-F5344CB8AC3E}">
        <p14:creationId xmlns:p14="http://schemas.microsoft.com/office/powerpoint/2010/main" val="2528519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Can a good score help me get a scholarship?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Institutional scholarships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Private scholarships</a:t>
            </a:r>
          </a:p>
          <a:p>
            <a:pPr lvl="2"/>
            <a:r>
              <a:rPr lang="en-US" dirty="0" smtClean="0"/>
              <a:t>Examples: </a:t>
            </a:r>
            <a:r>
              <a:rPr lang="en-US" dirty="0" err="1" smtClean="0"/>
              <a:t>Wallin</a:t>
            </a:r>
            <a:r>
              <a:rPr lang="en-US" dirty="0" smtClean="0"/>
              <a:t>, Washburn,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97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Should I take both the SAT and 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Your choice, but generally, no.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Any college or university will take either one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Most WHS students seemed to prefer the ACT though there have been exceptions</a:t>
            </a:r>
          </a:p>
          <a:p>
            <a:pPr lvl="3"/>
            <a:r>
              <a:rPr lang="en-US" dirty="0" smtClean="0"/>
              <a:t>SAT has changed structure for Spring 2015</a:t>
            </a:r>
          </a:p>
          <a:p>
            <a:pPr lvl="3"/>
            <a:r>
              <a:rPr lang="en-US" dirty="0" smtClean="0"/>
              <a:t>SAT II subject test with the ACT or SAT needed by some highly selective colleges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652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I take the test more than once?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Most take it twice; Diminishing returns after the third time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Colleges always use your best score no matter how many times you send them new results</a:t>
            </a:r>
          </a:p>
          <a:p>
            <a:pPr lvl="3"/>
            <a:r>
              <a:rPr lang="en-US" dirty="0" smtClean="0"/>
              <a:t>Possibility of “super-scoring”</a:t>
            </a:r>
          </a:p>
          <a:p>
            <a:pPr lvl="3"/>
            <a:r>
              <a:rPr lang="en-US" dirty="0" smtClean="0"/>
              <a:t>To save money, always have your scores sent at the time of  registration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056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often can I take the tests?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ACT and SAT test is offered on national test dates 6 times per year and is open to anyone.</a:t>
            </a:r>
          </a:p>
          <a:p>
            <a:r>
              <a:rPr lang="en-US" dirty="0" smtClean="0"/>
              <a:t>National ACT is offered one Saturday each  September, October, December, February, April, June</a:t>
            </a:r>
          </a:p>
          <a:p>
            <a:r>
              <a:rPr lang="en-US" dirty="0" smtClean="0"/>
              <a:t>Local ACT is also given at Washburn on Tuesday, March 15</a:t>
            </a:r>
            <a:r>
              <a:rPr lang="en-US" baseline="30000" dirty="0" smtClean="0"/>
              <a:t>th</a:t>
            </a:r>
            <a:r>
              <a:rPr lang="en-US" dirty="0" smtClean="0"/>
              <a:t> to all high school juniors. The Local ACT is the same all aspects as the National ACT but is exclusive to MPS students.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148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1">
      <a:dk1>
        <a:sysClr val="windowText" lastClr="000000"/>
      </a:dk1>
      <a:lt1>
        <a:sysClr val="window" lastClr="FFFFFF"/>
      </a:lt1>
      <a:dk2>
        <a:srgbClr val="7F7F7F"/>
      </a:dk2>
      <a:lt2>
        <a:srgbClr val="EBDDC3"/>
      </a:lt2>
      <a:accent1>
        <a:srgbClr val="0070C0"/>
      </a:accent1>
      <a:accent2>
        <a:srgbClr val="F69D1A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419</TotalTime>
  <Words>671</Words>
  <Application>Microsoft Office PowerPoint</Application>
  <PresentationFormat>On-screen Show (4:3)</PresentationFormat>
  <Paragraphs>119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PowerPoint Presentation</vt:lpstr>
      <vt:lpstr>Announcements</vt:lpstr>
      <vt:lpstr>ACT vs SAT</vt:lpstr>
      <vt:lpstr>Do I really need to take these tests?</vt:lpstr>
      <vt:lpstr>Is a good score required to                       get in to college?</vt:lpstr>
      <vt:lpstr>Can a good score help me get a scholarship?</vt:lpstr>
      <vt:lpstr>Should I take both the SAT and ACT?</vt:lpstr>
      <vt:lpstr>Can I take the test more than once?</vt:lpstr>
      <vt:lpstr>How often can I take the tests?</vt:lpstr>
      <vt:lpstr>Where can I take the ACT?</vt:lpstr>
      <vt:lpstr>March 15th Local ACT</vt:lpstr>
      <vt:lpstr>National Test Registration</vt:lpstr>
      <vt:lpstr>Should I prepare for these exams?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AID 101</dc:title>
  <dc:creator>Herb Crowell</dc:creator>
  <cp:lastModifiedBy>Loretta Collins</cp:lastModifiedBy>
  <cp:revision>51</cp:revision>
  <dcterms:created xsi:type="dcterms:W3CDTF">2009-01-15T03:38:03Z</dcterms:created>
  <dcterms:modified xsi:type="dcterms:W3CDTF">2016-01-25T21:36:30Z</dcterms:modified>
</cp:coreProperties>
</file>