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1" r:id="rId1"/>
  </p:sldMasterIdLst>
  <p:notesMasterIdLst>
    <p:notesMasterId r:id="rId20"/>
  </p:notesMasterIdLst>
  <p:handoutMasterIdLst>
    <p:handoutMasterId r:id="rId21"/>
  </p:handoutMasterIdLst>
  <p:sldIdLst>
    <p:sldId id="330" r:id="rId2"/>
    <p:sldId id="332" r:id="rId3"/>
    <p:sldId id="331" r:id="rId4"/>
    <p:sldId id="333" r:id="rId5"/>
    <p:sldId id="334" r:id="rId6"/>
    <p:sldId id="335" r:id="rId7"/>
    <p:sldId id="336" r:id="rId8"/>
    <p:sldId id="337" r:id="rId9"/>
    <p:sldId id="338" r:id="rId10"/>
    <p:sldId id="339" r:id="rId11"/>
    <p:sldId id="340" r:id="rId12"/>
    <p:sldId id="341" r:id="rId13"/>
    <p:sldId id="358" r:id="rId14"/>
    <p:sldId id="360" r:id="rId15"/>
    <p:sldId id="359" r:id="rId16"/>
    <p:sldId id="355" r:id="rId17"/>
    <p:sldId id="361" r:id="rId18"/>
    <p:sldId id="362"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owell" initials="C"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33FF"/>
    <a:srgbClr val="FF6600"/>
    <a:srgbClr val="FF99CC"/>
    <a:srgbClr val="99FF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91" autoAdjust="0"/>
    <p:restoredTop sz="94675" autoAdjust="0"/>
  </p:normalViewPr>
  <p:slideViewPr>
    <p:cSldViewPr>
      <p:cViewPr varScale="1">
        <p:scale>
          <a:sx n="107" d="100"/>
          <a:sy n="107" d="100"/>
        </p:scale>
        <p:origin x="-1098" y="-84"/>
      </p:cViewPr>
      <p:guideLst>
        <p:guide orient="horz" pos="2160"/>
        <p:guide pos="2880"/>
      </p:guideLst>
    </p:cSldViewPr>
  </p:slideViewPr>
  <p:outlineViewPr>
    <p:cViewPr>
      <p:scale>
        <a:sx n="33" d="100"/>
        <a:sy n="33" d="100"/>
      </p:scale>
      <p:origin x="42" y="196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defRPr>
            </a:lvl1pPr>
          </a:lstStyle>
          <a:p>
            <a:pPr>
              <a:defRPr/>
            </a:pPr>
            <a:endParaRPr lang="en-US" dirty="0"/>
          </a:p>
        </p:txBody>
      </p:sp>
      <p:sp>
        <p:nvSpPr>
          <p:cNvPr id="6451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defRPr>
            </a:lvl1pPr>
          </a:lstStyle>
          <a:p>
            <a:pPr>
              <a:defRPr/>
            </a:pPr>
            <a:endParaRPr lang="en-US" dirty="0"/>
          </a:p>
        </p:txBody>
      </p:sp>
      <p:sp>
        <p:nvSpPr>
          <p:cNvPr id="6451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defRPr>
            </a:lvl1pPr>
          </a:lstStyle>
          <a:p>
            <a:pPr>
              <a:defRPr/>
            </a:pPr>
            <a:endParaRPr lang="en-US" dirty="0"/>
          </a:p>
        </p:txBody>
      </p:sp>
      <p:sp>
        <p:nvSpPr>
          <p:cNvPr id="6451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8DBE7EBF-4522-4F3D-8ABC-E6E507E932CC}" type="slidenum">
              <a:rPr lang="en-US"/>
              <a:pPr/>
              <a:t>‹#›</a:t>
            </a:fld>
            <a:endParaRPr lang="en-US" dirty="0"/>
          </a:p>
        </p:txBody>
      </p:sp>
    </p:spTree>
    <p:extLst>
      <p:ext uri="{BB962C8B-B14F-4D97-AF65-F5344CB8AC3E}">
        <p14:creationId xmlns:p14="http://schemas.microsoft.com/office/powerpoint/2010/main" val="3691619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mn-ea"/>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AC773274-0824-43C4-BD65-30A55DB8DD6E}" type="datetimeFigureOut">
              <a:rPr lang="en-US"/>
              <a:pPr/>
              <a:t>2/12/2016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mn-ea"/>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2E9084B-7524-400A-A14F-F41317D12990}" type="slidenum">
              <a:rPr lang="en-US"/>
              <a:pPr/>
              <a:t>‹#›</a:t>
            </a:fld>
            <a:endParaRPr lang="en-US" dirty="0"/>
          </a:p>
        </p:txBody>
      </p:sp>
    </p:spTree>
    <p:extLst>
      <p:ext uri="{BB962C8B-B14F-4D97-AF65-F5344CB8AC3E}">
        <p14:creationId xmlns:p14="http://schemas.microsoft.com/office/powerpoint/2010/main" val="23800814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E9084B-7524-400A-A14F-F41317D12990}" type="slidenum">
              <a:rPr lang="en-US" smtClean="0"/>
              <a:pPr/>
              <a:t>9</a:t>
            </a:fld>
            <a:endParaRPr lang="en-US" dirty="0"/>
          </a:p>
        </p:txBody>
      </p:sp>
    </p:spTree>
    <p:extLst>
      <p:ext uri="{BB962C8B-B14F-4D97-AF65-F5344CB8AC3E}">
        <p14:creationId xmlns:p14="http://schemas.microsoft.com/office/powerpoint/2010/main" val="1855922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A09383B-2ABB-4716-954B-D5B04AB92C18}" type="datetimeFigureOut">
              <a:rPr lang="en-US" smtClean="0"/>
              <a:pPr/>
              <a:t>2/12/2016</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solidFill>
                <a:srgbClr val="EBDDC3"/>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A5A7186-F1A7-4587-8BAD-BBE0D1958E14}" type="slidenum">
              <a:rPr lang="en-US" smtClean="0">
                <a:solidFill>
                  <a:srgbClr val="EBDDC3"/>
                </a:solidFill>
              </a:rPr>
              <a:pPr/>
              <a:t>‹#›</a:t>
            </a:fld>
            <a:endParaRPr lang="en-US" dirty="0">
              <a:solidFill>
                <a:srgbClr val="EBDDC3"/>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09383B-2ABB-4716-954B-D5B04AB92C18}" type="datetimeFigureOut">
              <a:rPr lang="en-US" smtClean="0">
                <a:solidFill>
                  <a:srgbClr val="7F7F7F"/>
                </a:solidFill>
              </a:rPr>
              <a:pPr/>
              <a:t>2/12/2016</a:t>
            </a:fld>
            <a:endParaRPr lang="en-US" dirty="0">
              <a:solidFill>
                <a:srgbClr val="7F7F7F"/>
              </a:solidFill>
            </a:endParaRPr>
          </a:p>
        </p:txBody>
      </p:sp>
      <p:sp>
        <p:nvSpPr>
          <p:cNvPr id="5" name="Footer Placeholder 4"/>
          <p:cNvSpPr>
            <a:spLocks noGrp="1"/>
          </p:cNvSpPr>
          <p:nvPr>
            <p:ph type="ftr" sz="quarter" idx="11"/>
          </p:nvPr>
        </p:nvSpPr>
        <p:spPr/>
        <p:txBody>
          <a:bodyPr/>
          <a:lstStyle/>
          <a:p>
            <a:endParaRPr lang="en-US" dirty="0">
              <a:solidFill>
                <a:srgbClr val="7F7F7F"/>
              </a:solidFill>
            </a:endParaRPr>
          </a:p>
        </p:txBody>
      </p:sp>
      <p:sp>
        <p:nvSpPr>
          <p:cNvPr id="6" name="Slide Number Placeholder 5"/>
          <p:cNvSpPr>
            <a:spLocks noGrp="1"/>
          </p:cNvSpPr>
          <p:nvPr>
            <p:ph type="sldNum" sz="quarter" idx="12"/>
          </p:nvPr>
        </p:nvSpPr>
        <p:spPr/>
        <p:txBody>
          <a:bodyPr/>
          <a:lstStyle/>
          <a:p>
            <a:fld id="{AA5A7186-F1A7-4587-8BAD-BBE0D1958E1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09383B-2ABB-4716-954B-D5B04AB92C18}" type="datetimeFigureOut">
              <a:rPr lang="en-US" smtClean="0">
                <a:solidFill>
                  <a:srgbClr val="7F7F7F"/>
                </a:solidFill>
              </a:rPr>
              <a:pPr/>
              <a:t>2/12/2016</a:t>
            </a:fld>
            <a:endParaRPr lang="en-US" dirty="0">
              <a:solidFill>
                <a:srgbClr val="7F7F7F"/>
              </a:solidFill>
            </a:endParaRPr>
          </a:p>
        </p:txBody>
      </p:sp>
      <p:sp>
        <p:nvSpPr>
          <p:cNvPr id="5" name="Footer Placeholder 4"/>
          <p:cNvSpPr>
            <a:spLocks noGrp="1"/>
          </p:cNvSpPr>
          <p:nvPr>
            <p:ph type="ftr" sz="quarter" idx="11"/>
          </p:nvPr>
        </p:nvSpPr>
        <p:spPr/>
        <p:txBody>
          <a:bodyPr/>
          <a:lstStyle/>
          <a:p>
            <a:endParaRPr lang="en-US" dirty="0">
              <a:solidFill>
                <a:srgbClr val="7F7F7F"/>
              </a:solidFill>
            </a:endParaRPr>
          </a:p>
        </p:txBody>
      </p:sp>
      <p:sp>
        <p:nvSpPr>
          <p:cNvPr id="6" name="Slide Number Placeholder 5"/>
          <p:cNvSpPr>
            <a:spLocks noGrp="1"/>
          </p:cNvSpPr>
          <p:nvPr>
            <p:ph type="sldNum" sz="quarter" idx="12"/>
          </p:nvPr>
        </p:nvSpPr>
        <p:spPr/>
        <p:txBody>
          <a:bodyPr/>
          <a:lstStyle/>
          <a:p>
            <a:fld id="{AA5A7186-F1A7-4587-8BAD-BBE0D1958E1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A09383B-2ABB-4716-954B-D5B04AB92C18}" type="datetimeFigureOut">
              <a:rPr lang="en-US" smtClean="0">
                <a:solidFill>
                  <a:srgbClr val="7F7F7F"/>
                </a:solidFill>
              </a:rPr>
              <a:pPr/>
              <a:t>2/12/2016</a:t>
            </a:fld>
            <a:endParaRPr lang="en-US" dirty="0">
              <a:solidFill>
                <a:srgbClr val="7F7F7F"/>
              </a:solidFill>
            </a:endParaRPr>
          </a:p>
        </p:txBody>
      </p:sp>
      <p:sp>
        <p:nvSpPr>
          <p:cNvPr id="9" name="Slide Number Placeholder 8"/>
          <p:cNvSpPr>
            <a:spLocks noGrp="1"/>
          </p:cNvSpPr>
          <p:nvPr>
            <p:ph type="sldNum" sz="quarter" idx="15"/>
          </p:nvPr>
        </p:nvSpPr>
        <p:spPr/>
        <p:txBody>
          <a:bodyPr rtlCol="0"/>
          <a:lstStyle/>
          <a:p>
            <a:fld id="{AA5A7186-F1A7-4587-8BAD-BBE0D1958E14}"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solidFill>
                <a:srgbClr val="7F7F7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A09383B-2ABB-4716-954B-D5B04AB92C18}" type="datetimeFigureOut">
              <a:rPr lang="en-US" smtClean="0">
                <a:solidFill>
                  <a:srgbClr val="7F7F7F"/>
                </a:solidFill>
              </a:rPr>
              <a:pPr/>
              <a:t>2/12/2016</a:t>
            </a:fld>
            <a:endParaRPr lang="en-US" dirty="0">
              <a:solidFill>
                <a:srgbClr val="7F7F7F"/>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solidFill>
                <a:srgbClr val="7F7F7F"/>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AA5A7186-F1A7-4587-8BAD-BBE0D1958E1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A09383B-2ABB-4716-954B-D5B04AB92C18}" type="datetimeFigureOut">
              <a:rPr lang="en-US" smtClean="0">
                <a:solidFill>
                  <a:srgbClr val="7F7F7F"/>
                </a:solidFill>
              </a:rPr>
              <a:pPr/>
              <a:t>2/12/2016</a:t>
            </a:fld>
            <a:endParaRPr lang="en-US" dirty="0">
              <a:solidFill>
                <a:srgbClr val="7F7F7F"/>
              </a:solidFill>
            </a:endParaRPr>
          </a:p>
        </p:txBody>
      </p:sp>
      <p:sp>
        <p:nvSpPr>
          <p:cNvPr id="6" name="Footer Placeholder 5"/>
          <p:cNvSpPr>
            <a:spLocks noGrp="1"/>
          </p:cNvSpPr>
          <p:nvPr>
            <p:ph type="ftr" sz="quarter" idx="11"/>
          </p:nvPr>
        </p:nvSpPr>
        <p:spPr/>
        <p:txBody>
          <a:bodyPr/>
          <a:lstStyle/>
          <a:p>
            <a:endParaRPr lang="en-US" dirty="0">
              <a:solidFill>
                <a:srgbClr val="7F7F7F"/>
              </a:solidFill>
            </a:endParaRPr>
          </a:p>
        </p:txBody>
      </p:sp>
      <p:sp>
        <p:nvSpPr>
          <p:cNvPr id="7" name="Slide Number Placeholder 6"/>
          <p:cNvSpPr>
            <a:spLocks noGrp="1"/>
          </p:cNvSpPr>
          <p:nvPr>
            <p:ph type="sldNum" sz="quarter" idx="12"/>
          </p:nvPr>
        </p:nvSpPr>
        <p:spPr/>
        <p:txBody>
          <a:bodyPr/>
          <a:lstStyle/>
          <a:p>
            <a:fld id="{AA5A7186-F1A7-4587-8BAD-BBE0D1958E14}"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A09383B-2ABB-4716-954B-D5B04AB92C18}" type="datetimeFigureOut">
              <a:rPr lang="en-US" smtClean="0">
                <a:solidFill>
                  <a:srgbClr val="7F7F7F"/>
                </a:solidFill>
              </a:rPr>
              <a:pPr/>
              <a:t>2/12/2016</a:t>
            </a:fld>
            <a:endParaRPr lang="en-US" dirty="0">
              <a:solidFill>
                <a:srgbClr val="7F7F7F"/>
              </a:solidFill>
            </a:endParaRPr>
          </a:p>
        </p:txBody>
      </p:sp>
      <p:sp>
        <p:nvSpPr>
          <p:cNvPr id="8" name="Footer Placeholder 7"/>
          <p:cNvSpPr>
            <a:spLocks noGrp="1"/>
          </p:cNvSpPr>
          <p:nvPr>
            <p:ph type="ftr" sz="quarter" idx="11"/>
          </p:nvPr>
        </p:nvSpPr>
        <p:spPr/>
        <p:txBody>
          <a:bodyPr/>
          <a:lstStyle/>
          <a:p>
            <a:endParaRPr lang="en-US" dirty="0">
              <a:solidFill>
                <a:srgbClr val="7F7F7F"/>
              </a:solidFill>
            </a:endParaRPr>
          </a:p>
        </p:txBody>
      </p:sp>
      <p:sp>
        <p:nvSpPr>
          <p:cNvPr id="9" name="Slide Number Placeholder 8"/>
          <p:cNvSpPr>
            <a:spLocks noGrp="1"/>
          </p:cNvSpPr>
          <p:nvPr>
            <p:ph type="sldNum" sz="quarter" idx="12"/>
          </p:nvPr>
        </p:nvSpPr>
        <p:spPr/>
        <p:txBody>
          <a:bodyPr/>
          <a:lstStyle/>
          <a:p>
            <a:fld id="{AA5A7186-F1A7-4587-8BAD-BBE0D1958E14}"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A09383B-2ABB-4716-954B-D5B04AB92C18}" type="datetimeFigureOut">
              <a:rPr lang="en-US" smtClean="0">
                <a:solidFill>
                  <a:srgbClr val="7F7F7F"/>
                </a:solidFill>
              </a:rPr>
              <a:pPr/>
              <a:t>2/12/2016</a:t>
            </a:fld>
            <a:endParaRPr lang="en-US" dirty="0">
              <a:solidFill>
                <a:srgbClr val="7F7F7F"/>
              </a:solidFill>
            </a:endParaRPr>
          </a:p>
        </p:txBody>
      </p:sp>
      <p:sp>
        <p:nvSpPr>
          <p:cNvPr id="7" name="Slide Number Placeholder 6"/>
          <p:cNvSpPr>
            <a:spLocks noGrp="1"/>
          </p:cNvSpPr>
          <p:nvPr>
            <p:ph type="sldNum" sz="quarter" idx="11"/>
          </p:nvPr>
        </p:nvSpPr>
        <p:spPr/>
        <p:txBody>
          <a:bodyPr rtlCol="0"/>
          <a:lstStyle/>
          <a:p>
            <a:fld id="{AA5A7186-F1A7-4587-8BAD-BBE0D1958E14}"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solidFill>
                <a:srgbClr val="7F7F7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09383B-2ABB-4716-954B-D5B04AB92C18}" type="datetimeFigureOut">
              <a:rPr lang="en-US" smtClean="0">
                <a:solidFill>
                  <a:srgbClr val="7F7F7F"/>
                </a:solidFill>
              </a:rPr>
              <a:pPr/>
              <a:t>2/12/2016</a:t>
            </a:fld>
            <a:endParaRPr lang="en-US" dirty="0">
              <a:solidFill>
                <a:srgbClr val="7F7F7F"/>
              </a:solidFill>
            </a:endParaRPr>
          </a:p>
        </p:txBody>
      </p:sp>
      <p:sp>
        <p:nvSpPr>
          <p:cNvPr id="3" name="Footer Placeholder 2"/>
          <p:cNvSpPr>
            <a:spLocks noGrp="1"/>
          </p:cNvSpPr>
          <p:nvPr>
            <p:ph type="ftr" sz="quarter" idx="11"/>
          </p:nvPr>
        </p:nvSpPr>
        <p:spPr/>
        <p:txBody>
          <a:bodyPr/>
          <a:lstStyle/>
          <a:p>
            <a:endParaRPr lang="en-US" dirty="0">
              <a:solidFill>
                <a:srgbClr val="7F7F7F"/>
              </a:solidFill>
            </a:endParaRPr>
          </a:p>
        </p:txBody>
      </p:sp>
      <p:sp>
        <p:nvSpPr>
          <p:cNvPr id="4" name="Slide Number Placeholder 3"/>
          <p:cNvSpPr>
            <a:spLocks noGrp="1"/>
          </p:cNvSpPr>
          <p:nvPr>
            <p:ph type="sldNum" sz="quarter" idx="12"/>
          </p:nvPr>
        </p:nvSpPr>
        <p:spPr/>
        <p:txBody>
          <a:bodyPr/>
          <a:lstStyle/>
          <a:p>
            <a:fld id="{AA5A7186-F1A7-4587-8BAD-BBE0D1958E14}" type="slidenum">
              <a:rPr lang="en-US" smtClean="0">
                <a:solidFill>
                  <a:srgbClr val="7F7F7F"/>
                </a:solidFill>
              </a:rPr>
              <a:pPr/>
              <a:t>‹#›</a:t>
            </a:fld>
            <a:endParaRPr lang="en-US" dirty="0">
              <a:solidFill>
                <a:srgbClr val="7F7F7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A09383B-2ABB-4716-954B-D5B04AB92C18}" type="datetimeFigureOut">
              <a:rPr lang="en-US" smtClean="0">
                <a:solidFill>
                  <a:srgbClr val="7F7F7F"/>
                </a:solidFill>
              </a:rPr>
              <a:pPr/>
              <a:t>2/12/2016</a:t>
            </a:fld>
            <a:endParaRPr lang="en-US" dirty="0">
              <a:solidFill>
                <a:srgbClr val="7F7F7F"/>
              </a:solidFill>
            </a:endParaRPr>
          </a:p>
        </p:txBody>
      </p:sp>
      <p:sp>
        <p:nvSpPr>
          <p:cNvPr id="22" name="Slide Number Placeholder 21"/>
          <p:cNvSpPr>
            <a:spLocks noGrp="1"/>
          </p:cNvSpPr>
          <p:nvPr>
            <p:ph type="sldNum" sz="quarter" idx="15"/>
          </p:nvPr>
        </p:nvSpPr>
        <p:spPr/>
        <p:txBody>
          <a:bodyPr rtlCol="0"/>
          <a:lstStyle/>
          <a:p>
            <a:fld id="{AA5A7186-F1A7-4587-8BAD-BBE0D1958E14}"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solidFill>
                <a:srgbClr val="7F7F7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A09383B-2ABB-4716-954B-D5B04AB92C18}" type="datetimeFigureOut">
              <a:rPr lang="en-US" smtClean="0">
                <a:solidFill>
                  <a:srgbClr val="7F7F7F"/>
                </a:solidFill>
              </a:rPr>
              <a:pPr/>
              <a:t>2/12/2016</a:t>
            </a:fld>
            <a:endParaRPr lang="en-US" dirty="0">
              <a:solidFill>
                <a:srgbClr val="7F7F7F"/>
              </a:solidFill>
            </a:endParaRPr>
          </a:p>
        </p:txBody>
      </p:sp>
      <p:sp>
        <p:nvSpPr>
          <p:cNvPr id="18" name="Slide Number Placeholder 17"/>
          <p:cNvSpPr>
            <a:spLocks noGrp="1"/>
          </p:cNvSpPr>
          <p:nvPr>
            <p:ph type="sldNum" sz="quarter" idx="11"/>
          </p:nvPr>
        </p:nvSpPr>
        <p:spPr/>
        <p:txBody>
          <a:bodyPr rtlCol="0"/>
          <a:lstStyle/>
          <a:p>
            <a:fld id="{AA5A7186-F1A7-4587-8BAD-BBE0D1958E14}"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solidFill>
                <a:srgbClr val="7F7F7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fontAlgn="auto">
              <a:spcBef>
                <a:spcPts val="0"/>
              </a:spcBef>
              <a:spcAft>
                <a:spcPts val="0"/>
              </a:spcAft>
            </a:pPr>
            <a:fld id="{5A09383B-2ABB-4716-954B-D5B04AB92C18}" type="datetimeFigureOut">
              <a:rPr lang="en-US" smtClean="0">
                <a:solidFill>
                  <a:srgbClr val="7F7F7F"/>
                </a:solidFill>
                <a:latin typeface="Tw Cen MT"/>
              </a:rPr>
              <a:pPr fontAlgn="auto">
                <a:spcBef>
                  <a:spcPts val="0"/>
                </a:spcBef>
                <a:spcAft>
                  <a:spcPts val="0"/>
                </a:spcAft>
              </a:pPr>
              <a:t>2/12/2016</a:t>
            </a:fld>
            <a:endParaRPr lang="en-US" dirty="0">
              <a:solidFill>
                <a:srgbClr val="7F7F7F"/>
              </a:solidFill>
              <a:latin typeface="Tw Cen MT"/>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fontAlgn="auto">
              <a:spcBef>
                <a:spcPts val="0"/>
              </a:spcBef>
              <a:spcAft>
                <a:spcPts val="0"/>
              </a:spcAft>
            </a:pPr>
            <a:endParaRPr lang="en-US" dirty="0">
              <a:solidFill>
                <a:srgbClr val="7F7F7F"/>
              </a:solidFill>
              <a:latin typeface="Tw Cen MT"/>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fontAlgn="auto">
              <a:spcBef>
                <a:spcPts val="0"/>
              </a:spcBef>
              <a:spcAft>
                <a:spcPts val="0"/>
              </a:spcAft>
            </a:pPr>
            <a:fld id="{AA5A7186-F1A7-4587-8BAD-BBE0D1958E14}" type="slidenum">
              <a:rPr lang="en-US" smtClean="0">
                <a:latin typeface="Tw Cen MT"/>
              </a:rPr>
              <a:pPr fontAlgn="auto">
                <a:spcBef>
                  <a:spcPts val="0"/>
                </a:spcBef>
                <a:spcAft>
                  <a:spcPts val="0"/>
                </a:spcAft>
              </a:pPr>
              <a:t>‹#›</a:t>
            </a:fld>
            <a:endParaRPr lang="en-US" dirty="0">
              <a:latin typeface="Tw Cen MT"/>
            </a:endParaRPr>
          </a:p>
        </p:txBody>
      </p:sp>
    </p:spTree>
  </p:cSld>
  <p:clrMap bg1="lt1" tx1="dk1" bg2="lt2" tx2="dk2" accent1="accent1" accent2="accent2" accent3="accent3" accent4="accent4" accent5="accent5" accent6="accent6" hlink="hlink" folHlink="folHlink"/>
  <p:sldLayoutIdLst>
    <p:sldLayoutId id="2147484182" r:id="rId1"/>
    <p:sldLayoutId id="2147484183" r:id="rId2"/>
    <p:sldLayoutId id="2147484184" r:id="rId3"/>
    <p:sldLayoutId id="2147484185" r:id="rId4"/>
    <p:sldLayoutId id="2147484186" r:id="rId5"/>
    <p:sldLayoutId id="2147484187" r:id="rId6"/>
    <p:sldLayoutId id="2147484188" r:id="rId7"/>
    <p:sldLayoutId id="2147484189" r:id="rId8"/>
    <p:sldLayoutId id="2147484190" r:id="rId9"/>
    <p:sldLayoutId id="2147484191" r:id="rId10"/>
    <p:sldLayoutId id="2147484192"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715000"/>
            <a:ext cx="7848600" cy="882119"/>
          </a:xfrm>
        </p:spPr>
        <p:txBody>
          <a:bodyPr>
            <a:noAutofit/>
          </a:bodyPr>
          <a:lstStyle/>
          <a:p>
            <a:pPr algn="ctr"/>
            <a:r>
              <a:rPr lang="en-US" sz="2800" dirty="0" smtClean="0"/>
              <a:t>Dual Enrollment: </a:t>
            </a:r>
          </a:p>
          <a:p>
            <a:pPr algn="ctr"/>
            <a:r>
              <a:rPr lang="en-US" sz="2800" dirty="0" smtClean="0"/>
              <a:t>Post Secondary Enrollment Options</a:t>
            </a: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0" y="139823"/>
            <a:ext cx="4752975" cy="5372100"/>
          </a:xfrm>
          <a:prstGeom prst="rect">
            <a:avLst/>
          </a:prstGeom>
        </p:spPr>
      </p:pic>
    </p:spTree>
    <p:extLst>
      <p:ext uri="{BB962C8B-B14F-4D97-AF65-F5344CB8AC3E}">
        <p14:creationId xmlns:p14="http://schemas.microsoft.com/office/powerpoint/2010/main" val="1229726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  PSEO: High School versus College</a:t>
            </a:r>
            <a:endParaRPr lang="en-US" sz="2400" dirty="0"/>
          </a:p>
        </p:txBody>
      </p:sp>
      <p:sp>
        <p:nvSpPr>
          <p:cNvPr id="14" name="Content Placeholder 13"/>
          <p:cNvSpPr>
            <a:spLocks noGrp="1"/>
          </p:cNvSpPr>
          <p:nvPr>
            <p:ph sz="quarter" idx="1"/>
          </p:nvPr>
        </p:nvSpPr>
        <p:spPr/>
        <p:txBody>
          <a:bodyPr>
            <a:normAutofit fontScale="77500" lnSpcReduction="20000"/>
          </a:bodyPr>
          <a:lstStyle/>
          <a:p>
            <a:pPr marL="0" indent="0">
              <a:buNone/>
            </a:pPr>
            <a:r>
              <a:rPr lang="en-US" sz="1600" dirty="0" smtClean="0"/>
              <a:t>                     </a:t>
            </a:r>
            <a:r>
              <a:rPr lang="en-US" sz="1600" dirty="0" smtClean="0">
                <a:solidFill>
                  <a:srgbClr val="C00000"/>
                </a:solidFill>
              </a:rPr>
              <a:t>HIGH SCHOOL</a:t>
            </a:r>
          </a:p>
          <a:p>
            <a:r>
              <a:rPr lang="en-US" sz="2100" dirty="0" smtClean="0"/>
              <a:t>Teachers often remind you of due dates and assignments. </a:t>
            </a:r>
          </a:p>
          <a:p>
            <a:r>
              <a:rPr lang="en-US" sz="2100" dirty="0" smtClean="0"/>
              <a:t>Teachers check your completed work	</a:t>
            </a:r>
          </a:p>
          <a:p>
            <a:r>
              <a:rPr lang="en-US" sz="2100" dirty="0" smtClean="0"/>
              <a:t>Testing is frequent and covers small amounts of material.</a:t>
            </a:r>
          </a:p>
          <a:p>
            <a:r>
              <a:rPr lang="en-US" sz="2100" dirty="0" smtClean="0"/>
              <a:t>Teachers often arrange tests so as not to conflict with school events. </a:t>
            </a:r>
          </a:p>
          <a:p>
            <a:r>
              <a:rPr lang="en-US" sz="2100" dirty="0" smtClean="0"/>
              <a:t>“Good faith” is often rewarded with a higher grade.</a:t>
            </a:r>
          </a:p>
          <a:p>
            <a:r>
              <a:rPr lang="en-US" sz="2100" dirty="0" smtClean="0"/>
              <a:t>Classes meet every day.</a:t>
            </a:r>
          </a:p>
          <a:p>
            <a:r>
              <a:rPr lang="en-US" sz="2100" dirty="0" smtClean="0"/>
              <a:t>Access to student information.</a:t>
            </a:r>
            <a:endParaRPr lang="en-US" sz="2100" dirty="0"/>
          </a:p>
        </p:txBody>
      </p:sp>
      <p:sp>
        <p:nvSpPr>
          <p:cNvPr id="15" name="Content Placeholder 14"/>
          <p:cNvSpPr>
            <a:spLocks noGrp="1"/>
          </p:cNvSpPr>
          <p:nvPr>
            <p:ph sz="quarter" idx="2"/>
          </p:nvPr>
        </p:nvSpPr>
        <p:spPr/>
        <p:txBody>
          <a:bodyPr>
            <a:normAutofit fontScale="77500" lnSpcReduction="20000"/>
          </a:bodyPr>
          <a:lstStyle/>
          <a:p>
            <a:pPr marL="0" indent="0">
              <a:buNone/>
            </a:pPr>
            <a:r>
              <a:rPr lang="en-US" sz="1600" dirty="0" smtClean="0"/>
              <a:t>                          </a:t>
            </a:r>
            <a:r>
              <a:rPr lang="en-US" sz="1600" dirty="0" smtClean="0">
                <a:solidFill>
                  <a:srgbClr val="C00000"/>
                </a:solidFill>
              </a:rPr>
              <a:t>COLLEGE</a:t>
            </a:r>
          </a:p>
          <a:p>
            <a:r>
              <a:rPr lang="en-US" sz="1900" dirty="0" smtClean="0"/>
              <a:t>Professors expect you to read, save , and consult syllabus for due date</a:t>
            </a:r>
          </a:p>
          <a:p>
            <a:r>
              <a:rPr lang="en-US" sz="1900" dirty="0" smtClean="0"/>
              <a:t>Homework is not often given and rarely checked or used for grading. Expecting you can do a similar task on an exam.</a:t>
            </a:r>
          </a:p>
          <a:p>
            <a:r>
              <a:rPr lang="en-US" sz="1900" dirty="0" smtClean="0"/>
              <a:t>Testing is infrequent, cumulative, and encompasses a large part of your grade.</a:t>
            </a:r>
          </a:p>
          <a:p>
            <a:r>
              <a:rPr lang="en-US" sz="1900" dirty="0" smtClean="0"/>
              <a:t>Tests are scheduled without regard for other classes or activities.</a:t>
            </a:r>
          </a:p>
          <a:p>
            <a:r>
              <a:rPr lang="en-US" sz="1900" dirty="0" smtClean="0"/>
              <a:t>Reading load is much heavier than high school.</a:t>
            </a:r>
          </a:p>
          <a:p>
            <a:r>
              <a:rPr lang="en-US" sz="1900" dirty="0" smtClean="0"/>
              <a:t>“Good faith” effort is appreciate but typically doesn’t change the grade you earned. </a:t>
            </a:r>
          </a:p>
          <a:p>
            <a:r>
              <a:rPr lang="en-US" sz="1900" dirty="0" smtClean="0"/>
              <a:t>Classes meet two or three times a week.</a:t>
            </a:r>
          </a:p>
          <a:p>
            <a:r>
              <a:rPr lang="en-US" sz="1900" dirty="0" smtClean="0"/>
              <a:t>No parent access to student information</a:t>
            </a:r>
            <a:r>
              <a:rPr lang="en-US" sz="1600" dirty="0" smtClean="0"/>
              <a:t>.</a:t>
            </a:r>
            <a:endParaRPr lang="en-US" sz="1600" dirty="0"/>
          </a:p>
        </p:txBody>
      </p:sp>
    </p:spTree>
    <p:extLst>
      <p:ext uri="{BB962C8B-B14F-4D97-AF65-F5344CB8AC3E}">
        <p14:creationId xmlns:p14="http://schemas.microsoft.com/office/powerpoint/2010/main" val="1180341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Considerations for PSEO</a:t>
            </a:r>
            <a:endParaRPr lang="en-US" dirty="0"/>
          </a:p>
        </p:txBody>
      </p:sp>
      <p:sp>
        <p:nvSpPr>
          <p:cNvPr id="3" name="Content Placeholder 2"/>
          <p:cNvSpPr>
            <a:spLocks noGrp="1"/>
          </p:cNvSpPr>
          <p:nvPr>
            <p:ph sz="quarter" idx="1"/>
          </p:nvPr>
        </p:nvSpPr>
        <p:spPr/>
        <p:txBody>
          <a:bodyPr>
            <a:normAutofit/>
          </a:bodyPr>
          <a:lstStyle/>
          <a:p>
            <a:r>
              <a:rPr lang="en-US" dirty="0" smtClean="0"/>
              <a:t>Maintain close contact with WHS counselor for course approval, other important information.</a:t>
            </a:r>
          </a:p>
          <a:p>
            <a:r>
              <a:rPr lang="en-US" dirty="0" smtClean="0"/>
              <a:t>Limited to full-time status.</a:t>
            </a:r>
          </a:p>
          <a:p>
            <a:r>
              <a:rPr lang="en-US" dirty="0" smtClean="0"/>
              <a:t>All grades added to WHS transcript.</a:t>
            </a:r>
          </a:p>
          <a:p>
            <a:r>
              <a:rPr lang="en-US" dirty="0" smtClean="0"/>
              <a:t>Any C- or less likely will result in probation.</a:t>
            </a:r>
          </a:p>
          <a:p>
            <a:r>
              <a:rPr lang="en-US" dirty="0" smtClean="0"/>
              <a:t>Transfer of credits subject to discretion of receiving institution.</a:t>
            </a:r>
          </a:p>
          <a:p>
            <a:r>
              <a:rPr lang="en-US" dirty="0" smtClean="0"/>
              <a:t>Part-time students must be wary of and responsible for change of classes to start 2</a:t>
            </a:r>
            <a:r>
              <a:rPr lang="en-US" baseline="30000" dirty="0" smtClean="0"/>
              <a:t>nd</a:t>
            </a:r>
            <a:r>
              <a:rPr lang="en-US" dirty="0" smtClean="0"/>
              <a:t> semester.</a:t>
            </a:r>
          </a:p>
          <a:p>
            <a:r>
              <a:rPr lang="en-US" dirty="0" smtClean="0"/>
              <a:t> Success rate </a:t>
            </a:r>
          </a:p>
          <a:p>
            <a:pPr>
              <a:buNone/>
            </a:pPr>
            <a:endParaRPr lang="en-US" dirty="0" smtClean="0"/>
          </a:p>
          <a:p>
            <a:endParaRPr lang="en-US" dirty="0" smtClean="0"/>
          </a:p>
          <a:p>
            <a:endParaRPr lang="en-US" dirty="0"/>
          </a:p>
        </p:txBody>
      </p:sp>
      <p:sp>
        <p:nvSpPr>
          <p:cNvPr id="5" name="AutoShape 6" descr="http://images.clipartpanda.com/person-thinking-clipart-thinking.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lang="en-US" dirty="0">
              <a:solidFill>
                <a:prstClr val="black"/>
              </a:solidFill>
              <a:latin typeface="Tw Cen MT"/>
            </a:endParaRPr>
          </a:p>
        </p:txBody>
      </p:sp>
      <p:pic>
        <p:nvPicPr>
          <p:cNvPr id="2058" name="Picture 10" descr="http://t2.gstatic.com/images?q=tbn:ANd9GcTRD8R2giHQDDzo85MoNlXtCkkqeEv7R09CiK9gaHYThK2_pX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228600"/>
            <a:ext cx="1071562" cy="1071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8858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PSEO Application Steps</a:t>
            </a:r>
            <a:endParaRPr lang="en-US" dirty="0"/>
          </a:p>
        </p:txBody>
      </p:sp>
      <p:sp>
        <p:nvSpPr>
          <p:cNvPr id="3" name="Content Placeholder 2"/>
          <p:cNvSpPr>
            <a:spLocks noGrp="1"/>
          </p:cNvSpPr>
          <p:nvPr>
            <p:ph sz="quarter" idx="1"/>
          </p:nvPr>
        </p:nvSpPr>
        <p:spPr/>
        <p:txBody>
          <a:bodyPr>
            <a:normAutofit/>
          </a:bodyPr>
          <a:lstStyle/>
          <a:p>
            <a:pPr marL="0" indent="0">
              <a:buNone/>
            </a:pPr>
            <a:r>
              <a:rPr lang="en-US" sz="2000" dirty="0" smtClean="0"/>
              <a:t>1. Pick up application materials in WHS Counseling Office or     download/apply directly through college website.</a:t>
            </a:r>
          </a:p>
          <a:p>
            <a:pPr marL="457200" indent="-457200">
              <a:buAutoNum type="arabicPeriod"/>
            </a:pPr>
            <a:endParaRPr lang="en-US" sz="2000" dirty="0" smtClean="0"/>
          </a:p>
          <a:p>
            <a:pPr>
              <a:buNone/>
            </a:pPr>
            <a:r>
              <a:rPr lang="en-US" sz="2000" dirty="0" smtClean="0"/>
              <a:t>2. Be sure to submit all required materials (transcript, Notice of Registration, and when required, exams/balance sheets)</a:t>
            </a:r>
          </a:p>
          <a:p>
            <a:pPr>
              <a:buNone/>
            </a:pPr>
            <a:endParaRPr lang="en-US" sz="2000" dirty="0" smtClean="0"/>
          </a:p>
          <a:p>
            <a:pPr>
              <a:buNone/>
            </a:pPr>
            <a:r>
              <a:rPr lang="en-US" sz="2000" dirty="0"/>
              <a:t>3</a:t>
            </a:r>
            <a:r>
              <a:rPr lang="en-US" sz="2000" dirty="0" smtClean="0"/>
              <a:t>.  Notify your counselor ASAP of acceptance</a:t>
            </a:r>
          </a:p>
          <a:p>
            <a:pPr>
              <a:buNone/>
            </a:pPr>
            <a:r>
              <a:rPr lang="en-US" sz="2000" dirty="0"/>
              <a:t>4</a:t>
            </a:r>
            <a:r>
              <a:rPr lang="en-US" sz="2000" dirty="0" smtClean="0"/>
              <a:t>.  Attend orientation and registration session</a:t>
            </a:r>
          </a:p>
          <a:p>
            <a:pPr>
              <a:buNone/>
            </a:pPr>
            <a:endParaRPr lang="en-US" sz="2000" dirty="0"/>
          </a:p>
          <a:p>
            <a:pPr>
              <a:buNone/>
            </a:pPr>
            <a:r>
              <a:rPr lang="en-US" sz="2000" dirty="0" smtClean="0"/>
              <a:t>5.  Meet with WHS counselor to approve credits and review schedule (early to mid-August).</a:t>
            </a:r>
            <a:endParaRPr lang="en-US" sz="2000" dirty="0"/>
          </a:p>
        </p:txBody>
      </p:sp>
      <p:sp>
        <p:nvSpPr>
          <p:cNvPr id="5" name="Slide Number Placeholder 4"/>
          <p:cNvSpPr>
            <a:spLocks noGrp="1"/>
          </p:cNvSpPr>
          <p:nvPr>
            <p:ph type="sldNum" sz="quarter" idx="15"/>
          </p:nvPr>
        </p:nvSpPr>
        <p:spPr/>
        <p:txBody>
          <a:bodyPr>
            <a:normAutofit/>
          </a:bodyPr>
          <a:lstStyle/>
          <a:p>
            <a:fld id="{DEADDAF6-960B-4C14-A482-473B3838A00C}" type="slidenum">
              <a:rPr lang="en-US" smtClean="0"/>
              <a:pPr/>
              <a:t>12</a:t>
            </a:fld>
            <a:r>
              <a:rPr lang="en-US" dirty="0" smtClean="0"/>
              <a:t> </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200" y="76200"/>
            <a:ext cx="928688" cy="1049659"/>
          </a:xfrm>
          <a:prstGeom prst="rect">
            <a:avLst/>
          </a:prstGeom>
        </p:spPr>
      </p:pic>
    </p:spTree>
    <p:extLst>
      <p:ext uri="{BB962C8B-B14F-4D97-AF65-F5344CB8AC3E}">
        <p14:creationId xmlns:p14="http://schemas.microsoft.com/office/powerpoint/2010/main" val="1137960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ill's PSEO Schedule.PNG"/>
          <p:cNvPicPr>
            <a:picLocks noChangeAspect="1"/>
          </p:cNvPicPr>
          <p:nvPr/>
        </p:nvPicPr>
        <p:blipFill>
          <a:blip r:embed="rId2" cstate="print"/>
          <a:stretch>
            <a:fillRect/>
          </a:stretch>
        </p:blipFill>
        <p:spPr>
          <a:xfrm>
            <a:off x="76200" y="53266"/>
            <a:ext cx="9067800" cy="6804733"/>
          </a:xfrm>
          <a:prstGeom prst="rect">
            <a:avLst/>
          </a:prstGeom>
        </p:spPr>
      </p:pic>
    </p:spTree>
    <p:extLst>
      <p:ext uri="{BB962C8B-B14F-4D97-AF65-F5344CB8AC3E}">
        <p14:creationId xmlns:p14="http://schemas.microsoft.com/office/powerpoint/2010/main" val="453417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or's PSEO Schedule.PNG"/>
          <p:cNvPicPr>
            <a:picLocks noChangeAspect="1"/>
          </p:cNvPicPr>
          <p:nvPr/>
        </p:nvPicPr>
        <p:blipFill>
          <a:blip r:embed="rId2" cstate="print"/>
          <a:stretch>
            <a:fillRect/>
          </a:stretch>
        </p:blipFill>
        <p:spPr>
          <a:xfrm>
            <a:off x="49995" y="129406"/>
            <a:ext cx="8941605" cy="6576194"/>
          </a:xfrm>
          <a:prstGeom prst="rect">
            <a:avLst/>
          </a:prstGeom>
        </p:spPr>
      </p:pic>
    </p:spTree>
    <p:extLst>
      <p:ext uri="{BB962C8B-B14F-4D97-AF65-F5344CB8AC3E}">
        <p14:creationId xmlns:p14="http://schemas.microsoft.com/office/powerpoint/2010/main" val="3339401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irgina's PSEO Final Schedule.PNG"/>
          <p:cNvPicPr>
            <a:picLocks noChangeAspect="1"/>
          </p:cNvPicPr>
          <p:nvPr/>
        </p:nvPicPr>
        <p:blipFill>
          <a:blip r:embed="rId2" cstate="print"/>
          <a:stretch>
            <a:fillRect/>
          </a:stretch>
        </p:blipFill>
        <p:spPr>
          <a:xfrm>
            <a:off x="0" y="70792"/>
            <a:ext cx="9144000" cy="6787208"/>
          </a:xfrm>
          <a:prstGeom prst="rect">
            <a:avLst/>
          </a:prstGeom>
        </p:spPr>
      </p:pic>
    </p:spTree>
    <p:extLst>
      <p:ext uri="{BB962C8B-B14F-4D97-AF65-F5344CB8AC3E}">
        <p14:creationId xmlns:p14="http://schemas.microsoft.com/office/powerpoint/2010/main" val="933348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ona's PSEO Schedule.PNG"/>
          <p:cNvPicPr>
            <a:picLocks noChangeAspect="1"/>
          </p:cNvPicPr>
          <p:nvPr/>
        </p:nvPicPr>
        <p:blipFill>
          <a:blip r:embed="rId2" cstate="print"/>
          <a:stretch>
            <a:fillRect/>
          </a:stretch>
        </p:blipFill>
        <p:spPr>
          <a:xfrm>
            <a:off x="0" y="23828"/>
            <a:ext cx="9144000" cy="6834172"/>
          </a:xfrm>
          <a:prstGeom prst="rect">
            <a:avLst/>
          </a:prstGeom>
        </p:spPr>
      </p:pic>
    </p:spTree>
    <p:extLst>
      <p:ext uri="{BB962C8B-B14F-4D97-AF65-F5344CB8AC3E}">
        <p14:creationId xmlns:p14="http://schemas.microsoft.com/office/powerpoint/2010/main" val="4077084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oey's PSEO Schedule.PNG"/>
          <p:cNvPicPr>
            <a:picLocks noChangeAspect="1"/>
          </p:cNvPicPr>
          <p:nvPr/>
        </p:nvPicPr>
        <p:blipFill>
          <a:blip r:embed="rId2" cstate="print"/>
          <a:stretch>
            <a:fillRect/>
          </a:stretch>
        </p:blipFill>
        <p:spPr>
          <a:xfrm>
            <a:off x="76200" y="48514"/>
            <a:ext cx="9067800" cy="6809486"/>
          </a:xfrm>
          <a:prstGeom prst="rect">
            <a:avLst/>
          </a:prstGeom>
        </p:spPr>
      </p:pic>
    </p:spTree>
    <p:extLst>
      <p:ext uri="{BB962C8B-B14F-4D97-AF65-F5344CB8AC3E}">
        <p14:creationId xmlns:p14="http://schemas.microsoft.com/office/powerpoint/2010/main" val="100597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ma Daggett PSEO Schedule.PNG"/>
          <p:cNvPicPr>
            <a:picLocks noChangeAspect="1"/>
          </p:cNvPicPr>
          <p:nvPr/>
        </p:nvPicPr>
        <p:blipFill>
          <a:blip r:embed="rId2" cstate="print"/>
          <a:stretch>
            <a:fillRect/>
          </a:stretch>
        </p:blipFill>
        <p:spPr>
          <a:xfrm>
            <a:off x="0" y="0"/>
            <a:ext cx="9143999" cy="6857999"/>
          </a:xfrm>
          <a:prstGeom prst="rect">
            <a:avLst/>
          </a:prstGeom>
        </p:spPr>
      </p:pic>
    </p:spTree>
    <p:extLst>
      <p:ext uri="{BB962C8B-B14F-4D97-AF65-F5344CB8AC3E}">
        <p14:creationId xmlns:p14="http://schemas.microsoft.com/office/powerpoint/2010/main" val="3749299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Earning College Credit &amp; High School Credit at The Same Time (Dual Credit)</a:t>
            </a:r>
            <a:endParaRPr lang="en-US" dirty="0"/>
          </a:p>
        </p:txBody>
      </p:sp>
      <p:sp>
        <p:nvSpPr>
          <p:cNvPr id="3" name="Content Placeholder 2"/>
          <p:cNvSpPr>
            <a:spLocks noGrp="1"/>
          </p:cNvSpPr>
          <p:nvPr>
            <p:ph sz="quarter" idx="1"/>
          </p:nvPr>
        </p:nvSpPr>
        <p:spPr/>
        <p:txBody>
          <a:bodyPr>
            <a:normAutofit/>
          </a:bodyPr>
          <a:lstStyle/>
          <a:p>
            <a:r>
              <a:rPr lang="en-US" sz="3200" dirty="0" smtClean="0"/>
              <a:t>Preparation for college</a:t>
            </a:r>
          </a:p>
          <a:p>
            <a:pPr marL="0" indent="0">
              <a:buNone/>
            </a:pPr>
            <a:endParaRPr lang="en-US" sz="3200" dirty="0" smtClean="0"/>
          </a:p>
          <a:p>
            <a:r>
              <a:rPr lang="en-US" sz="3200" dirty="0" smtClean="0"/>
              <a:t>Recognition by admissions offices</a:t>
            </a:r>
          </a:p>
          <a:p>
            <a:pPr marL="0" indent="0">
              <a:buNone/>
            </a:pPr>
            <a:endParaRPr lang="en-US" sz="3200" dirty="0" smtClean="0"/>
          </a:p>
          <a:p>
            <a:r>
              <a:rPr lang="en-US" sz="3200" dirty="0"/>
              <a:t> </a:t>
            </a:r>
            <a:r>
              <a:rPr lang="en-US" sz="3200" dirty="0" smtClean="0"/>
              <a:t>COA savings </a:t>
            </a:r>
            <a:r>
              <a:rPr lang="en-US" sz="3200" dirty="0" err="1" smtClean="0"/>
              <a:t>vs</a:t>
            </a:r>
            <a:r>
              <a:rPr lang="en-US" sz="3200" dirty="0" smtClean="0"/>
              <a:t> reduced course load</a:t>
            </a:r>
          </a:p>
          <a:p>
            <a:pPr lvl="2"/>
            <a:r>
              <a:rPr lang="en-US" dirty="0"/>
              <a:t> </a:t>
            </a:r>
            <a:r>
              <a:rPr lang="en-US" dirty="0" smtClean="0"/>
              <a:t> “Does the credit count toward graduation or just used for placement in higher level classes?”</a:t>
            </a:r>
          </a:p>
          <a:p>
            <a:pPr>
              <a:buNone/>
            </a:pPr>
            <a:endParaRPr lang="en-US" dirty="0" smtClean="0"/>
          </a:p>
          <a:p>
            <a:pPr>
              <a:buNone/>
            </a:pPr>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200" y="76200"/>
            <a:ext cx="928688" cy="1049659"/>
          </a:xfrm>
          <a:prstGeom prst="rect">
            <a:avLst/>
          </a:prstGeom>
        </p:spPr>
      </p:pic>
    </p:spTree>
    <p:extLst>
      <p:ext uri="{BB962C8B-B14F-4D97-AF65-F5344CB8AC3E}">
        <p14:creationId xmlns:p14="http://schemas.microsoft.com/office/powerpoint/2010/main" val="1593631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143000"/>
          </a:xfrm>
        </p:spPr>
        <p:txBody>
          <a:bodyPr>
            <a:normAutofit/>
          </a:bodyPr>
          <a:lstStyle/>
          <a:p>
            <a:r>
              <a:rPr lang="en-US" sz="4000" dirty="0" smtClean="0"/>
              <a:t> Dual Credit Opportunities</a:t>
            </a:r>
            <a:br>
              <a:rPr lang="en-US" sz="4000" dirty="0" smtClean="0"/>
            </a:br>
            <a:r>
              <a:rPr lang="en-US" sz="2800" dirty="0" smtClean="0"/>
              <a:t>				</a:t>
            </a:r>
            <a:endParaRPr lang="en-US" sz="2800" dirty="0"/>
          </a:p>
        </p:txBody>
      </p:sp>
      <p:sp>
        <p:nvSpPr>
          <p:cNvPr id="3" name="Content Placeholder 2"/>
          <p:cNvSpPr>
            <a:spLocks noGrp="1"/>
          </p:cNvSpPr>
          <p:nvPr>
            <p:ph sz="quarter" idx="1"/>
          </p:nvPr>
        </p:nvSpPr>
        <p:spPr/>
        <p:txBody>
          <a:bodyPr>
            <a:normAutofit/>
          </a:bodyPr>
          <a:lstStyle/>
          <a:p>
            <a:r>
              <a:rPr lang="en-US" sz="3200" dirty="0" smtClean="0"/>
              <a:t> AP Exams  </a:t>
            </a:r>
          </a:p>
          <a:p>
            <a:r>
              <a:rPr lang="en-US" sz="3200" dirty="0" smtClean="0"/>
              <a:t> IB Assessments </a:t>
            </a:r>
          </a:p>
          <a:p>
            <a:r>
              <a:rPr lang="en-US" sz="3200" dirty="0" smtClean="0"/>
              <a:t> PLTW Courses</a:t>
            </a:r>
          </a:p>
          <a:p>
            <a:r>
              <a:rPr lang="en-US" sz="3200" dirty="0" smtClean="0"/>
              <a:t> College Courses at Washburn</a:t>
            </a:r>
          </a:p>
          <a:p>
            <a:r>
              <a:rPr lang="en-US" sz="3200" dirty="0" smtClean="0"/>
              <a:t> CLEP Exams</a:t>
            </a:r>
          </a:p>
          <a:p>
            <a:r>
              <a:rPr lang="en-US" sz="3200" dirty="0" smtClean="0"/>
              <a:t> Post-Secondary Enrollment Options (PSEO)</a:t>
            </a:r>
            <a:endParaRPr lang="en-US" sz="3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6221" y="689440"/>
            <a:ext cx="1345142" cy="1520360"/>
          </a:xfrm>
          <a:prstGeom prst="rect">
            <a:avLst/>
          </a:prstGeom>
        </p:spPr>
      </p:pic>
    </p:spTree>
    <p:extLst>
      <p:ext uri="{BB962C8B-B14F-4D97-AF65-F5344CB8AC3E}">
        <p14:creationId xmlns:p14="http://schemas.microsoft.com/office/powerpoint/2010/main" val="2294533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Articulation  Examples</a:t>
            </a:r>
            <a:endParaRPr lang="en-US" dirty="0"/>
          </a:p>
        </p:txBody>
      </p:sp>
      <p:sp>
        <p:nvSpPr>
          <p:cNvPr id="3" name="Content Placeholder 2"/>
          <p:cNvSpPr>
            <a:spLocks noGrp="1"/>
          </p:cNvSpPr>
          <p:nvPr>
            <p:ph sz="quarter" idx="1"/>
          </p:nvPr>
        </p:nvSpPr>
        <p:spPr/>
        <p:txBody>
          <a:bodyPr>
            <a:normAutofit fontScale="92500"/>
          </a:bodyPr>
          <a:lstStyle/>
          <a:p>
            <a:r>
              <a:rPr lang="en-US" dirty="0" smtClean="0"/>
              <a:t>University of Minnesota</a:t>
            </a:r>
          </a:p>
          <a:p>
            <a:pPr lvl="1"/>
            <a:r>
              <a:rPr lang="en-US" sz="2000" dirty="0" smtClean="0"/>
              <a:t>Accepts IB Higher Level scores of 5 or above for credits (8 cr)</a:t>
            </a:r>
          </a:p>
          <a:p>
            <a:pPr lvl="1"/>
            <a:r>
              <a:rPr lang="en-US" sz="2000" dirty="0" smtClean="0"/>
              <a:t>Accepts AP scores of 3 or above for credit (3-4 cr)</a:t>
            </a:r>
          </a:p>
          <a:p>
            <a:pPr lvl="1"/>
            <a:r>
              <a:rPr lang="en-US" sz="2000" dirty="0" smtClean="0"/>
              <a:t>Accepts some CLEP scores of 60 or above for credit ( 3-4 cr)</a:t>
            </a:r>
          </a:p>
          <a:p>
            <a:pPr lvl="1"/>
            <a:r>
              <a:rPr lang="en-US" sz="2000" dirty="0" smtClean="0"/>
              <a:t>Accepts PSEO credits</a:t>
            </a:r>
          </a:p>
          <a:p>
            <a:pPr marL="365760" lvl="1" indent="0">
              <a:buNone/>
            </a:pPr>
            <a:endParaRPr lang="en-US" sz="2000" dirty="0" smtClean="0"/>
          </a:p>
          <a:p>
            <a:r>
              <a:rPr lang="en-US" dirty="0" smtClean="0"/>
              <a:t>MNSCU schools (i.e. St. Cloud, Mankato, Winona)</a:t>
            </a:r>
          </a:p>
          <a:p>
            <a:pPr lvl="1"/>
            <a:r>
              <a:rPr lang="en-US" sz="2000" dirty="0" smtClean="0"/>
              <a:t>Accept IB Higher Level scores of 4 or above for 3 credits.  Accept IB Standard Level scores of 4 or above for 2 credits.</a:t>
            </a:r>
          </a:p>
          <a:p>
            <a:pPr lvl="1"/>
            <a:r>
              <a:rPr lang="en-US" sz="2000" dirty="0" smtClean="0"/>
              <a:t>Accept AP scores of 3 or above for credit (3 cr)</a:t>
            </a:r>
          </a:p>
          <a:p>
            <a:pPr lvl="1"/>
            <a:r>
              <a:rPr lang="en-US" sz="2000" dirty="0" smtClean="0"/>
              <a:t>Accept all CLEP scores of 50 or above for credit (3 cr)</a:t>
            </a:r>
          </a:p>
          <a:p>
            <a:pPr lvl="1"/>
            <a:r>
              <a:rPr lang="en-US" sz="2000" dirty="0" smtClean="0"/>
              <a:t>Accept PSEO credits</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228600"/>
            <a:ext cx="1462088" cy="1652540"/>
          </a:xfrm>
          <a:prstGeom prst="rect">
            <a:avLst/>
          </a:prstGeom>
        </p:spPr>
      </p:pic>
    </p:spTree>
    <p:extLst>
      <p:ext uri="{BB962C8B-B14F-4D97-AF65-F5344CB8AC3E}">
        <p14:creationId xmlns:p14="http://schemas.microsoft.com/office/powerpoint/2010/main" val="1045808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467600" cy="1143000"/>
          </a:xfrm>
        </p:spPr>
        <p:txBody>
          <a:bodyPr>
            <a:normAutofit/>
          </a:bodyPr>
          <a:lstStyle/>
          <a:p>
            <a:pPr algn="ctr"/>
            <a:r>
              <a:rPr lang="en-US" sz="3200" dirty="0" smtClean="0"/>
              <a:t>POST SECONDARY ENROLLMENT OPTIONS</a:t>
            </a:r>
            <a:endParaRPr lang="en-US" sz="3200" dirty="0"/>
          </a:p>
        </p:txBody>
      </p:sp>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r>
              <a:rPr lang="en-US" dirty="0" smtClean="0"/>
              <a:t>The Minnesota Legislature created Post-Secondary Enrollment Options programs in 1985 to promote rigorous course taking and improve student transitions to postsecondary education. Postsecondary Enrollment Options allows high school juniors, seniors and some sophomores to take college courses at an actual college.</a:t>
            </a:r>
            <a:endParaRPr lang="en-US" dirty="0"/>
          </a:p>
        </p:txBody>
      </p:sp>
    </p:spTree>
    <p:extLst>
      <p:ext uri="{BB962C8B-B14F-4D97-AF65-F5344CB8AC3E}">
        <p14:creationId xmlns:p14="http://schemas.microsoft.com/office/powerpoint/2010/main" val="833392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PSEO Programs</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a:t>
            </a:r>
            <a:r>
              <a:rPr lang="en-US" sz="1800" dirty="0" smtClean="0"/>
              <a:t>University of Minnesota (27)</a:t>
            </a:r>
          </a:p>
          <a:p>
            <a:pPr lvl="1">
              <a:buNone/>
            </a:pPr>
            <a:r>
              <a:rPr lang="en-US" sz="1800" dirty="0" smtClean="0"/>
              <a:t>Minneapolis Community and Technical College (24)</a:t>
            </a:r>
          </a:p>
          <a:p>
            <a:pPr lvl="1">
              <a:buNone/>
            </a:pPr>
            <a:r>
              <a:rPr lang="en-US" sz="1800" dirty="0" smtClean="0"/>
              <a:t>Normandale (4)</a:t>
            </a:r>
          </a:p>
          <a:p>
            <a:pPr lvl="1">
              <a:buNone/>
            </a:pPr>
            <a:r>
              <a:rPr lang="en-US" sz="1800" dirty="0" smtClean="0"/>
              <a:t>North Central University (1)</a:t>
            </a:r>
          </a:p>
          <a:p>
            <a:pPr lvl="1">
              <a:buNone/>
            </a:pPr>
            <a:r>
              <a:rPr lang="en-US" sz="1800" dirty="0" smtClean="0"/>
              <a:t>Concordia (1)</a:t>
            </a:r>
          </a:p>
          <a:p>
            <a:pPr lvl="1">
              <a:buNone/>
            </a:pPr>
            <a:r>
              <a:rPr lang="en-US" sz="1800" dirty="0" smtClean="0"/>
              <a:t>St. Kate's’</a:t>
            </a:r>
          </a:p>
          <a:p>
            <a:pPr lvl="1">
              <a:buNone/>
            </a:pPr>
            <a:r>
              <a:rPr lang="en-US" sz="1800" dirty="0" smtClean="0"/>
              <a:t>Hamline</a:t>
            </a:r>
          </a:p>
          <a:p>
            <a:pPr lvl="1">
              <a:buNone/>
            </a:pPr>
            <a:r>
              <a:rPr lang="en-US" sz="1800" dirty="0" smtClean="0"/>
              <a:t>Macalester</a:t>
            </a:r>
          </a:p>
          <a:p>
            <a:pPr lvl="1">
              <a:buNone/>
            </a:pPr>
            <a:r>
              <a:rPr lang="en-US" sz="1800" dirty="0" smtClean="0"/>
              <a:t>Bethel</a:t>
            </a:r>
          </a:p>
          <a:p>
            <a:pPr lvl="1">
              <a:buNone/>
            </a:pPr>
            <a:r>
              <a:rPr lang="en-US" sz="1800" dirty="0" smtClean="0"/>
              <a:t>McNally Smith</a:t>
            </a:r>
          </a:p>
          <a:p>
            <a:pPr lvl="1">
              <a:buNone/>
            </a:pPr>
            <a:r>
              <a:rPr lang="en-US" sz="1800" dirty="0" smtClean="0"/>
              <a:t>St. Paul College</a:t>
            </a:r>
          </a:p>
          <a:p>
            <a:pPr lvl="1">
              <a:buNone/>
            </a:pPr>
            <a:r>
              <a:rPr lang="en-US" sz="1800" dirty="0" smtClean="0"/>
              <a:t>Northwestern </a:t>
            </a:r>
          </a:p>
          <a:p>
            <a:pPr lvl="1">
              <a:buNone/>
            </a:pPr>
            <a:r>
              <a:rPr lang="en-US" sz="1800" dirty="0" smtClean="0"/>
              <a:t>MCAD</a:t>
            </a:r>
          </a:p>
          <a:p>
            <a:pPr lvl="1">
              <a:buNone/>
            </a:pPr>
            <a:r>
              <a:rPr lang="en-US" sz="1800" dirty="0" smtClean="0"/>
              <a:t>Dunwoody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200" y="76200"/>
            <a:ext cx="928688" cy="1049659"/>
          </a:xfrm>
          <a:prstGeom prst="rect">
            <a:avLst/>
          </a:prstGeom>
        </p:spPr>
      </p:pic>
    </p:spTree>
    <p:extLst>
      <p:ext uri="{BB962C8B-B14F-4D97-AF65-F5344CB8AC3E}">
        <p14:creationId xmlns:p14="http://schemas.microsoft.com/office/powerpoint/2010/main" val="1956176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University of Minnesota</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Application deadline April 1</a:t>
            </a:r>
            <a:r>
              <a:rPr lang="en-US" baseline="30000" dirty="0" smtClean="0"/>
              <a:t>st</a:t>
            </a:r>
            <a:r>
              <a:rPr lang="en-US" dirty="0" smtClean="0"/>
              <a:t> (One enrollment period for year); May 30</a:t>
            </a:r>
            <a:r>
              <a:rPr lang="en-US" baseline="30000" dirty="0" smtClean="0"/>
              <a:t>th</a:t>
            </a:r>
            <a:r>
              <a:rPr lang="en-US" dirty="0" smtClean="0"/>
              <a:t> notification; 500 admitted students out of 1200 applicants</a:t>
            </a:r>
          </a:p>
          <a:p>
            <a:r>
              <a:rPr lang="en-US" dirty="0" smtClean="0"/>
              <a:t>GPA, course rigor, PSAT (considered, not expected)</a:t>
            </a:r>
          </a:p>
          <a:p>
            <a:r>
              <a:rPr lang="en-US" dirty="0" smtClean="0"/>
              <a:t>Typical Enrollee: </a:t>
            </a:r>
            <a:r>
              <a:rPr lang="en-US" dirty="0"/>
              <a:t> </a:t>
            </a:r>
            <a:r>
              <a:rPr lang="en-US" dirty="0" smtClean="0"/>
              <a:t>Average GPA 3.89 with rigorous courses</a:t>
            </a:r>
          </a:p>
          <a:p>
            <a:r>
              <a:rPr lang="en-US" dirty="0" smtClean="0"/>
              <a:t> Step 1: Complete</a:t>
            </a:r>
            <a:r>
              <a:rPr lang="en-US" dirty="0"/>
              <a:t> </a:t>
            </a:r>
            <a:r>
              <a:rPr lang="en-US" dirty="0" smtClean="0"/>
              <a:t>simple on-line application form </a:t>
            </a:r>
          </a:p>
          <a:p>
            <a:r>
              <a:rPr lang="en-US" dirty="0" smtClean="0"/>
              <a:t> Step 2: Pick up paperwork from counseling office</a:t>
            </a:r>
          </a:p>
          <a:p>
            <a:pPr lvl="1"/>
            <a:r>
              <a:rPr lang="en-US" dirty="0" smtClean="0"/>
              <a:t>Balance Sheet</a:t>
            </a:r>
          </a:p>
          <a:p>
            <a:pPr lvl="1"/>
            <a:r>
              <a:rPr lang="en-US" dirty="0" smtClean="0"/>
              <a:t>PSEO notice of registration</a:t>
            </a:r>
          </a:p>
          <a:p>
            <a:pPr lvl="1"/>
            <a:r>
              <a:rPr lang="en-US" dirty="0" smtClean="0"/>
              <a:t>PSAT/ACT scores</a:t>
            </a:r>
          </a:p>
          <a:p>
            <a:r>
              <a:rPr lang="en-US" dirty="0" smtClean="0"/>
              <a:t>Step 3: Mail all materials to U of M </a:t>
            </a:r>
          </a:p>
          <a:p>
            <a:r>
              <a:rPr lang="en-US" dirty="0" smtClean="0"/>
              <a:t>Placement testing for Math and World Language after admission</a:t>
            </a:r>
          </a:p>
          <a:p>
            <a:r>
              <a:rPr lang="en-US" dirty="0" smtClean="0"/>
              <a:t>Science classes usually have a high school pre-requisite</a:t>
            </a:r>
          </a:p>
          <a:p>
            <a:r>
              <a:rPr lang="en-US" dirty="0" smtClean="0"/>
              <a:t>Info sessions: 2/22, 2/24, 3/8  5:30 Bell Auditorium</a:t>
            </a:r>
            <a:endParaRPr lang="en-US" dirty="0"/>
          </a:p>
        </p:txBody>
      </p:sp>
      <p:sp>
        <p:nvSpPr>
          <p:cNvPr id="5" name="AutoShape 2" descr="data:image/jpeg;base64,/9j/4AAQSkZJRgABAQAAAQABAAD/2wCEAAkGBxQHBhUUExQUFBUVGCEZGBgXGB0cGxghHBkfHSEaGxocHiggGx8xGxwiITEiJSk3Li4wGh81ODMsNygtLisBCgoKDg0OGxAQGjQmICQwLC00NCwsLSwsNCwsLDcsNDQ0LCwsLCwsLDUsLCw0NCwsLCwsLDQsLy8sLCwsNCw0LP/AABEIAKoBKQMBEQACEQEDEQH/xAAcAAEAAwADAQEAAAAAAAAAAAAABQYHAwQIAQL/xABQEAABAgMCCAcIEAYCAQUAAAABAAIDBREEBgcSITFBUWFxExciU4GR0iM2QlJzk7GyFBUWMjM1VGJykpShs8HR4jQ3dILC0whD8CREoqPh/8QAGgEBAAIDAQAAAAAAAAAAAAAAAAMEAgUGAf/EADkRAAIBAQQGCQQCAgEFAQAAAAABAgMEERMxBRIVUXHRITJBUoGRobHwM2HB4TRCFEOSIiNygrJi/9oADAMBAAIRAxEAPwDcUAQBAEAQBAdOc2l1ilEaI2mNDhveK5qtaSK7KhePIzpxUppPtZiTML8wfmh2Y7ob/wDYoMRrM3uy6O9+nI/XG5Meas/mn9tMV7188TzZdDe/NchxuTHmrP5p/bTFe9fPEbLob35rkONyY81Z/NP7aYr3r54jZdDe/NchxuTHmrP5p/bTFe9fPEbLob35rkONyY81Z/NP7aYr3r54jZdDe/NchxuTHmrP5p/bTFe9fPEbLob35rkONyY81Z/NP7aYr3r54jZdDe/NchxuTHmrP5p/bTFe9fPEbLob35rkfl2GCYNOVlmG+G//AGL1VGz3ZVHe/TkbTd62umMgs8Z9MaLBY91M1XMDjTZUqaLvSZo6sVCcorsbRnOELCJa7t3mdAgtglga1wx2uJ5QqcoePQo5TadyNlY7DTrU9eTZXuNyYn/qs/m39tYYr3r54lnZdDe/NchxuTHmrP5p/bTFe9fPEbLob35rkONyY81Z/NP7aYr3r54jZdDe/NchxuTHmrP5p/bTFe9fPEbLob35rkONyY81Z/NP7aYr3r54jZdDe/NchxuTHmrP5p/bTFe9fPEbLob35rkONyY81Z/NP7aYr3r54jZdDe/NchxuTHmrP5p/bTFe9fPEbLob35rkDhdmIHwdn82/tpivevnie7Lob36ci8YLL5Wi9kS0COIQ4IMxeDaR77HrWrj4oUkJN5mvt1lhQ1dXtvzL+pDXhAEAQBAEAQBAEAQBAEAQBAEBG3m727T5CJ+GV48iSj9SPFe5ieCb4W0bmely5zTOUPH8HT1+wm5jfyBL7c+E5kYuY4tJAbTJqq5VKWi6tSCmmunjyMVSbV51uMizc3H6mdtSbHrb168j3BY4yLNzcfqZ202PW3r15DBY4yLNzcfqZ202PW3r15DBY4yLNzcfqZ202PW3r15DBY4yLNzcfqZ202PW3r15DBY4yLNzcfqZ202PW3r15DBZISO+UGdW8QobIocQTVwbTJucVBaNHVKENeTXhfyMZU3FXspeE/vkHkm+ly22ifoeLJaORvFzO8+x/wBNC/Cat1Dqo5i0fWnxfuYnhn7+n+TZ6qin1je6M+h4sucWaNk92ocV4cWthsqG0rlAGkgaVx6oOtXcI5tszUb3cQnGRZubj9TO2rmx629evIkwWOMizc3H6mdtNj1t69eQwWOMizc3H6mdtNj1t69eQwWOMizc3H6mdtNj1t69eQwWOMizc3H6mdtNj1t69eQwWOMizc3H6mdtNj1t69eQwWOMizc3H6mdtNj1t69eQwWTEWZtm90YsZgcGvhRKB1K5A5uWhIzhVVRdG0xhLNNfgw1bpXHR/4//C2zdC9MRdhTzZS0v/Tx/BsSlNKEAQBAEAQBAEAQBAEAQBAEAQEbebvbtPkIn4ZXjyJKP1I8V7mJYJvhbRuZ6XLnNM5Q8fwdPW7Cr3t75rR5QrZWL+PDgS0+qiJVkzCAIAgCAIC0YN++hv0Heha7Sv8AHfFEVbqnLhO75B5JvpcsdE/Q8WeUcjeLmd59j/poX4TVuodVHMWj60+L9zE8M/f0/wAmz1VFPrG90Z9DxZOXu/l+PoQvS1czYv5vjL8ktPrmVLpC2EAQBAEAQBAapd3+Wp8lG9MRc5av5/jH8FWXXOf/AI//AAts3QvTEXT082UNL/08fwbEpTShAEAQBAEAQBAEAQBAEAQBAEBG3m727T5CJ+GV48iSj9SPFe5iWCb4W0bmely5zTOUPH8HT1uwq97e+a0eUK2Vi/jw4EtPqoiVZMwgCAIAgCAtGDfvob9B3oWu0r/HfFEVbqnLhO75B5JvpcsdE/Q8WeUcjeLmd59j/poX4TVuodVHMWj60+L9zE8M/f0/ybPVUU+sb3Rn0PFk5e7+X4+hC9LVzNi/m+MvyS0+uZUukLYQBAEAQBAEBql3f5anyUb0xFzlq/n+MfwVZdc5/wDj/wDC2zdC9MRdPTzZQ0v/AE8fwbEpTShAEAQBAEAQBAEAQBAEAQBAEBG3m727T5CJ+GV48iSj9SPFe5iWCb4W0bmely5zTOUPH8HT1uwkZrcATGZRIpjlvCOLqYlaV0VxlBR0q6dNQ1Mvv+jyNVpXHV4s2/KHebHaUu2X3PX9HuM9xFXkudDkMtMR1oLnE0Y3EAxjvxsgplqrNl0hO0VNVQ49P6Mo1HJ3XFPW0JggLddm6EOfy7hBHLXA0ezEBxToy42UEad+pay12+dnnquF67HeQzqOLuuJfizb8od5sdpVdsvuev6McZ7iTu7coSOZiKIxfQEULKZxrxiq9q0i69PU1bvExlUclcVTCd3yDyTfS5bLRP0PFklHI3i5nefY/wCmhfhNW6h1UcxaPrT4v3MTwz9/T/Js9VRT6xvdGfQ8WW+1yr26usyCXYmMyGcalaUDTmqNS5GFfBtDndfc2Zp3O8rnFm35Q7zY7Sv7Zfc9f0S4z3Hw4NGgfxJ82O0m2Zdz1/QxnuKDbobIVrc2G4vYDRriKY1NNK5At1TcnFOSuZPFtrpOFZnpYrp3dh3hx2mMYcRuXFxQat1jKNOQ7wqFttc7Pc9W9P79pHObiWPizb8od5sdpUdsvuev6I8Z7hxZt+UO82O0m2X3PX9DGe4sAlntNc2JBDsfEhReVSlahzs1TrVHGxrVGpdde4/hEd98rzq/8f8A4W2boXpiLr6ebKWl/wCnj+DYlKaUIAgCAIAgCAIAgCAIAgCAIAgOjPLO61ySOxgq58J7WjNUlhAFTkGVePIzpNRmm96MIsmDycWOvBw3Q658SOxtaa6PyqtKgp9aKfG5nQvSFmeb9GQU3tFtk0wdBjR4zYjKYwEcupUVpVriK0Ki/wAaj3F5Is0nTqR1o5F7uDZYzZcbRaIsV3CDkB73ENbnxqE0qdeobVoNJTpueHTildnclmR1Gr7kUa+M89vJsSD3NnJhjZpdvJy7qalubDZsCnc83mTU46qIJXCQICaujPDIpsHGvBu5MQbNdNYOXrGlVLbZseld2rIwqR1kXXCDAjNsbbTZ40VrQAHhj3AEHM8AGmmh3jUtRoyVPWdKpFX9l6XkQU7r7mU2SxLdPLeIMCPGdEIJDTHLa0FTQucATTLTUDqW8/xqL6NReSJKsqdKOtLImbTg4m1riY0SEXupSro8NxpqqXqaFHUV0VdwK60hZlk/Rm63ZsrrDduzQogxXw4ENjhUGhbDAIqMhyjQp4q5I5+tJSqSksm37mX4TLj22e3rdGgQQ+GWNAPCMblAy5HOBWEotyvNrYbZRpUtWb6eDKjO5LNLuWARI74sKHUMb/6gHLTIA1rycw1aFWlZaWbgvJF6laKFWWrDpfA6d3Ylrnc1bCFotAGd54V/JaM5z9A2kKtalQoU3NwX26FmTTUYq+4tuESee18vFmhk48RvKNakMzUJOUk5t1da1mjLNiTxZZL3/RHSje7zMV0JZCA7cqmD5VMGRWHlNNdhGlp2EZFFWpRqwcJdp5KOsrjZOEbeGQ40J7mCK2rXNJDmHaWnQ4UI05Vytzs9a6avufgyn1X0mS2uY2ux2t0N8eO1zDinur9HTm01XTQpWecVKMVc/si0oxavuLR7ip1Hg/8Aa5rh8qaQ4EeUoQQpVZKad6gvJFP/ADrMu30ZeMEF1rVduJafZMPg+EEPF5bXVxcevvSaZxn1qzCLTd5rtI2inW1dR33X/g0hSGsCAIAgCAIAgCAIAgCAIAgCAIAgIC+9423Xu++MaF/vYTT4Tzm6B747AVjKVyLFmoOtUUfPgYDdiVPvNPiYhLm1MSM45zU1pXW4/mdC1lttOBSvWbyOmk1CNyLZhHngsViFmh5HRBy6eCzxdlfQDrWr0XZteeLLJZcSOlG93mZroCyEAQBAaRg8nImFgdZItHFrTig+Ew5C3or1HYtBpOzunNV4fHvK1WNzvRUpzYYl1bxchxaWOESE/ZWoPXkO46FtrJaFXpqaz7eJIrqkLpHoe514WXnkLI7aBx5MRviPGdu7SNhC2EZXo5i0UHRqOD+Im1kQHxxxW1OQBAecMJd6vdPPyWHuEGrIW3Lyn/3EdQbtVeUtZnTWGzYNPpzeZZ7u2Jl0LsujRhSI4Yzxp+bDG3L1k6lzVpqStloVOGS6F+WZyevK5GZzG2vmNufFeauean8gNgGToXQ0qcacFCOSLMVcrjrrM9CAIC4YO5/7X2/gHnucU5PmvzDoObq2rV6TsuJDEjmvYhqwv6SYwlyHhoItTBymCkQDSNDujMdhGpVNFWrVeDLtyMaU7ncWbAtev2dYDYop7pBFYRPhM8Xe0/cR4pXR05dhqdJ2bUliRyefE09SmqCAIAgCAIAgCAIAgCAIAgCAIAgBNAgPOeEu8xvVeTFhVdBhHg4IGXHJOV414xApsDdqrzks3kdLYbPg073m8y2yyzQ7mXXLn++Axn08J5yBg9HWda5arOVttF0cslw3mbbnIymYWx8wtr4sQ1c81P6DYBkG5dLTpxpwUI5ItJXK5HXWZ6EAQBAc9htbrBbGxGGjmGo/Q7NBWFSnGpFwlkzxq9XGmz6yMvjddsaEO6NBc0aaj30M9WTaG6Cues85WO0OE8n8TK0W4SuZXMGF6/czPgHmkCNRsTU0+DE6NOwnUF00Xqsjt9mxqd6zXy49Fg1CnOaM1wzXr9rpb7DhHukcd0I8GHmpvdm3B2sKOpLsNpo2za88SWS9zO8Hch9sZjwzx3OEcnzn5wOjOejWtNpO1YcMOOb9jc1ZXK4+YQ597ZTHgWHucI/WfmJ3DMOnWvdGWXChryzfsKULleVJbMmCAIAgCA1y5U7E+k5ZEo6IwYrwfDacgdtqMh271zFvszs9XWhk+lfZlSpHVZRZrZYtzL0NfCJGI7hITjmI8U69LSNI3re2O049NS7VnxJWo1oOMj0RdudQ7wyWHaIeZ4yjS1wyOadoPXkOlbJO9XnL1qUqU3CXYSa9IggCAIAgCAIAgCAIAgCAIAgCAzvDFer2nk/saG6ka0DLTOyHmJ/u96P7tSjqS7DZaOs2JPXlkvcoGDSQ8PaDaXjksNIYOl2l24Zt+5aHStq1Y4Me3PgbqtLsOlhCn3tnMeBYe5wjT6T8xO4Zh061Noyy4VPXlm/YypQuV5UlsyUICeudd/2+mJDqiEwVeRny5mjaT9wKpW61/wCPC9ZvIjqT1URs4lr5TMXwn52nIdDhocNhCsUK0a0FOPaZRlrK86alMggLZg9n3tZMuCee5xTT6LswO45j0alrNJ2XFp68c17EVWF6vPuESRe10y4Zg7nGOX5r85HTnHTqTRlqxaepLNex5Sleri74PcIsOy3SiMtLqxLIzkZcsVtaNaPnAkN3Fp1rbxncuk1NssMnWThlL0Zl0eLGvTeAudyo0d/QP0aGjoAUFWoqcXORuIQjSgorJF/vJbmXRu0yBBNIjhitOn50Q7cuTadi5+y05Wyu6k8l8SIYLXlezLV0ZaCA+taXuAAJJyADOUbu6WCwXkurEkdhhRCcYPFInzH58XdTJXW06wqNlt0a85RXZl90RwqazuK8rxIEBISGauks0bFblpkcPGac4/8ANICgtNCNem4P4zGcdZXGoXlljL03eDoVHOpjwjryZW7K5thA1LnbLWlZa908smVoycZFewR3qMhnnseKaQY7qGvgRMwdsB96f7ToXVwlc/syDSNmxYa8c17G/Kc54IAgCAIAgCAIAgCAIAgCAIDqTaYw5RLYkaKaMhtxnH8hrJOQDWQvG7leZ04OclGObPNkeNGvvesudkdFdXWIbBo3BuTadpVG0V1Sg6kvn2Opp040KaiuwvF7Zm27N32wYPJe5uJD1tAzv37dZroK0FioytVZ1J5LpfL52GEI60ukyhdKWggP3AgutEZrGglziAANJOQBeSkopyeSDdxsUtssO6N2zjH3gxohGdzjoHTRo6FytWc7ZX6O3oX2XzpZTbc5EXfWVNvBI22mDynMbjCmdzM5bvGen0hpVmwV3Z6zpVMm7uDMqctV3My5dEWggCA1G7tsbe+7D4EY90YMUnT8yINuTLuOtc7aqcrHaFUhk/jRVktSV6M1t1kdYLY6G8Ucw0P6jZpC39OpGpFTjkyynerzQbhSpsolT7ZG5OM0ltfBZnrvOjZTWtHpGu61RUKfx/or1JazuRR5/NXTqaOiuyVyNHitGYf+aSVuLNQVCmoL4yeEdVXEepzIIC74NpD7KtXsl45EM0YDpd424ek7FqNK2rVjhRzefD9kFWfYXSLarPPnx7ITjFgo8b9LdrXU3Gi1EYVbOoVl25fPuQ9KuZkE3lz5TMXwn52nPocNDhsIyrqaFaNWCnHtLcZayvOmpTIIC84Np/7HtHsaIeS81hk6HaW7j6d60+lbLrRxY5rPgQVYdqOLCRIfYls9kMHIiHlgeC/X0594Ote6LtWvDClmsuH6PaU+xmpYKb1+6KRcHEdWPAAa+ud7fBftNBQ7RXSFvYSvVzNBb7Ng1L1ky7rMohAEAQBAEAQBAEAQBAEAQGJYar1ezLcLFCdyIRxopHhP0N2hoz7T81Qzd7uN7oyzaqxZduXA5LkylsgkbrRG5LntxnE52MGUDec5G4aFzFvru0VlShkujiy5UlrO5GeXgmzp1NHRXZAcjR4rRmH5naSt7ZqCoU1BfGWIR1VcRynMggNBwaSH/wB08a2wgeov/wAR/dsWj0rav9MfHkV6s+w6t+pq+dzhlkgAvDXhtB4cQ5KbhWm+qn0XZcOGJLN5cP2IXQi5yOxg7nDrDbXWONVpxjiB2drx75h1ZusHWo9K2W9Y0ezMVEmtdELfuQe080xmCkKLlbTM06W/mNh2Kzo61Y1O6XWXy8zpTvVzK0tgShASN35s6SzVsVuUDI4eM05x+Y2gKC00FXpuD+MxnHWVxpE5u3CvJbYFoa4Yhpj08NlKjpryTsOxaChbJ2aE6TXT2fZlaM3FNEBhInoiRBZYZo1lDEpmroZuGffTUruirLcsaWby5klGH9iirck4QHck0tfN5kyEzO45ToaNLjuCir1o0abnLsMZS1VeapeCYMundwNhAB1MSENulx1098dZI1rm7NSla6988s3yK0U5yM2sMaPd6YQbQ5rhwg4RuN/2sJIPXQ59h1Lo69CNWm6b8Ca+FROKeReb6Spt4ZG20wOU5rcYUGVzM5bvGen0hpWjsFeVnrOjUyfoyKnLVdzMvXRFoID61xY4EEgjKCM42o1f0MGuyCYMvddxzItC6mJFG3Q8dVRtB1Ll7TSlY66lDLNcipJOEugocpt0a417Q7TDdivGiIw5+sUI1EDUukoVlUgqkTOtSjXpOPy89Jy+2smNhZFhuxmRGhzTrBFejcrqd5y04uEnF5o7CGIQBAEAQBAEAQBAEAQFav8A3mF1rvOiCnCv5EIHS4jORqAyncBpWM5XIs2SzutUUeztMPuRJTPZwYkWrocM4zy7LjuJqASc9TlP/wCrUaRtWDT1Y9Z/LzpaklFXIlcJc+4SILKw5BR0U6znDejOdtNSq6KstyxpeHMxox7ShLdE4QEnduTunk1bCFQ3O93itGc79A2kKvarQqFNzfhxMJy1UaXe+cNu5IwyFRr3DEhAeCAKF3QM20jaufsVndpra08l0srwjrM/WBS6lAbfFGU1bAB6nRPS0f3awuspx7TX6TtP+qPjyGGS6ZhRRMLOCCCOGxc4I97FH3A/2nWV5Vgnw7T3Rtp/0y8ORxWWIy+11CHUD8zsnvIgGRwGo59xIXKzUrDab1l7ovu+EjKbXZnWO0uhvFHMJBG0LpYTU4qUcmWk71ecSyPQgLXdm97pNJ4sIjGIFYOppJyg7MuN0HWtba9HqtVjNePD50EU6d7vKrEeYkQkkkk1JOck6StikkrkSroPi9AQGq3AkYlEqMaJQPiCpJyYjM4B1eMejUub0laXWqYccl6sq1J6zIqVWJ2Ea+1DUWaFldnFGA5tjnnpAr4q3Vhsqo01HtzZHaK3+PSv/s8jT8Il0W3ju5iQ2gRYIxoNABmGWHsBAA3hupbCcb0aax2l0al7yeZleDeeGy2o2WJUBxJZXwXaWbK06wda0GlbNrRxo9mfA6CrG9ayIu/kg9qJnjsFIUUktpmadLfzGzcrGjrVjU9WXWXsZUp3q4rC2JKEBLXYnTpHNWxMpYeS9utp/MZxu2qta7Mq9Nx7eziYTjrIvV/pM2byltphUc5ja1Hhwzl+73w2VWm0baHRqOlPJ+jIKctV3M58Cl6+AjmwxXcl9XQSdDs7mdPvhtxtYXS03c7ijpOzXrFj4mzKY0gQBAEAQBAEAQBAEB8c4MaSTQDKSdCA84X7vA++d6qQquhtPBwG6xXK7e45dgArmVWpUSTnLJHT2OgqFLpzfSy3WmIy5N1AG0L8w+fEIyuI1DPuAC5mClbrTe8vZHqvnIyaLEMaKXOJLnEkk5yTlJ610ySSuRbSuPyvQAKlAa9dKUtu1Ii+LRr3DHik+CAMjegfeSuXttd2mtqwyyRUnLWZUpVYomEO+gGVsPO483Cac30jWm91cy6GyWZUYKmvEV6qs9K/t/J6EZBbY7CGQwGtYzFaBmaGigA6FsMjmW3J3s83xsIExtEAtfaXOa4FrgWQyCCKEEYmairKUmszplYaC6VH1ZwXMnvtHNwXHuT+TE2DQ7oP3EqlbrLj0rlmsiepHWRaMJMi4eALVDFS0ARKaW6H9GY7KalrtFWrVeDLw47iOlO7oM5W+LAQBAEAQFluLIfbmaYzxWFCoXVzOOhn5nYNq1+kbVg07o9Z/LyKrO5XIsuEqfex7N7GYeU8ViU0N0N6fQNq1+irLrSxZZLLiR0o3u8pkkvRapDBc2zxjCa44zgGtNTSmctJzLoVesjKrZqVV3zV5seB2f2ifWC0OtMUxSx7Q0kNFAWk+CApKbbvvNJpGjClKKgrip4Y7rGVTQW6AMVkV3LxfAiZ8fZjZ6+MDrCwqQXbky5o2068cKWay4fo79hjQ763WLX0D6YrvmPGZw2adxIXLVIysVovjl7rd84ltpwkZRbrI6wWx0N4o5hoR+mzSF0lOpGpFSjky0nerzhWZ6EBoWDWf1HsWIdZhE9ZZ+Y6di0elbL/ALo+PMr1YdpA3wk7ruzwPhVaxx4SE4eAQa4o3GlNlFesFqx6fT1lnzM4NTjqs3e4d5W3pu+yLkERvIitGhwGUgajnG+mgrawlejmrVZ3RqOPZ2cCxLIrBAEAQBAEAQBAEBmeGi9XtdLBY4Z7pHFYhHgw81N7jk3B2sKOo+w2mjbNrzxJZL3Klg1kXBQja4gpWoh10Dwn/lurrXO6VtN7wY+PI29Wd/QisXynvt5NiQe5M5MMbNLt5OXdTUtjYbNgU7nm8ySnHVRBK4SBAXHBzIfZ9v4d47nCPJ+c/wDQZ99Nq1WlLVhww45v2/ZDVnd0Hewkz0xooskPLlBiU0nwWbdZ201KHRVluWNLwMaUf7M1HBrdUXYkADx3eLR8U6smRm5oPWXa10MI3I0FttONU6MlkWm0fAO3H0LMqLM89YKfjeL5L/Nq57S/0Y8fwdXWyRZJ1fiHKJm+C6E9xZTKCKGrQdO9UqGjZ1qampLpMI03JXoj4mEaBFhlroEQgihBLaEHIQVMtEVE71Nep7gyM7tRYbS7gwQypxQ7OBoB1rew1tVa2ZYV93ScayPQgCAIC83fvpZ5LK2wmwYhIyudVvKcc5/IbAFp7To6rXqObkv0QSpybvJHjJg8xE62qDY9TvIxwZHfwjHGuqTrexQaL/keDMafWR38AXxZavKN9UrqqXaa3S3XjwNJm8thziWRIEUYzIjcUj0EaiDlB1gKRq9XGsp1JU5KUc0efbA+JcO974Mb3lcV5pkc0+9iDrr9YZ1q7dZcam1/ZZfPudPGca9NTiTmEeQ+y7ILTDFXMHLp4TNDuj0blq9F2rUlgyyeXEUp3O4zRdAWQgP3AjOs8YOaSHNIII0EZQV5KKkmnkw1eas0svxdTQIg/wDhEaPVPodrC5r/AKrDaft7oqdMJFSuBeN1z7zd0qIbjwcduqhpjU1tOXdjDSumhNdElkzy2WdV6fRmsj0gxwewEEEHKCMx2hWTmD6gCAIAgCAIAgOhPZtDkcoiR4p5MNtaaXHQ0bSaAb143crySlTdSahHtPOljhRb7Xsc+IfhHY8QjM1oyBo6KMHQtda7SqFNzefZxOojGNGmox7C0YQpyJbLm2SFRpc0BwHgsGQN6aU3A61qNGWd1ZutPs9WY0o3u9maLoCyEB2pXYHzSYMhMHKeabhpJ2AZVHWqxpQc5ZI8lLVV5rE2tkO592g1lKgYkMHwnHwj97j1aVzVGnO2Wi+XF8PnQVYpzkRWB665nE2dbY4LmQnVZjeHEz423FrX6RGorq6UF2ZIq6StOpHCjm8+BuCnNCcdo+AduPoQ9WZ57wU/G8XyX+bVz2l/ox4/g6utkiJv732x97fw2q3o7+NHx92Z0uqQCukgQBAEAQBAEB8OZAzWMIfel/cxc1oz+T5lSn1kSOAL4stXlG+qV1NLtNbpbrx4GqqU1Jn+F66ft5JuHhNrHs4JyDK9mct2ke+H9w0qOpG9Xmx0facKerLJ+5UcHM8Fvl5s8Q1dDHJr4TM1NtM24hcxpSzYc8WOT9/2bmrG53lNvjIvaObEAdyfyoZ2aW7wfuprW2sNqx6d7zWZLTnrIglcJAgJ2509MimoJPcn8mINmh28H7q61Tt1lx6dyzWRHUhrIsWEqRg0tcPKDQRKZvmv/L6qoaKtP+mXh+UR0Zf1LhgXvX7Pl5scV3dIIrCJ8KH4u9p+4jUVv6b7DU6Ss2pLEjk8+JpylNUEAQBAEBSLx4TrLd+cxLPEhWhz4dKljWFpxmhwpV4OZ2pYOpc7ri/R0fUqwU01c/m4jeOexczavqw/9i8xFuJdlVt69eRRcJN/Be3g4cFsRkFnKLX0xnvzCoaTkAzZfCOxYSleX7FYsC+Us/wTsisbLnXYdFijuhGM/XXwYY66byTmXMWipK2WhQhlkvyyaTc5dBmEwtr5jbXxYhq55qf0GwDINy6KlTjTgoRyRZirlcddZnoQGo4PZGJZLTaImR8QVFfAZn6K5zsA2rnNJ2nFqYUcl6sq1Z3u4pd7J57fTjGqRCbyWZMobXK6hIynPo0DQtvYrNgUru15/PsTQjqr7mlSfCpLpNLIcCFAtQZDbQcmHl1k90zk1JOslbBTSV1xp6mja9STlKSvfHkWe6WEGz3qmZgwYcZrmsL6xA0Cgc0U5Lya1cFlGd7uKlosU6EdaTXgWu0fAO3H0LMqLM894KfjeL5L/Nq57S/0Y8fwdXWyRE3977Y+9v4bVb0d/Gj4+7M6XVIBXSQIAgCAIAgCA+HMgZrGEPvS/uYua0Z/J8ypT6yJHAF8WWryjfVK6ml2mt0t148DRp9NmSOURLREDnMhipDaYxygZKkDTrUjdyvNbSpupNQXaUXjnsXM2r6sP/YsMRbjYbKrb168jKJlNoVnvSbTYWvhw8bHax4AxSffM5LiMU5aagaaFWrU41YuDyZuKUJ4ajUd7NGmdlh3wu0CzO4Y0MnwXDQemrSuZpTnY7Rc+zof3XzpIk3CRj8aE6BGLXAhzSQQdBGQhdTGSkk1ky4nefhegIDR8H84bM5e6xxuVRpDa+EzS3eNGzctDpKzulNV4fGVqsbneiq2uFGubecFho6E7HhuPhNOauwirSN4W2s1oVamprP8mbjGtTcZdpqrMM9jLBWBaQaZaCGRXYeEFepXcT7Gm2TV3r15H6457FzNq+rD/wBiYi3DZVbevXkX2TzFs2lcOOwODYrQ8B1KgEVy0JFelZp3q811SDhJxfYdxemAQHnzCBAbacLL2OFWviwWuGaoMOGCKjLmVO1ScYTks0n7HS2F3WWL4+7LDarqy2xgcIxjK5seM9taaqvyrm4W62T6rb4JciTEmz8WWVyqyWlr2OgBzTUEx60IzGheQvZ17dOLi07n/wDn9Bym+gqeEG8AmtvEKG6sKFpGZ7tLq6QMw6da2ejbJhQ15L/qfoiWlC5Xsqa2ZKEBISBsAzRptLsWE3lHITjUzNoAc+nZVQWl1MNqkukxnfd0GkW290vt1kdDfEcWOFCA2I2o1VaAaLQ07Ba4SUorpX3RXVOS7CFx5J4rv/v/AFVu7SW//wCTP/uHet93LDEuzEtECEfgnOY7GiaActHO1jSFDTtlqVoVOpLtSfQuRipyvuZwYCu/GJ/TO/Ehro4dYq6V+iuP4Zulo+AduPoUxoFmeesFRpN4vkv82rn9LfRjx/B1dbJFrmtz7NNLe6LEdExn0rR4AyADIKagtdR0hWpQUIpXL7EaqSSuR1PcBY/Gi/Xb2VJtW0bl5fs9xZD3AWPxov129lNq2jcvL9jFkPcBY/Gi/Xb2U2raNy8v2MWQ9wFj8aL9dvZTato3Ly/YxZD3AWPxov129lNq2jcvL9jFkPcBY/Gi/Xb2U2raNy8v2MWQ9wFj8aL9dvZTato3Ly/YxZDi/sfjRfrt7KbVtG5eX7GLI5MIxAusQDme1eaLv/yL/szyn1kSGAL4stXlG+qV1NLtNbpbrx4Ftwm94dq+gPXasp9VlOxfXjxMkuBd+zziWxHRoeO5sSgOM4ZMUHwSNJWg0la6tGolB3dG5HRVJtPoJp0hlLXUJggjP/6g/wCxVP8AKt/3/wCP6MNeZJyqLYZRALIMaC1pNSOGDsuavKcaZlXrRtNZ604tv/x/Ri9Z9LKdhEssC0RRaIMWE5xo2I1r2knU+gNdh6Nq2ujJ1IrCnFpdl6fkS0m10MpK25OEBzWK1OsVrbEYaOYag7vy0UWNSEZxcZZM8avVxqbrVYLz2CFEtBhBwHvXRcRzCc4yOBIqMld65tQtVlnKNO+7hff6Mq3Sg+g4mSCUveADBJJoALQaknMBy1k7Vbkr3f8A8f0e68yBwgyGzyeyQjBh4hc4g8pxrQDxiVd0baqtaUlN33cDOlNt9JtFwe8qyeQZ6q30OqjmrV9afFk+siAIDAL7/wA4j5eB6kJUbZ9KpwfsdJYv4q8fdnPhY+As+9/oatPobOfh+SejmzOlvSwEAQBAEAQBAarY/wCWZ/p3/wCS5uf8/wD9kVP7+JH4Cu/GJ/TO/Ehrp4dYr6V+iuP4ZusYY0EgaQfQpjQI84jBpM6fwp85C7arqMrsjpdoWfvej5Di0mfyU+chdtNWW4bQs/e9HyHFpM/kp85C7aastw2hZ+96PkOLSZ/JT5yF201ZbhtCz970fIcWkz+SnzkLtpqy3DaFn73o+Q4tJn8lPnIXbTVluG0LP3vR8hxaTP5KfOQu2mrLcNoWfvej5Di0mfyU+chdtNWW4bQs/e9HyHFpM/kp85C7aastw2hZ+96PkOLSZ/JT5yF201ZbhtCz970fIcWkz+SnzkLtpqy3DaFn73o+RqGB+71pu9YbQ20wjDL3tLeU11QGkH3pKkppq+81Wka9OrKLg7yZwm94dq+gPXavZ9VkFi+vHiZxgq+J4vlf8GrmNMfVjw/J0FbrGczL4xifTd6xW+pdSPBFiOSOusz0IAgCAIAgO7I/juB5VnrhRWj6U+D9jGfVZfMK/wDAwPpu9AWl0N15cEQUczVbg95Vk8gz1V00OqjnLV9afFk+siAIDAL7/wA4j5eB6kJUbZ9KpwfsdJYv4q8fdnPhY+As+9/oatPobOfh+SejmzOlvSwEAQBAEAQBAarY/wCWZ/p3/wCS5uf8/wD9kVP7+JH4Cu/GJ/TO/Ehrp4dYr6V+iuP4ZvCmOfCAIAgCAIAgCAIAgCAIAgKvhN7w7V9Aeu1YT6rLVi+vHiZxgq+J4vlf8GrmNMfVjw/J0FbrGczL4xifTd6xW+pdSPBFiOSOusz0IAgCAIAgO7I/juB5VnrhRWj6U+D9jGfVZfMK/wDAwPpu9AWl0N15cEQUczVbg95Vk8gz1V00OqjnLV9afFk+siAIDAL7/wA4j5eB6kJUbZ9KpwfsdJYv4q8fdlhvndx94YcIMe1mIXE41ctaZqblzlhtcbO5OSvvuJIT1WVfi2jc9C6nfotjtin3X6EmN9hxbRuehdTv0TbFPuv0GN9hxbRuehdTv0TbFPuv0GN9hxbRuehdTv0TbFPuv0GN9hxbRuehdTv0TbFPuv0GN9hxbRuehdTv0TbFPuv0GN9hxbRuehdTv0TbFPuv0GN9i02qwGWXEiQnEEsgPBIzHITp3rWwqqrbFNdskRJ3yvITAV34xP6Z34kNdZDrEGlforj+GbwpjnwgCAIAgCAIAgCAIAgCAICr4Te8O1fQHrtWE+qy1Yvrx4mcYKvieL5X/Bq5jTH1Y8PydBW6xG2rB1Gj2lzuGhDGcTmdpNdSnhpenGKWq+jgeqtcrrji4to3PQup36LPbFPuv0Pcb7Di2jc9C6nfom2KfdfoMb7Di2jc9C6nfom2KfdfoMb7Di2jc9C6nfom2KfdfoMb7Di2jc9C6nfom2KfdfoMb7Di2jc9C6nfom2KfdfoMb7HYl+D2NZbfDeYsIhj2uIAdlxXA6tijqaWpzg46r6U0eOterrjtYV/4GB9N3oCj0N15cEeUczVbg95Vk8gz1V00OqjnLV9afFk+siAIDB8IsjtsbCBGjwLPHeA6G5j2QnOFWw2ZQaEGjh9yr1Ya16a6GdDYq9KNnjGUl29v3Olws85q1/Z/wBipbNs/c9+ZPi2bvLzHCzzmrX9n/YmzbP3PfmMWzd5eY4Wec1a/s/7E2bZ+578xi2bvLzHCzzmrX9n/YmzbP3PfmMWzd5eY4Wec1a/s/7E2bZ+578xi2bvLzHCzzmrX9n/AGJs2z9z35jFs3eXmOFnnNWv7P8AsTZtn7nvzGLZu8vMcLPOatf2f9ibNs/c9+YxbN3l5nHaWzq1WdzHwbWWuBDh7Hzg5xkYsoaPowkpRh0rjzPVVs6/svMsOBqRWmWXqe+NZ40JpgOAc+G5orwkM0qRStAcmwq7BPWKWkq1OdJKMk+nf9mbQpjRhAEAQBAEAQBAEAQBAEAQFdwh2Z9suXaWQ2Oe9zAA1oJceUMwGUrGaviyzZJKNaLb6DEJXYJtKYJbBs9qY0mpHAE5aUrlYdCo1rJTrO+cb/M6GVezvOS8zucLPOatf2f9ii2bZ+578zHFs3eXmOFnnNWv7P8AsTZtn7nvzGLZu8vMcLPOatf2f9ibNs/c9+YxbN3l5jhZ5zVr+z/sTZtn7nvzGLZu8vMcLPOatf2f9ibNs/c9+YxbN3l5jhZ5zVr+z/sTZtn7nvzGLZu8vMcLPOatf2f9ibNs/c9+YxbN3l5jhZ5zVr+z/sTZtn7nvzGLZu8vM6U0l02mzGiNZ7U8NNR3AildzQpqNkp0W3CN1/EyjXs8cpLzNUYy0y25suDI0SzOrAgPZwbCe6PawkiIwkOAOQdYKtq9RRpf+3KtUvSfWeb7OnsZHza9FssMe0whFqWxWiE8sZVrIbKxajFoaksGbPFyUovG2ZQoUpKMruzpzzeX58jTlKa0IAgCAIAgCAIAgCAIAgCAIAgCAIAgCAIAgCAIAgCAIAgCAIAgCAIAgCAIAgPy9giAVANDUVGYjMd6C843WVjiasYa1rVoy1pX0DqCHus95zIeH//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lang="en-US" dirty="0">
              <a:solidFill>
                <a:prstClr val="black"/>
              </a:solidFill>
              <a:latin typeface="Tw Cen MT"/>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68199" y="637468"/>
            <a:ext cx="1214438" cy="665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651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Minneapolis Community and</a:t>
            </a:r>
            <a:br>
              <a:rPr lang="en-US" sz="3200" dirty="0" smtClean="0"/>
            </a:br>
            <a:r>
              <a:rPr lang="en-US" sz="3200" dirty="0" smtClean="0"/>
              <a:t> Technical College (MCTC)</a:t>
            </a:r>
            <a:endParaRPr lang="en-US" sz="3200" dirty="0"/>
          </a:p>
        </p:txBody>
      </p:sp>
      <p:sp>
        <p:nvSpPr>
          <p:cNvPr id="3" name="Content Placeholder 2"/>
          <p:cNvSpPr>
            <a:spLocks noGrp="1"/>
          </p:cNvSpPr>
          <p:nvPr>
            <p:ph sz="quarter" idx="1"/>
          </p:nvPr>
        </p:nvSpPr>
        <p:spPr/>
        <p:txBody>
          <a:bodyPr>
            <a:normAutofit fontScale="92500" lnSpcReduction="10000"/>
          </a:bodyPr>
          <a:lstStyle/>
          <a:p>
            <a:r>
              <a:rPr lang="en-US" dirty="0" smtClean="0"/>
              <a:t>June 1</a:t>
            </a:r>
            <a:r>
              <a:rPr lang="en-US" baseline="30000" dirty="0" smtClean="0"/>
              <a:t>st</a:t>
            </a:r>
            <a:r>
              <a:rPr lang="en-US" dirty="0" smtClean="0"/>
              <a:t> / December 1</a:t>
            </a:r>
            <a:r>
              <a:rPr lang="en-US" baseline="30000" dirty="0" smtClean="0"/>
              <a:t>st</a:t>
            </a:r>
            <a:r>
              <a:rPr lang="en-US" dirty="0" smtClean="0"/>
              <a:t>  deadlines</a:t>
            </a:r>
          </a:p>
          <a:p>
            <a:r>
              <a:rPr lang="en-US" dirty="0" smtClean="0"/>
              <a:t>Juniors: 3.0 GPA</a:t>
            </a:r>
          </a:p>
          <a:p>
            <a:r>
              <a:rPr lang="en-US" dirty="0" smtClean="0"/>
              <a:t>Seniors: 2.5 GPA</a:t>
            </a:r>
          </a:p>
          <a:p>
            <a:r>
              <a:rPr lang="en-US" dirty="0" smtClean="0"/>
              <a:t>Pass the Accuplacer Test</a:t>
            </a:r>
          </a:p>
          <a:p>
            <a:r>
              <a:rPr lang="en-US" dirty="0" smtClean="0"/>
              <a:t>Fill out application on-line</a:t>
            </a:r>
          </a:p>
          <a:p>
            <a:r>
              <a:rPr lang="en-US" dirty="0" smtClean="0"/>
              <a:t>Take the </a:t>
            </a:r>
            <a:r>
              <a:rPr lang="en-US" dirty="0" err="1" smtClean="0"/>
              <a:t>Accuplacer</a:t>
            </a:r>
            <a:r>
              <a:rPr lang="en-US" dirty="0" smtClean="0"/>
              <a:t> test and bring results to counseling office </a:t>
            </a:r>
          </a:p>
          <a:p>
            <a:r>
              <a:rPr lang="en-US" dirty="0" smtClean="0"/>
              <a:t> Pick up balance sheet, transcript, notice.</a:t>
            </a:r>
          </a:p>
          <a:p>
            <a:r>
              <a:rPr lang="en-US" dirty="0" smtClean="0"/>
              <a:t>Mail all materials to MCTC</a:t>
            </a:r>
          </a:p>
          <a:p>
            <a:r>
              <a:rPr lang="en-US" dirty="0" smtClean="0"/>
              <a:t>Courses in Nursing, Air Traffic Control, Audio Production, Cinema, Video Arts, Photography are not available to PSEO students. </a:t>
            </a:r>
          </a:p>
          <a:p>
            <a:r>
              <a:rPr lang="en-US" dirty="0" smtClean="0"/>
              <a:t>Sophomores allowed to take CTE courses only</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838200"/>
            <a:ext cx="123825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538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Normandale Community College</a:t>
            </a:r>
            <a:endParaRPr lang="en-US" sz="3200" b="1" dirty="0"/>
          </a:p>
        </p:txBody>
      </p:sp>
      <p:sp>
        <p:nvSpPr>
          <p:cNvPr id="3" name="Content Placeholder 2"/>
          <p:cNvSpPr>
            <a:spLocks noGrp="1"/>
          </p:cNvSpPr>
          <p:nvPr>
            <p:ph sz="quarter" idx="1"/>
          </p:nvPr>
        </p:nvSpPr>
        <p:spPr/>
        <p:txBody>
          <a:bodyPr>
            <a:normAutofit/>
          </a:bodyPr>
          <a:lstStyle/>
          <a:p>
            <a:r>
              <a:rPr lang="en-US" sz="2000" dirty="0" smtClean="0"/>
              <a:t>Application deadline: July 1</a:t>
            </a:r>
            <a:r>
              <a:rPr lang="en-US" sz="2000" baseline="30000" dirty="0" smtClean="0"/>
              <a:t>st</a:t>
            </a:r>
            <a:r>
              <a:rPr lang="en-US" sz="2000" dirty="0" smtClean="0"/>
              <a:t> and Dec. 1</a:t>
            </a:r>
            <a:r>
              <a:rPr lang="en-US" sz="2000" baseline="30000" dirty="0" smtClean="0"/>
              <a:t>st</a:t>
            </a:r>
            <a:endParaRPr lang="en-US" sz="2000" dirty="0" smtClean="0"/>
          </a:p>
          <a:p>
            <a:pPr marL="0" indent="0">
              <a:buNone/>
            </a:pPr>
            <a:endParaRPr lang="en-US" sz="2000" dirty="0" smtClean="0"/>
          </a:p>
          <a:p>
            <a:r>
              <a:rPr lang="en-US" sz="2000" dirty="0" smtClean="0"/>
              <a:t>Juniors: Top 1/3 of class or 70</a:t>
            </a:r>
            <a:r>
              <a:rPr lang="en-US" sz="2000" baseline="30000" dirty="0" smtClean="0"/>
              <a:t>th</a:t>
            </a:r>
            <a:r>
              <a:rPr lang="en-US" sz="2000" dirty="0" smtClean="0"/>
              <a:t> percentile on PSAT</a:t>
            </a:r>
          </a:p>
          <a:p>
            <a:pPr marL="0" indent="0">
              <a:buNone/>
            </a:pPr>
            <a:endParaRPr lang="en-US" sz="2000" dirty="0" smtClean="0"/>
          </a:p>
          <a:p>
            <a:r>
              <a:rPr lang="en-US" sz="2000" dirty="0" smtClean="0"/>
              <a:t>Seniors: Top 1/2 of class or 50</a:t>
            </a:r>
            <a:r>
              <a:rPr lang="en-US" sz="2000" baseline="30000" dirty="0" smtClean="0"/>
              <a:t>th</a:t>
            </a:r>
            <a:r>
              <a:rPr lang="en-US" sz="2000" dirty="0" smtClean="0"/>
              <a:t> percentile on PSAT </a:t>
            </a:r>
          </a:p>
          <a:p>
            <a:pPr marL="0" indent="0">
              <a:buNone/>
            </a:pPr>
            <a:endParaRPr lang="en-US" sz="2000" dirty="0" smtClean="0"/>
          </a:p>
          <a:p>
            <a:r>
              <a:rPr lang="en-US" sz="2000" dirty="0" smtClean="0"/>
              <a:t>Pick-up application in counseling office and mail in with transcript and counselor signed form.</a:t>
            </a:r>
          </a:p>
          <a:p>
            <a:pPr marL="0" indent="0">
              <a:buNone/>
            </a:pPr>
            <a:endParaRPr lang="en-US" sz="2000" dirty="0" smtClean="0"/>
          </a:p>
          <a:p>
            <a:r>
              <a:rPr lang="en-US" sz="2000" dirty="0" smtClean="0"/>
              <a:t>Informational Sessions: </a:t>
            </a:r>
            <a:r>
              <a:rPr lang="en-US" sz="2000" dirty="0" smtClean="0">
                <a:solidFill>
                  <a:srgbClr val="FF0000"/>
                </a:solidFill>
              </a:rPr>
              <a:t>2/2, 3/1   5:00pm </a:t>
            </a:r>
            <a:endParaRPr lang="en-US" sz="2000" dirty="0" smtClean="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304800"/>
            <a:ext cx="2305050" cy="713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754421"/>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9170</TotalTime>
  <Words>766</Words>
  <Application>Microsoft Office PowerPoint</Application>
  <PresentationFormat>On-screen Show (4:3)</PresentationFormat>
  <Paragraphs>118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PowerPoint Presentation</vt:lpstr>
      <vt:lpstr>Earning College Credit &amp; High School Credit at The Same Time (Dual Credit)</vt:lpstr>
      <vt:lpstr> Dual Credit Opportunities     </vt:lpstr>
      <vt:lpstr>Articulation  Examples</vt:lpstr>
      <vt:lpstr>POST SECONDARY ENROLLMENT OPTIONS</vt:lpstr>
      <vt:lpstr>Local PSEO Programs</vt:lpstr>
      <vt:lpstr> University of Minnesota</vt:lpstr>
      <vt:lpstr> Minneapolis Community and  Technical College (MCTC)</vt:lpstr>
      <vt:lpstr>Normandale Community College</vt:lpstr>
      <vt:lpstr>  PSEO: High School versus College</vt:lpstr>
      <vt:lpstr>Final Considerations for PSEO</vt:lpstr>
      <vt:lpstr>PSEO Application Steps</vt:lpstr>
      <vt:lpstr>PowerPoint Presentation</vt:lpstr>
      <vt:lpstr>PowerPoint Presentation</vt:lpstr>
      <vt:lpstr>PowerPoint Presentation</vt:lpstr>
      <vt:lpstr>PowerPoint Presentation</vt:lpstr>
      <vt:lpstr>PowerPoint Presentation</vt:lpstr>
      <vt:lpstr>PowerPoint Presentation</vt:lpstr>
    </vt:vector>
  </TitlesOfParts>
  <Company>MPS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9th Grade: Introduction to Counseling Services</dc:title>
  <dc:creator>ITS</dc:creator>
  <cp:lastModifiedBy>Loretta Collins</cp:lastModifiedBy>
  <cp:revision>324</cp:revision>
  <cp:lastPrinted>1601-01-01T00:00:00Z</cp:lastPrinted>
  <dcterms:created xsi:type="dcterms:W3CDTF">2005-11-04T18:02:14Z</dcterms:created>
  <dcterms:modified xsi:type="dcterms:W3CDTF">2016-02-12T18:04:35Z</dcterms:modified>
</cp:coreProperties>
</file>