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74" r:id="rId4"/>
    <p:sldId id="270" r:id="rId5"/>
    <p:sldId id="275" r:id="rId6"/>
    <p:sldId id="285" r:id="rId7"/>
    <p:sldId id="263" r:id="rId8"/>
    <p:sldId id="257" r:id="rId9"/>
    <p:sldId id="259" r:id="rId10"/>
    <p:sldId id="260" r:id="rId11"/>
    <p:sldId id="261" r:id="rId12"/>
    <p:sldId id="282" r:id="rId13"/>
    <p:sldId id="266" r:id="rId14"/>
    <p:sldId id="280" r:id="rId15"/>
    <p:sldId id="279" r:id="rId16"/>
    <p:sldId id="281" r:id="rId17"/>
    <p:sldId id="287" r:id="rId18"/>
    <p:sldId id="288" r:id="rId19"/>
    <p:sldId id="286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9" autoAdjust="0"/>
  </p:normalViewPr>
  <p:slideViewPr>
    <p:cSldViewPr>
      <p:cViewPr varScale="1">
        <p:scale>
          <a:sx n="71" d="100"/>
          <a:sy n="71" d="100"/>
        </p:scale>
        <p:origin x="54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2AE5AC-B614-4695-BE21-8D947915D14C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E74EDB-F0BA-4E55-99C5-3BBE77BD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6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3B31C4-1A3F-4CDB-9B97-9BD46589871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945997-774A-49A4-B1DE-DA9498218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5997-774A-49A4-B1DE-DA94982181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5997-774A-49A4-B1DE-DA94982181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3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5997-774A-49A4-B1DE-DA94982181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6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5997-774A-49A4-B1DE-DA94982181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4ED703-693C-4DEE-B11C-EF1F0269C9A6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6EA892-1CCA-4762-9A35-D4AF3EBE6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10663-1C6B-438E-B5A3-0F65A3A9E06C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DC691-67F6-4423-8EE3-4E59BC3C9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940BC854-37EF-4E93-86F1-EF4A0B0D6BA4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29A144F9-200A-451C-8A66-F04F1AB6F8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2586F-B3EB-44E6-91EF-B23A60CE06DD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CE4E90-7131-4DDB-8F59-332C38BEC3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52E2C-2C67-4D90-8905-873A1F85781E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DDDB9F-5083-4EA6-BE9C-A432D9577E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FF73124-10FB-4BFC-AC78-099ED49F1191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C51FECC-88C3-45AE-8D8E-915E4FC37E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F0628DE8-951E-4446-A242-E535D6B193A3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B72EAD71-0E7A-49C1-BA65-51FD1F7266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05D68-0F49-4DDA-863D-25F62F585009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4EF5EF-15C0-4DD8-9956-9F91357A6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D9061-B3CE-4B45-93C7-03A7BE1CDF7A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821F1D-64B5-402F-BD82-F5F582F79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4AB02-1FA0-488D-BCD3-541C65EB38A0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9FBAD8-D547-4F87-ACE5-6B73F5A240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508572E7-367B-40C4-A0C3-0119CC356A60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532F42D-D5D4-4D3D-9221-7F5B89D1C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02E19C-025B-46DB-8D46-259698B80A1E}" type="datetimeFigureOut">
              <a:rPr lang="en-US" smtClean="0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51B1C8-E4CD-4328-A678-EDC075F3FD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.us/MNDreamAc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allinpartners.org/appl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FAFSA</a:t>
            </a:r>
            <a:r>
              <a:rPr lang="en-US" dirty="0" smtClean="0"/>
              <a:t>/MN Dream Act and Financial Aid 101</a:t>
            </a:r>
            <a:endParaRPr lang="en-US" dirty="0"/>
          </a:p>
        </p:txBody>
      </p:sp>
      <p:pic>
        <p:nvPicPr>
          <p:cNvPr id="13315" name="Picture 3" descr="C:\Documents and Settings\Herb\Local Settings\Temporary Internet Files\Content.IE5\E2DWDYAN\MCj0424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05000"/>
            <a:ext cx="1360469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5100"/>
            <a:ext cx="4752975" cy="5372100"/>
          </a:xfrm>
          <a:prstGeom prst="rect">
            <a:avLst/>
          </a:prstGeom>
        </p:spPr>
      </p:pic>
      <p:pic>
        <p:nvPicPr>
          <p:cNvPr id="6" name="Picture 3" descr="C:\Documents and Settings\Herb\Local Settings\Temporary Internet Files\Content.IE5\E2DWDYAN\MCj0424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1028984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dirty="0" smtClean="0"/>
              <a:t>WORK STUDY</a:t>
            </a:r>
            <a:endParaRPr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Given by schools and the state</a:t>
            </a:r>
          </a:p>
          <a:p>
            <a:pPr lvl="1"/>
            <a:r>
              <a:rPr lang="en-US" sz="2800" dirty="0" smtClean="0"/>
              <a:t>Have a job </a:t>
            </a:r>
            <a:r>
              <a:rPr lang="en-US" sz="2800" i="1" dirty="0" smtClean="0"/>
              <a:t>on campus</a:t>
            </a:r>
          </a:p>
          <a:p>
            <a:pPr lvl="1"/>
            <a:r>
              <a:rPr lang="en-US" sz="2800" dirty="0" smtClean="0"/>
              <a:t>Owe money if you</a:t>
            </a:r>
            <a:r>
              <a:rPr lang="en-US" sz="2800" dirty="0"/>
              <a:t> </a:t>
            </a:r>
            <a:r>
              <a:rPr lang="en-US" sz="2800" dirty="0" smtClean="0"/>
              <a:t>don’t work enough.</a:t>
            </a:r>
          </a:p>
          <a:p>
            <a:pPr lvl="1"/>
            <a:r>
              <a:rPr lang="en-US" sz="2800" dirty="0" smtClean="0"/>
              <a:t>Start applying as soon as you know you’ve received it!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47" y="76200"/>
            <a:ext cx="943853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86200"/>
            <a:ext cx="530352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dirty="0" smtClean="0"/>
              <a:t>LOANS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85788" y="1581150"/>
            <a:ext cx="8229600" cy="5276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Federal Loans = lower interest = BEST</a:t>
            </a:r>
          </a:p>
          <a:p>
            <a:pPr lvl="1"/>
            <a:r>
              <a:rPr lang="en-US" sz="2400" dirty="0" smtClean="0"/>
              <a:t> Subsidized vs. </a:t>
            </a:r>
          </a:p>
          <a:p>
            <a:pPr marL="36576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Unsubsidized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Note if parents are </a:t>
            </a:r>
          </a:p>
          <a:p>
            <a:pPr marL="365760" lvl="1" indent="0">
              <a:buNone/>
            </a:pPr>
            <a:r>
              <a:rPr lang="en-US" sz="2400" dirty="0" smtClean="0"/>
              <a:t>	offered loans too and </a:t>
            </a:r>
          </a:p>
          <a:p>
            <a:pPr marL="36576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consider </a:t>
            </a:r>
            <a:r>
              <a:rPr lang="en-US" sz="2400" i="1" dirty="0" smtClean="0"/>
              <a:t>total </a:t>
            </a:r>
            <a:r>
              <a:rPr lang="en-US" sz="2400" dirty="0" smtClean="0"/>
              <a:t>aid provided.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sz="2000" b="1" dirty="0" smtClean="0"/>
              <a:t>Subsidized</a:t>
            </a:r>
            <a:r>
              <a:rPr lang="en-US" sz="2000" dirty="0"/>
              <a:t>: interest is subsidized (paid for) by the</a:t>
            </a:r>
          </a:p>
          <a:p>
            <a:pPr marL="0" lvl="0" indent="-698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000" dirty="0"/>
              <a:t>government while you’re in school</a:t>
            </a:r>
            <a:r>
              <a:rPr lang="en-US" sz="2000" dirty="0" smtClean="0"/>
              <a:t>.</a:t>
            </a:r>
          </a:p>
          <a:p>
            <a:pPr marL="0" lvl="0" indent="-698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000" dirty="0"/>
          </a:p>
          <a:p>
            <a:pPr marL="0" lvl="0" indent="-698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000" b="1" dirty="0"/>
              <a:t>Unsubsidized</a:t>
            </a:r>
            <a:r>
              <a:rPr lang="en-US" sz="2000" dirty="0"/>
              <a:t>: interest accrues while you’re in school</a:t>
            </a:r>
            <a:r>
              <a:rPr lang="en-US" sz="2000" dirty="0" smtClean="0"/>
              <a:t>.</a:t>
            </a:r>
          </a:p>
          <a:p>
            <a:pPr marL="0" lvl="0" indent="-698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000" dirty="0"/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sz="2000" b="1" dirty="0"/>
              <a:t>Parent PLUS</a:t>
            </a:r>
            <a:r>
              <a:rPr lang="en-US" sz="2000" dirty="0"/>
              <a:t>: a loan in your parent’s name for your </a:t>
            </a: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000" dirty="0"/>
              <a:t>educational </a:t>
            </a:r>
            <a:r>
              <a:rPr lang="en-US" sz="2000" dirty="0" smtClean="0"/>
              <a:t>expenses</a:t>
            </a:r>
            <a:endParaRPr lang="en-US" sz="2000" dirty="0"/>
          </a:p>
          <a:p>
            <a:pPr marL="365760" lvl="1" indent="0">
              <a:buNone/>
            </a:pPr>
            <a:endParaRPr lang="en-US" sz="2800" dirty="0" smtClean="0"/>
          </a:p>
          <a:p>
            <a:pPr marL="365760" lvl="1" indent="0">
              <a:buNone/>
            </a:pPr>
            <a:endParaRPr lang="en-US" sz="4200" dirty="0" smtClean="0"/>
          </a:p>
          <a:p>
            <a:pPr lvl="1"/>
            <a:endParaRPr lang="en-US" sz="4500" dirty="0" smtClean="0"/>
          </a:p>
          <a:p>
            <a:pPr lvl="1"/>
            <a:endParaRPr lang="en-US" sz="4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47" y="76200"/>
            <a:ext cx="943853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72" y="2057400"/>
            <a:ext cx="2719388" cy="265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dirty="0" smtClean="0"/>
              <a:t>SCHOLARSHIPS</a:t>
            </a:r>
            <a:endParaRPr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defRPr/>
            </a:pPr>
            <a:r>
              <a:rPr lang="en-US" sz="4000" dirty="0" smtClean="0"/>
              <a:t>Awarded based on merit (GPA, activities, essay, etc.)</a:t>
            </a:r>
          </a:p>
          <a:p>
            <a:pPr marL="274320" indent="-274320">
              <a:defRPr/>
            </a:pPr>
            <a:endParaRPr lang="en-US" sz="4000" dirty="0" smtClean="0"/>
          </a:p>
          <a:p>
            <a:pPr marL="594360" lvl="1">
              <a:buFont typeface="Wingdings 2"/>
              <a:buChar char=""/>
              <a:defRPr/>
            </a:pPr>
            <a:r>
              <a:rPr lang="en-US" sz="3300" dirty="0" smtClean="0"/>
              <a:t>Institutional Scholarships </a:t>
            </a:r>
          </a:p>
          <a:p>
            <a:pPr marL="594360" lvl="1">
              <a:buFont typeface="Wingdings 2"/>
              <a:buChar char=""/>
              <a:defRPr/>
            </a:pPr>
            <a:r>
              <a:rPr lang="en-US" sz="3300" dirty="0" smtClean="0"/>
              <a:t>Independent Scholarships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BEWARE OF SCHOLARSHIP SCAMS!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CCC has resources if you want to apply for scholarships.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47" y="76200"/>
            <a:ext cx="943853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73" y="2286000"/>
            <a:ext cx="22479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GET </a:t>
            </a:r>
            <a:r>
              <a:rPr sz="4000" dirty="0" smtClean="0"/>
              <a:t>FAFSA</a:t>
            </a:r>
            <a:r>
              <a:rPr lang="en-US" sz="4000" dirty="0" smtClean="0"/>
              <a:t> and Dream Act</a:t>
            </a:r>
            <a:r>
              <a:rPr sz="4000" dirty="0" smtClean="0"/>
              <a:t> HELP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FAFSA</a:t>
            </a:r>
            <a:r>
              <a:rPr lang="en-US" sz="3200" b="1" dirty="0" smtClean="0"/>
              <a:t>/MN Dream Act Workshop Night</a:t>
            </a:r>
          </a:p>
          <a:p>
            <a:pPr lvl="1"/>
            <a:r>
              <a:rPr lang="en-US" dirty="0" smtClean="0"/>
              <a:t>Tuesday December 13</a:t>
            </a:r>
            <a:r>
              <a:rPr lang="en-US" baseline="30000" dirty="0" smtClean="0"/>
              <a:t>th</a:t>
            </a:r>
            <a:r>
              <a:rPr lang="en-US" dirty="0" smtClean="0"/>
              <a:t>, 5-7pm</a:t>
            </a:r>
          </a:p>
          <a:p>
            <a:pPr lvl="1"/>
            <a:r>
              <a:rPr lang="en-US" dirty="0" smtClean="0"/>
              <a:t>Bring all financial forms with you!</a:t>
            </a:r>
          </a:p>
          <a:p>
            <a:pPr lvl="1"/>
            <a:r>
              <a:rPr lang="en-US" dirty="0" smtClean="0"/>
              <a:t>Chance to win a $500.00 scholarship if you attend this event.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dirty="0" smtClean="0"/>
              <a:t>College and Career Center Help</a:t>
            </a:r>
          </a:p>
          <a:p>
            <a:pPr lvl="1"/>
            <a:r>
              <a:rPr lang="en-US" dirty="0" smtClean="0"/>
              <a:t>Make sure you make an appointment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47" y="76200"/>
            <a:ext cx="943853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554940"/>
            <a:ext cx="2437016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 Dream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aid for students who are undocumented (not a US citizen or eligible non-citizen)</a:t>
            </a:r>
            <a:endParaRPr lang="en-US" dirty="0"/>
          </a:p>
          <a:p>
            <a:r>
              <a:rPr lang="en-US" dirty="0" smtClean="0"/>
              <a:t>Apply ONLY after you’ve gathered all financial forms because you have to send them to the MN Office of Higher Ed when you are done with the application. </a:t>
            </a:r>
          </a:p>
          <a:p>
            <a:r>
              <a:rPr lang="en-US" dirty="0" smtClean="0"/>
              <a:t>Talk to your counselor and/or CCC if you are eligible (or unsure if you’re eligible)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0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the MN Dream Act at the </a:t>
            </a:r>
            <a:r>
              <a:rPr lang="en-US" sz="4000" dirty="0" smtClean="0"/>
              <a:t>Office of Higher Education website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3456" y="1752600"/>
            <a:ext cx="8531784" cy="45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for the MN Dream 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2133600"/>
            <a:ext cx="8153400" cy="27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8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b="1" dirty="0"/>
              <a:t>Washburn’s Notable Private Scholarships List</a:t>
            </a:r>
          </a:p>
          <a:p>
            <a:pPr lvl="1"/>
            <a:r>
              <a:rPr lang="en-US" dirty="0"/>
              <a:t>Good stuff</a:t>
            </a:r>
          </a:p>
          <a:p>
            <a:pPr lvl="1"/>
            <a:r>
              <a:rPr lang="en-US" dirty="0" err="1"/>
              <a:t>WHS</a:t>
            </a:r>
            <a:r>
              <a:rPr lang="en-US" dirty="0"/>
              <a:t> students have won in the past</a:t>
            </a:r>
          </a:p>
          <a:p>
            <a:pPr lvl="1"/>
            <a:r>
              <a:rPr lang="en-US" dirty="0"/>
              <a:t>Scholarships worth your time!</a:t>
            </a:r>
          </a:p>
          <a:p>
            <a:r>
              <a:rPr lang="en-US" sz="2600" b="1" dirty="0" smtClean="0"/>
              <a:t>CCC Newsletter</a:t>
            </a:r>
            <a:r>
              <a:rPr lang="en-US" sz="2600" dirty="0" smtClean="0"/>
              <a:t>- weekly updates on scholarships. </a:t>
            </a:r>
            <a:endParaRPr lang="en-US" sz="2600" i="1" dirty="0"/>
          </a:p>
          <a:p>
            <a:pPr lvl="1"/>
            <a:r>
              <a:rPr lang="en-US" dirty="0" smtClean="0"/>
              <a:t>This should be emailed to you. If you’re not getting it, fix your email info in the CCC!</a:t>
            </a:r>
          </a:p>
          <a:p>
            <a:r>
              <a:rPr lang="en-US" sz="2600" b="1" dirty="0" err="1" smtClean="0"/>
              <a:t>Naviance</a:t>
            </a:r>
            <a:r>
              <a:rPr lang="en-US" sz="2600" dirty="0" smtClean="0"/>
              <a:t> holds scholarship master list- careful- not always updated. Check the CCC for the most updated info.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Students who are undocumented:  use the Scholarships for Dreamers list in the CCC and check out private scholarships available at:  </a:t>
            </a:r>
            <a:r>
              <a:rPr lang="en-US" dirty="0" smtClean="0">
                <a:hlinkClick r:id="rId2"/>
              </a:rPr>
              <a:t>www.ohe.state.mn.us/MNDreamAct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4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hlinkClick r:id="rId2"/>
              </a:rPr>
              <a:t>Wallin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 Scholarship (</a:t>
            </a:r>
            <a:r>
              <a:rPr lang="en-US" dirty="0" smtClean="0">
                <a:hlinkClick r:id="rId2"/>
              </a:rPr>
              <a:t>www.wallinpartners.org/apply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US" sz="3000" dirty="0" smtClean="0"/>
              <a:t>Due:  February 15, 2017</a:t>
            </a:r>
          </a:p>
          <a:p>
            <a:r>
              <a:rPr lang="en-US" sz="3000" dirty="0" smtClean="0"/>
              <a:t>Minimum 3.0 GPA</a:t>
            </a:r>
          </a:p>
          <a:p>
            <a:r>
              <a:rPr lang="en-US" sz="3000" dirty="0" smtClean="0"/>
              <a:t>Minimum 19 ACT</a:t>
            </a:r>
          </a:p>
          <a:p>
            <a:r>
              <a:rPr lang="en-US" sz="3000" dirty="0" smtClean="0"/>
              <a:t>Attending a 4 year school in MN, WI, ND, SD, IA, or any HBCU</a:t>
            </a:r>
          </a:p>
          <a:p>
            <a:r>
              <a:rPr lang="en-US" sz="3000" dirty="0" smtClean="0"/>
              <a:t>Family taxable income of $75,000 or less</a:t>
            </a:r>
          </a:p>
          <a:p>
            <a:r>
              <a:rPr lang="en-US" sz="3000" dirty="0" err="1" smtClean="0"/>
              <a:t>Wallin</a:t>
            </a:r>
            <a:r>
              <a:rPr lang="en-US" sz="3000" dirty="0" smtClean="0"/>
              <a:t> sign-up sheet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*We will give a separate presentation when more become available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0"/>
            <a:ext cx="3432437" cy="10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0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Concerns?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38400" y="2209800"/>
            <a:ext cx="3851275" cy="38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4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College Financial Aid Steps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APPLY TO COLLEGE 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PARENTS WILL USE TAX FORMS FROM 2015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STUDENTS WILL USE TAX FORMS FROM 2015 (IF YOU WORKED)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FILL OUT FAFSA ON-LINE 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RECEIVE YOUR STUDENT AID REPORT (SAR)/EFC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GOVERNMENT SENDS INFO TO YOUR COLLEGES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COLLEGES OFFER YOU THEIR FINANCIAL AID PACKAGE IN WINTER/SPRING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MAKE FINAL DECISION BY MAY 1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47" y="76200"/>
            <a:ext cx="943853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Document to fill out to receive federal and state student aid</a:t>
            </a:r>
          </a:p>
          <a:p>
            <a:r>
              <a:rPr lang="en-US" dirty="0" smtClean="0"/>
              <a:t>Most important step you can take to receive financial aid</a:t>
            </a:r>
          </a:p>
          <a:p>
            <a:r>
              <a:rPr lang="en-US" dirty="0" smtClean="0"/>
              <a:t>Must have a Social Security Number or a 1-94 number to apply (if you don’t have one there is information later in this presentation)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648200"/>
            <a:ext cx="187778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5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Before completing the FAFSA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Get this information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Students:</a:t>
            </a:r>
            <a:r>
              <a:rPr lang="en-US" dirty="0" smtClean="0"/>
              <a:t>  SSN*, 1-94*, date of birth, total amount of money saved, driver’s license number*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Parents:</a:t>
            </a:r>
            <a:r>
              <a:rPr lang="en-US" dirty="0" smtClean="0"/>
              <a:t>  SSN*, 1-94*, date of birth, total amount of money saved, date married/separated/divorced</a:t>
            </a:r>
          </a:p>
          <a:p>
            <a:pPr lvl="1"/>
            <a:endParaRPr lang="en-US" dirty="0"/>
          </a:p>
          <a:p>
            <a:r>
              <a:rPr lang="en-US" b="1" dirty="0" smtClean="0"/>
              <a:t>Gather these documents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Students:  </a:t>
            </a:r>
            <a:r>
              <a:rPr lang="en-US" dirty="0" smtClean="0"/>
              <a:t>2015 federal income tax returns*, W-2 forms*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Parents:  </a:t>
            </a:r>
            <a:r>
              <a:rPr lang="en-US" dirty="0" smtClean="0"/>
              <a:t>2015 federal income tax returns*, W-2 forms*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* =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97813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rmAutofit fontScale="90000"/>
          </a:bodyPr>
          <a:lstStyle/>
          <a:p>
            <a:pPr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Complete the Free </a:t>
            </a:r>
            <a:r>
              <a:rPr sz="4000" dirty="0" smtClean="0"/>
              <a:t>FAFSA</a:t>
            </a:r>
            <a:r>
              <a:rPr lang="en-US" sz="4000" dirty="0" smtClean="0"/>
              <a:t> at fafsa.gov</a:t>
            </a:r>
            <a:r>
              <a:rPr lang="en-US" sz="2400" kern="0" dirty="0">
                <a:solidFill>
                  <a:srgbClr val="5C5C5C"/>
                </a:solidFill>
                <a:latin typeface="Raleway"/>
                <a:sym typeface="Raleway"/>
              </a:rPr>
              <a:t/>
            </a:r>
            <a:br>
              <a:rPr lang="en-US" sz="2400" kern="0" dirty="0">
                <a:solidFill>
                  <a:srgbClr val="5C5C5C"/>
                </a:solidFill>
                <a:latin typeface="Raleway"/>
                <a:sym typeface="Raleway"/>
              </a:rPr>
            </a:br>
            <a:endParaRPr sz="4000" dirty="0"/>
          </a:p>
        </p:txBody>
      </p:sp>
      <p:sp>
        <p:nvSpPr>
          <p:cNvPr id="21506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4038600"/>
          </a:xfrm>
          <a:noFill/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endParaRPr lang="en-US" sz="5400" dirty="0" smtClean="0"/>
          </a:p>
          <a:p>
            <a:pPr algn="ctr">
              <a:buFont typeface="Wingdings 2" pitchFamily="18" charset="2"/>
              <a:buNone/>
            </a:pPr>
            <a:endParaRPr lang="en-US" sz="5400" dirty="0" smtClean="0"/>
          </a:p>
          <a:p>
            <a:pPr algn="ctr">
              <a:buFont typeface="Wingdings 2" pitchFamily="18" charset="2"/>
              <a:buNone/>
            </a:pPr>
            <a:endParaRPr lang="en-US" sz="5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29" y="134983"/>
            <a:ext cx="943853" cy="106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61" y="1744980"/>
            <a:ext cx="7071278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78358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*Remember to record your FSA ID – very hard to get if you get forget!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There’s a worksheet in the CCC to help you!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4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apply for the FAFSA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it!</a:t>
            </a:r>
          </a:p>
          <a:p>
            <a:r>
              <a:rPr lang="en-US" dirty="0" smtClean="0"/>
              <a:t>This is the first year students have been able to apply before the end of the year (called the Prior Prior Year – PPY)</a:t>
            </a:r>
          </a:p>
          <a:p>
            <a:r>
              <a:rPr lang="en-US" dirty="0" smtClean="0"/>
              <a:t>You will now be using tax information from the previous year (2015 tax information for the 2017 year)</a:t>
            </a:r>
          </a:p>
          <a:p>
            <a:r>
              <a:rPr lang="en-US" dirty="0" smtClean="0"/>
              <a:t>Recommended to submit tax information with the IRS Data </a:t>
            </a:r>
            <a:r>
              <a:rPr lang="en-US" dirty="0"/>
              <a:t>R</a:t>
            </a:r>
            <a:r>
              <a:rPr lang="en-US" dirty="0" smtClean="0"/>
              <a:t>etrieval </a:t>
            </a:r>
            <a:r>
              <a:rPr lang="en-US" dirty="0"/>
              <a:t>T</a:t>
            </a:r>
            <a:r>
              <a:rPr lang="en-US" dirty="0" smtClean="0"/>
              <a:t>ool (DRT)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1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Other </a:t>
            </a:r>
            <a:r>
              <a:rPr sz="4000" dirty="0" smtClean="0"/>
              <a:t>Financial Aid Tips</a:t>
            </a:r>
            <a:endParaRPr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572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Fill </a:t>
            </a:r>
            <a:r>
              <a:rPr lang="en-US" dirty="0"/>
              <a:t>out as early as </a:t>
            </a:r>
            <a:r>
              <a:rPr lang="en-US" dirty="0" smtClean="0"/>
              <a:t>possible!</a:t>
            </a:r>
            <a:endParaRPr lang="en-US" dirty="0"/>
          </a:p>
          <a:p>
            <a:pPr>
              <a:defRPr/>
            </a:pPr>
            <a:r>
              <a:rPr lang="en-US" dirty="0" smtClean="0"/>
              <a:t>Be SURE you report your social security name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and number as it appears on your card.</a:t>
            </a:r>
          </a:p>
          <a:p>
            <a:pPr>
              <a:defRPr/>
            </a:pPr>
            <a:r>
              <a:rPr lang="en-US" dirty="0"/>
              <a:t>Do not be alarmed if you are selected for “verification” </a:t>
            </a:r>
          </a:p>
          <a:p>
            <a:pPr>
              <a:defRPr/>
            </a:pPr>
            <a:r>
              <a:rPr lang="en-US" dirty="0" smtClean="0"/>
              <a:t>For the FAFSA, your parents are ONLY your biological parents.</a:t>
            </a:r>
          </a:p>
          <a:p>
            <a:pPr>
              <a:defRPr/>
            </a:pPr>
            <a:r>
              <a:rPr lang="en-US" dirty="0" smtClean="0"/>
              <a:t>You are considered a “dependent” until you are 25. </a:t>
            </a:r>
          </a:p>
          <a:p>
            <a:pPr marL="777240" lvl="1" indent="-457200">
              <a:defRPr/>
            </a:pPr>
            <a:r>
              <a:rPr lang="en-US" dirty="0" smtClean="0"/>
              <a:t>There are special circumstances in which a college may consider you independent.</a:t>
            </a:r>
          </a:p>
          <a:p>
            <a:pPr>
              <a:defRPr/>
            </a:pPr>
            <a:r>
              <a:rPr lang="en-US" dirty="0" smtClean="0"/>
              <a:t>Some </a:t>
            </a:r>
            <a:r>
              <a:rPr lang="en-US" dirty="0"/>
              <a:t>colleges may ask you to fill out the CSS Profile</a:t>
            </a:r>
          </a:p>
          <a:p>
            <a:pPr>
              <a:defRPr/>
            </a:pPr>
            <a:r>
              <a:rPr lang="en-US" dirty="0" smtClean="0"/>
              <a:t>Reciprocity </a:t>
            </a:r>
            <a:r>
              <a:rPr lang="en-US" dirty="0"/>
              <a:t>forms available on-line in Spring (getreadyforcollege.org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47" y="76200"/>
            <a:ext cx="943853" cy="1066800"/>
          </a:xfrm>
          <a:prstGeom prst="rect">
            <a:avLst/>
          </a:prstGeom>
        </p:spPr>
      </p:pic>
      <p:pic>
        <p:nvPicPr>
          <p:cNvPr id="5" name="Picture 3" descr="C:\Users\kesal098\AppData\Local\Microsoft\Windows\Temporary Internet Files\Content.IE5\V960AIZZ\tip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04" y="1575599"/>
            <a:ext cx="1910496" cy="19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dirty="0" smtClean="0"/>
              <a:t>What does "Financial Aid" mean?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Scholarships</a:t>
            </a:r>
          </a:p>
          <a:p>
            <a:r>
              <a:rPr lang="en-US" sz="3600" dirty="0" smtClean="0"/>
              <a:t>Grants</a:t>
            </a:r>
          </a:p>
          <a:p>
            <a:r>
              <a:rPr lang="en-US" sz="3600" dirty="0" smtClean="0"/>
              <a:t>Work Study</a:t>
            </a:r>
          </a:p>
          <a:p>
            <a:r>
              <a:rPr lang="en-US" sz="3600" dirty="0" smtClean="0"/>
              <a:t>Loans</a:t>
            </a:r>
            <a:endParaRPr lang="en-US" sz="6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47" y="76200"/>
            <a:ext cx="943853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11" y="3848100"/>
            <a:ext cx="469582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dirty="0" smtClean="0"/>
              <a:t>GRANTS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Based on financial need</a:t>
            </a:r>
          </a:p>
          <a:p>
            <a:pPr lvl="1"/>
            <a:r>
              <a:rPr lang="en-US" sz="2800" dirty="0" smtClean="0"/>
              <a:t>Money you don’t pay back</a:t>
            </a:r>
            <a:endParaRPr lang="en-US" sz="2800" dirty="0"/>
          </a:p>
          <a:p>
            <a:pPr lvl="1"/>
            <a:r>
              <a:rPr lang="en-US" sz="2800" dirty="0" smtClean="0"/>
              <a:t>From the government</a:t>
            </a:r>
          </a:p>
          <a:p>
            <a:pPr marL="0" lvl="0" indent="-698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en-US" sz="2000" b="1" dirty="0" smtClean="0"/>
          </a:p>
          <a:p>
            <a:pPr marL="27305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r>
              <a:rPr lang="en-US" sz="2000" b="1" dirty="0" smtClean="0"/>
              <a:t>Federal </a:t>
            </a:r>
            <a:r>
              <a:rPr lang="en-US" sz="2000" b="1" dirty="0"/>
              <a:t>Pell Grant: $5,815</a:t>
            </a:r>
            <a:r>
              <a:rPr lang="en-US" sz="2000" dirty="0"/>
              <a:t> </a:t>
            </a:r>
            <a:r>
              <a:rPr lang="en-US" sz="2000" b="1" dirty="0"/>
              <a:t>max</a:t>
            </a:r>
            <a:r>
              <a:rPr lang="en-US" sz="2000" dirty="0"/>
              <a:t> per year for 2016-2017</a:t>
            </a:r>
          </a:p>
          <a:p>
            <a:pPr marL="273050" indent="-342900">
              <a:spcBef>
                <a:spcPts val="0"/>
              </a:spcBef>
              <a:buClr>
                <a:schemeClr val="dk1"/>
              </a:buClr>
              <a:buSzPct val="55000"/>
            </a:pPr>
            <a:r>
              <a:rPr lang="en-US" sz="2000" b="1" dirty="0"/>
              <a:t>Federal SEOG Grant: limited funding</a:t>
            </a:r>
            <a:r>
              <a:rPr lang="en-US" sz="2000" dirty="0"/>
              <a:t>; priority given to students </a:t>
            </a:r>
          </a:p>
          <a:p>
            <a:pPr marL="27305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r>
              <a:rPr lang="en-US" sz="2000" dirty="0"/>
              <a:t>with exceptional need; amount will vary by school</a:t>
            </a:r>
          </a:p>
          <a:p>
            <a:pPr marL="27305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r>
              <a:rPr lang="en-US" sz="2000" b="1" dirty="0"/>
              <a:t>Minnesota State Grant: MN residents only </a:t>
            </a:r>
            <a:r>
              <a:rPr lang="en-US" sz="2000" dirty="0"/>
              <a:t>going to MN schools</a:t>
            </a:r>
          </a:p>
          <a:p>
            <a:pPr marL="273050" indent="-342900">
              <a:spcBef>
                <a:spcPts val="0"/>
              </a:spcBef>
              <a:buClr>
                <a:schemeClr val="dk1"/>
              </a:buClr>
              <a:buSzPct val="55000"/>
            </a:pPr>
            <a:r>
              <a:rPr lang="en-US" sz="2000" b="1" dirty="0"/>
              <a:t>Institutional Grant: varies by institution</a:t>
            </a:r>
            <a:r>
              <a:rPr lang="en-US" sz="2000" dirty="0"/>
              <a:t>; talk to your college </a:t>
            </a:r>
          </a:p>
          <a:p>
            <a:pPr marL="273050" indent="-342900">
              <a:spcBef>
                <a:spcPts val="0"/>
              </a:spcBef>
              <a:buClr>
                <a:schemeClr val="dk1"/>
              </a:buClr>
              <a:buSzPct val="55000"/>
            </a:pPr>
            <a:r>
              <a:rPr lang="en-US" sz="2000" dirty="0"/>
              <a:t>financial aid office</a:t>
            </a:r>
          </a:p>
          <a:p>
            <a:pPr lvl="1"/>
            <a:endParaRPr lang="en-US" sz="2800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47" y="76200"/>
            <a:ext cx="943853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1602</TotalTime>
  <Words>826</Words>
  <Application>Microsoft Office PowerPoint</Application>
  <PresentationFormat>On-screen Show (4:3)</PresentationFormat>
  <Paragraphs>132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Raleway</vt:lpstr>
      <vt:lpstr>Tw Cen MT</vt:lpstr>
      <vt:lpstr>Wingdings</vt:lpstr>
      <vt:lpstr>Wingdings 2</vt:lpstr>
      <vt:lpstr>Median</vt:lpstr>
      <vt:lpstr>PowerPoint Presentation</vt:lpstr>
      <vt:lpstr>College Financial Aid Steps</vt:lpstr>
      <vt:lpstr>FAFSA</vt:lpstr>
      <vt:lpstr>Before completing the FAFSA</vt:lpstr>
      <vt:lpstr> Complete the Free FAFSA at fafsa.gov </vt:lpstr>
      <vt:lpstr>You can apply for the FAFSA now</vt:lpstr>
      <vt:lpstr>Other Financial Aid Tips</vt:lpstr>
      <vt:lpstr>What does "Financial Aid" mean?</vt:lpstr>
      <vt:lpstr>GRANTS</vt:lpstr>
      <vt:lpstr>WORK STUDY</vt:lpstr>
      <vt:lpstr>LOANS</vt:lpstr>
      <vt:lpstr>SCHOLARSHIPS</vt:lpstr>
      <vt:lpstr>GET FAFSA and Dream Act HELP!</vt:lpstr>
      <vt:lpstr>MN Dream Act</vt:lpstr>
      <vt:lpstr>Complete the MN Dream Act at the Office of Higher Education website</vt:lpstr>
      <vt:lpstr>Filing for the MN Dream Act</vt:lpstr>
      <vt:lpstr>Scholarships </vt:lpstr>
      <vt:lpstr>Independent Scholarships</vt:lpstr>
      <vt:lpstr>Questions, Comments, Concerns?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101</dc:title>
  <dc:creator>Herb Crowell</dc:creator>
  <cp:lastModifiedBy>Loretta Collins</cp:lastModifiedBy>
  <cp:revision>54</cp:revision>
  <cp:lastPrinted>2016-11-28T17:20:09Z</cp:lastPrinted>
  <dcterms:created xsi:type="dcterms:W3CDTF">2009-01-15T03:38:03Z</dcterms:created>
  <dcterms:modified xsi:type="dcterms:W3CDTF">2016-12-01T15:27:54Z</dcterms:modified>
</cp:coreProperties>
</file>