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22"/>
  </p:handoutMasterIdLst>
  <p:sldIdLst>
    <p:sldId id="256" r:id="rId2"/>
    <p:sldId id="266" r:id="rId3"/>
    <p:sldId id="303" r:id="rId4"/>
    <p:sldId id="304" r:id="rId5"/>
    <p:sldId id="306" r:id="rId6"/>
    <p:sldId id="291" r:id="rId7"/>
    <p:sldId id="307" r:id="rId8"/>
    <p:sldId id="292" r:id="rId9"/>
    <p:sldId id="305" r:id="rId10"/>
    <p:sldId id="301" r:id="rId11"/>
    <p:sldId id="308" r:id="rId12"/>
    <p:sldId id="267" r:id="rId13"/>
    <p:sldId id="296" r:id="rId14"/>
    <p:sldId id="293" r:id="rId15"/>
    <p:sldId id="297" r:id="rId16"/>
    <p:sldId id="298" r:id="rId17"/>
    <p:sldId id="299" r:id="rId18"/>
    <p:sldId id="300" r:id="rId19"/>
    <p:sldId id="302" r:id="rId20"/>
    <p:sldId id="26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94660"/>
  </p:normalViewPr>
  <p:slideViewPr>
    <p:cSldViewPr>
      <p:cViewPr varScale="1">
        <p:scale>
          <a:sx n="57" d="100"/>
          <a:sy n="57" d="100"/>
        </p:scale>
        <p:origin x="111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30942A-52FE-4468-B89C-9506EC843A8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B43A79-2F3A-4ABD-B03A-E1699721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64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3D1493-AFE2-406E-9A79-93B2E12D3C1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3D1493-AFE2-406E-9A79-93B2E12D3C1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3D1493-AFE2-406E-9A79-93B2E12D3C1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3D1493-AFE2-406E-9A79-93B2E12D3C1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3D1493-AFE2-406E-9A79-93B2E12D3C1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3D1493-AFE2-406E-9A79-93B2E12D3C1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parentportal.mpls.k12.mn.u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New Family Orientation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57200"/>
            <a:ext cx="4752975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78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Schedule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16567468"/>
              </p:ext>
            </p:extLst>
          </p:nvPr>
        </p:nvGraphicFramePr>
        <p:xfrm>
          <a:off x="1066800" y="2057400"/>
          <a:ext cx="691388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798830"/>
                <a:gridCol w="203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8:23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9:23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11:23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Lunch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12:00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Lunch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12:30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Lunch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2:00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2:07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3:00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97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Washburn 101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Appropriate Dress</a:t>
            </a:r>
          </a:p>
          <a:p>
            <a:pPr lvl="1"/>
            <a:r>
              <a:rPr lang="en-US" dirty="0" smtClean="0"/>
              <a:t>No bare midriffs, exposed cleavage, exposed underwear, or any clothing with words or images that promote profanity, illegal substances, sex, harassment, or gang affiliation.</a:t>
            </a:r>
            <a:endParaRPr lang="en-US" dirty="0"/>
          </a:p>
          <a:p>
            <a:r>
              <a:rPr lang="en-US" dirty="0" smtClean="0"/>
              <a:t>Personal Electronic Device policy</a:t>
            </a:r>
          </a:p>
          <a:p>
            <a:pPr lvl="1"/>
            <a:r>
              <a:rPr lang="en-US" dirty="0" smtClean="0"/>
              <a:t>No use/no access from bell to bell. </a:t>
            </a:r>
          </a:p>
          <a:p>
            <a:pPr lvl="1"/>
            <a:r>
              <a:rPr lang="en-US" dirty="0" smtClean="0"/>
              <a:t>Electronics are permitted in hallways during passing time and in the cafeteria. </a:t>
            </a:r>
          </a:p>
          <a:p>
            <a:pPr lvl="1"/>
            <a:r>
              <a:rPr lang="en-US" dirty="0" smtClean="0"/>
              <a:t>7-minute passing time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50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 or guardian must call Ruby Hall, Attendance clerk @ 612-668-3429, between 7:00 a.m. – 10:00 a.m. on the day the student is absent </a:t>
            </a:r>
          </a:p>
          <a:p>
            <a:r>
              <a:rPr lang="en-US" dirty="0" smtClean="0"/>
              <a:t>If a call isn’t possible, the student should bring a signed note from a guardian to the attendance office upon returning to school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5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classes/progress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Curriculum night: September 19</a:t>
            </a:r>
            <a:r>
              <a:rPr lang="en-US" baseline="30000" dirty="0" smtClean="0"/>
              <a:t>th</a:t>
            </a:r>
            <a:r>
              <a:rPr lang="en-US" dirty="0" smtClean="0"/>
              <a:t> @ 6:30 pm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parentportal.mpls.k12.mn.us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Contact your student’s teacher through e-mail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572000"/>
            <a:ext cx="1612900" cy="1612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5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Quarterly grades are given</a:t>
            </a:r>
            <a:r>
              <a:rPr lang="en-US" dirty="0"/>
              <a:t> </a:t>
            </a:r>
            <a:r>
              <a:rPr lang="en-US" dirty="0" smtClean="0"/>
              <a:t>and become part of the students’ permanent record (transcript)</a:t>
            </a:r>
          </a:p>
          <a:p>
            <a:pPr lvl="1"/>
            <a:r>
              <a:rPr lang="en-US" dirty="0" smtClean="0"/>
              <a:t>Quarters end: Nov 1, Jan 24, March 29, June 12</a:t>
            </a:r>
          </a:p>
          <a:p>
            <a:r>
              <a:rPr lang="en-US" dirty="0" smtClean="0"/>
              <a:t>Progress reports are mailed home at mid-quarter</a:t>
            </a:r>
          </a:p>
          <a:p>
            <a:r>
              <a:rPr lang="en-US" dirty="0" smtClean="0"/>
              <a:t>There are 2 conference times each year:</a:t>
            </a:r>
          </a:p>
          <a:p>
            <a:pPr marL="365760" lvl="1" indent="0">
              <a:buNone/>
            </a:pPr>
            <a:r>
              <a:rPr lang="en-US" dirty="0" smtClean="0"/>
              <a:t>Oct 17/18 and Feb 15/16 </a:t>
            </a:r>
          </a:p>
          <a:p>
            <a:pPr lvl="1"/>
            <a:r>
              <a:rPr lang="en-US" dirty="0" smtClean="0"/>
              <a:t>No appointments are taken for conferences                            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248" y="4876800"/>
            <a:ext cx="1574800" cy="15496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6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2352" y="1600200"/>
            <a:ext cx="8153400" cy="5029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courses all operate from a common syllabi and grading practices within their department.</a:t>
            </a:r>
          </a:p>
          <a:p>
            <a:r>
              <a:rPr lang="en-US" dirty="0" smtClean="0"/>
              <a:t>All classes except Advisory and Teacher Aide receive A-F grading for end of quarter grading.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48" y="4724400"/>
            <a:ext cx="2590800" cy="17876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93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Standardized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4696" cy="5029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Testing is required of us for federal and state funding. Counselors work with all students to ensure they have taken a standardized test that is required for admission for their college or career path. </a:t>
            </a:r>
          </a:p>
          <a:p>
            <a:pPr lvl="1"/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: MAP 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/>
              <a:t>:</a:t>
            </a:r>
            <a:r>
              <a:rPr lang="en-US" dirty="0" smtClean="0"/>
              <a:t> MCA Reading, MCA Science,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PSAT (optional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/>
              <a:t>:</a:t>
            </a:r>
            <a:r>
              <a:rPr lang="en-US" dirty="0" smtClean="0"/>
              <a:t> MCA Math, </a:t>
            </a:r>
            <a:r>
              <a:rPr lang="en-US" dirty="0"/>
              <a:t>MCA </a:t>
            </a:r>
            <a:r>
              <a:rPr lang="en-US" dirty="0" smtClean="0"/>
              <a:t>Science, </a:t>
            </a:r>
            <a:r>
              <a:rPr lang="en-US" dirty="0" smtClean="0">
                <a:solidFill>
                  <a:srgbClr val="00B0F0"/>
                </a:solidFill>
              </a:rPr>
              <a:t>PSAT (</a:t>
            </a:r>
            <a:r>
              <a:rPr lang="en-US" dirty="0">
                <a:solidFill>
                  <a:srgbClr val="00B0F0"/>
                </a:solidFill>
              </a:rPr>
              <a:t>o</a:t>
            </a:r>
            <a:r>
              <a:rPr lang="en-US" dirty="0" smtClean="0">
                <a:solidFill>
                  <a:srgbClr val="00B0F0"/>
                </a:solidFill>
              </a:rPr>
              <a:t>ptional), </a:t>
            </a:r>
            <a:r>
              <a:rPr lang="en-US" dirty="0" smtClean="0">
                <a:solidFill>
                  <a:schemeClr val="accent2"/>
                </a:solidFill>
              </a:rPr>
              <a:t>ACT at Washburn for all,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National ACT dates (optional) </a:t>
            </a:r>
          </a:p>
          <a:p>
            <a:pPr lvl="1"/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National ACT dates (optional)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844208"/>
            <a:ext cx="1371600" cy="7917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06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Systems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Academic/College and Career</a:t>
            </a:r>
          </a:p>
          <a:p>
            <a:pPr lvl="1"/>
            <a:r>
              <a:rPr lang="en-US" dirty="0" smtClean="0"/>
              <a:t>After-school help from your student’s teacher</a:t>
            </a:r>
          </a:p>
          <a:p>
            <a:pPr lvl="1"/>
            <a:r>
              <a:rPr lang="en-US" dirty="0" smtClean="0"/>
              <a:t>Before school and after school tutoring </a:t>
            </a:r>
          </a:p>
          <a:p>
            <a:pPr lvl="1"/>
            <a:r>
              <a:rPr lang="en-US" dirty="0" smtClean="0"/>
              <a:t>Students with IEP’s: Case Manager</a:t>
            </a:r>
          </a:p>
          <a:p>
            <a:pPr lvl="1"/>
            <a:r>
              <a:rPr lang="en-US" dirty="0" smtClean="0"/>
              <a:t>Students with 504’s: Jason Kurtz, School Psychologist</a:t>
            </a:r>
          </a:p>
          <a:p>
            <a:pPr lvl="1"/>
            <a:r>
              <a:rPr lang="en-US" dirty="0" smtClean="0"/>
              <a:t>Credit Recovery (ALC) begins in September. Web-based but Lab 201 is open at 3:00 every day except Friday </a:t>
            </a:r>
          </a:p>
          <a:p>
            <a:pPr lvl="1"/>
            <a:r>
              <a:rPr lang="en-US" dirty="0" smtClean="0"/>
              <a:t>Khan Academy: khanacademy.org</a:t>
            </a:r>
          </a:p>
          <a:p>
            <a:pPr lvl="1"/>
            <a:r>
              <a:rPr lang="en-US" dirty="0" err="1" smtClean="0"/>
              <a:t>AchieveMpls</a:t>
            </a:r>
            <a:r>
              <a:rPr lang="en-US" dirty="0" smtClean="0"/>
              <a:t> Career and College Center</a:t>
            </a:r>
          </a:p>
          <a:p>
            <a:pPr lvl="1"/>
            <a:r>
              <a:rPr lang="en-US" dirty="0" smtClean="0"/>
              <a:t>Washburn College Access Programs</a:t>
            </a:r>
          </a:p>
          <a:p>
            <a:pPr lvl="2"/>
            <a:r>
              <a:rPr lang="en-US" dirty="0" smtClean="0"/>
              <a:t>Trio </a:t>
            </a:r>
            <a:r>
              <a:rPr lang="en-US" dirty="0" err="1" smtClean="0"/>
              <a:t>ETS</a:t>
            </a:r>
            <a:endParaRPr lang="en-US" dirty="0"/>
          </a:p>
          <a:p>
            <a:pPr lvl="2"/>
            <a:r>
              <a:rPr lang="en-US" dirty="0" smtClean="0"/>
              <a:t>Trio Upward Bound</a:t>
            </a:r>
          </a:p>
          <a:p>
            <a:pPr lvl="2"/>
            <a:r>
              <a:rPr lang="en-US" dirty="0" smtClean="0"/>
              <a:t>AVID</a:t>
            </a:r>
          </a:p>
          <a:p>
            <a:pPr lvl="2"/>
            <a:r>
              <a:rPr lang="en-US" dirty="0" err="1" smtClean="0"/>
              <a:t>Genesys</a:t>
            </a:r>
            <a:r>
              <a:rPr lang="en-US" dirty="0" smtClean="0"/>
              <a:t> Works</a:t>
            </a:r>
          </a:p>
          <a:p>
            <a:pPr lvl="2"/>
            <a:r>
              <a:rPr lang="en-US" dirty="0" smtClean="0"/>
              <a:t>Project Success</a:t>
            </a:r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495800"/>
            <a:ext cx="1600200" cy="1844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4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Systems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Social/Emotional</a:t>
            </a:r>
          </a:p>
          <a:p>
            <a:pPr lvl="1"/>
            <a:r>
              <a:rPr lang="en-US" dirty="0" smtClean="0"/>
              <a:t>Counselors</a:t>
            </a:r>
          </a:p>
          <a:p>
            <a:pPr lvl="1"/>
            <a:r>
              <a:rPr lang="en-US" dirty="0"/>
              <a:t>Social </a:t>
            </a:r>
            <a:r>
              <a:rPr lang="en-US" dirty="0" smtClean="0"/>
              <a:t>Workers</a:t>
            </a:r>
          </a:p>
          <a:p>
            <a:pPr lvl="1"/>
            <a:r>
              <a:rPr lang="en-US" dirty="0" smtClean="0"/>
              <a:t> School-Based Clinic</a:t>
            </a:r>
          </a:p>
          <a:p>
            <a:pPr lvl="2"/>
            <a:r>
              <a:rPr lang="en-US" dirty="0"/>
              <a:t>Medical (sports physicals, immunizations, treatment of minor illness and injury, reproductive health)</a:t>
            </a:r>
          </a:p>
          <a:p>
            <a:pPr lvl="2"/>
            <a:r>
              <a:rPr lang="en-US" dirty="0"/>
              <a:t>Mental Health</a:t>
            </a:r>
          </a:p>
          <a:p>
            <a:pPr lvl="2"/>
            <a:r>
              <a:rPr lang="en-US" dirty="0"/>
              <a:t>Social work</a:t>
            </a:r>
          </a:p>
          <a:p>
            <a:pPr lvl="2"/>
            <a:r>
              <a:rPr lang="en-US" dirty="0"/>
              <a:t>Nutrition and health </a:t>
            </a:r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Check and Connect</a:t>
            </a:r>
          </a:p>
          <a:p>
            <a:pPr lvl="1"/>
            <a:r>
              <a:rPr lang="en-US" dirty="0" smtClean="0"/>
              <a:t>Community Safety: Police Liaison Officer Barnes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://washburn.mpls.k12.mn.us/uploads/sbc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14800"/>
            <a:ext cx="2163294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9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General Information</a:t>
            </a:r>
          </a:p>
          <a:p>
            <a:pPr lvl="1"/>
            <a:r>
              <a:rPr lang="en-US" dirty="0" smtClean="0"/>
              <a:t>Washburn website</a:t>
            </a:r>
            <a:r>
              <a:rPr lang="en-US" dirty="0"/>
              <a:t>: http://washburn.mpls.k12.mn.us/index</a:t>
            </a:r>
            <a:endParaRPr lang="en-US" dirty="0" smtClean="0"/>
          </a:p>
          <a:p>
            <a:pPr lvl="1"/>
            <a:r>
              <a:rPr lang="en-US" dirty="0" smtClean="0"/>
              <a:t>Weekly or Bi-Weekly newsletter from Erica</a:t>
            </a:r>
            <a:r>
              <a:rPr lang="en-US" dirty="0"/>
              <a:t> </a:t>
            </a:r>
            <a:r>
              <a:rPr lang="en-US" dirty="0" smtClean="0"/>
              <a:t>Lebens-Englund, Parent Liaison (612-668-3440)</a:t>
            </a:r>
          </a:p>
          <a:p>
            <a:pPr lvl="1"/>
            <a:r>
              <a:rPr lang="en-US" dirty="0" smtClean="0"/>
              <a:t>Conference night presentations: Topic specific counselor and career center staff informational sessions.</a:t>
            </a:r>
          </a:p>
          <a:p>
            <a:r>
              <a:rPr lang="en-US" dirty="0" smtClean="0"/>
              <a:t>College and Career Information</a:t>
            </a:r>
          </a:p>
          <a:p>
            <a:pPr lvl="1"/>
            <a:r>
              <a:rPr lang="en-US" dirty="0" smtClean="0"/>
              <a:t>Counselor and CCC staff evening programs</a:t>
            </a:r>
          </a:p>
          <a:p>
            <a:pPr lvl="1"/>
            <a:r>
              <a:rPr lang="en-US" dirty="0" smtClean="0"/>
              <a:t>CCC </a:t>
            </a:r>
            <a:r>
              <a:rPr lang="en-US" dirty="0" err="1" smtClean="0"/>
              <a:t>Newletter</a:t>
            </a:r>
            <a:endParaRPr lang="en-US" dirty="0" smtClean="0"/>
          </a:p>
          <a:p>
            <a:pPr lvl="1"/>
            <a:r>
              <a:rPr lang="en-US" dirty="0" err="1" smtClean="0"/>
              <a:t>Naviance</a:t>
            </a:r>
            <a:r>
              <a:rPr lang="en-US" dirty="0" smtClean="0"/>
              <a:t>: </a:t>
            </a:r>
            <a:r>
              <a:rPr lang="en-US" dirty="0"/>
              <a:t>Web-based resource that supports career and college </a:t>
            </a:r>
            <a:r>
              <a:rPr lang="en-US" dirty="0" smtClean="0"/>
              <a:t>planning (Inventories, College/Career searching, ACT Prep,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People to Know 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4696" cy="5105400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 Administrators</a:t>
            </a:r>
            <a:r>
              <a:rPr lang="en-US" sz="1600" b="1" dirty="0" smtClean="0"/>
              <a:t>	</a:t>
            </a:r>
            <a:r>
              <a:rPr lang="en-US" sz="2400" b="1" dirty="0" smtClean="0"/>
              <a:t>	</a:t>
            </a:r>
          </a:p>
          <a:p>
            <a:pPr lvl="1"/>
            <a:r>
              <a:rPr lang="en-US" sz="2100" dirty="0" smtClean="0"/>
              <a:t>Rhonda Dean, Principal</a:t>
            </a:r>
          </a:p>
          <a:p>
            <a:pPr lvl="1"/>
            <a:r>
              <a:rPr lang="en-US" sz="2100" dirty="0" smtClean="0"/>
              <a:t>Michelle Terpening, Assistant Principal</a:t>
            </a:r>
          </a:p>
          <a:p>
            <a:pPr lvl="1"/>
            <a:r>
              <a:rPr lang="en-US" sz="2100" dirty="0" smtClean="0"/>
              <a:t>Shannon Tenner, Assistant Principal</a:t>
            </a:r>
          </a:p>
          <a:p>
            <a:pPr lvl="1"/>
            <a:r>
              <a:rPr lang="en-US" sz="2100" dirty="0" smtClean="0"/>
              <a:t>Michael O’Connor, Admin TOSA (Grade 9)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	</a:t>
            </a:r>
            <a:r>
              <a:rPr lang="en-US" sz="1600" dirty="0" smtClean="0"/>
              <a:t>	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09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bg2">
              <a:lumMod val="9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2667000" y="4038600"/>
            <a:ext cx="6477000" cy="18288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http://washburn.mpls.k12.mn.us/uploads/washburn_wlogotype-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95300"/>
            <a:ext cx="2589053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ashburn.mpls.k12.mn.us/uploads/washburn_wlogotype-07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153" y="3692487"/>
            <a:ext cx="2743200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washburn.mpls.k12.mn.us/uploads/size-325/washburn_seal_w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63306"/>
            <a:ext cx="2263635" cy="1977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washburn.mpls.k12.mn.us/uploads/washburn_seal_fist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3" y="4073487"/>
            <a:ext cx="2533969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025102" y="2605089"/>
            <a:ext cx="4419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4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3800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People to Know 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4696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2200" b="1" dirty="0" smtClean="0"/>
              <a:t>Counselors </a:t>
            </a:r>
            <a:r>
              <a:rPr lang="en-US" sz="2200" b="1" dirty="0"/>
              <a:t>	</a:t>
            </a:r>
            <a:r>
              <a:rPr lang="en-US" sz="1600" b="1" dirty="0"/>
              <a:t>		</a:t>
            </a:r>
          </a:p>
          <a:p>
            <a:pPr lvl="1"/>
            <a:r>
              <a:rPr lang="en-US" sz="2100" dirty="0"/>
              <a:t>Loretta Collins 	</a:t>
            </a:r>
            <a:r>
              <a:rPr lang="en-US" sz="2100" dirty="0" smtClean="0"/>
              <a:t> A-D</a:t>
            </a:r>
            <a:endParaRPr lang="en-US" sz="2100" dirty="0"/>
          </a:p>
          <a:p>
            <a:pPr lvl="1"/>
            <a:r>
              <a:rPr lang="en-US" sz="2100" dirty="0"/>
              <a:t>Herb Crowell	</a:t>
            </a:r>
            <a:r>
              <a:rPr lang="en-US" sz="2100" dirty="0" smtClean="0"/>
              <a:t> E-J </a:t>
            </a:r>
            <a:endParaRPr lang="en-US" sz="2100" dirty="0"/>
          </a:p>
          <a:p>
            <a:pPr lvl="1"/>
            <a:r>
              <a:rPr lang="en-US" sz="2100" dirty="0"/>
              <a:t>Amy Webster   	</a:t>
            </a:r>
            <a:r>
              <a:rPr lang="en-US" sz="2100" dirty="0" smtClean="0"/>
              <a:t> K-M</a:t>
            </a:r>
            <a:endParaRPr lang="en-US" sz="2100" dirty="0"/>
          </a:p>
          <a:p>
            <a:pPr lvl="1"/>
            <a:r>
              <a:rPr lang="en-US" sz="2100" dirty="0"/>
              <a:t>John </a:t>
            </a:r>
            <a:r>
              <a:rPr lang="en-US" sz="2100" dirty="0" smtClean="0"/>
              <a:t>Pemberton N-Sa </a:t>
            </a:r>
            <a:r>
              <a:rPr lang="en-US" sz="2100" dirty="0"/>
              <a:t>	</a:t>
            </a:r>
          </a:p>
          <a:p>
            <a:pPr lvl="1"/>
            <a:r>
              <a:rPr lang="en-US" sz="2100" dirty="0"/>
              <a:t>Teresa Savage	</a:t>
            </a:r>
            <a:r>
              <a:rPr lang="en-US" sz="2100" dirty="0" smtClean="0"/>
              <a:t> </a:t>
            </a:r>
            <a:r>
              <a:rPr lang="en-US" sz="2100" dirty="0" err="1" smtClean="0"/>
              <a:t>Sc</a:t>
            </a:r>
            <a:r>
              <a:rPr lang="en-US" sz="2100" dirty="0" smtClean="0"/>
              <a:t> </a:t>
            </a:r>
            <a:r>
              <a:rPr lang="en-US" sz="2100" dirty="0"/>
              <a:t>- Z </a:t>
            </a:r>
          </a:p>
          <a:p>
            <a:pPr marL="365760" lvl="1" indent="0">
              <a:buNone/>
            </a:pPr>
            <a:r>
              <a:rPr lang="en-US" sz="2100" b="1" dirty="0" smtClean="0"/>
              <a:t>School Psychologist</a:t>
            </a:r>
          </a:p>
          <a:p>
            <a:pPr lvl="1"/>
            <a:r>
              <a:rPr lang="en-US" sz="2100" dirty="0" smtClean="0"/>
              <a:t>Jason Kurtz, 504 Manager</a:t>
            </a:r>
            <a:endParaRPr lang="en-US" sz="2100" dirty="0"/>
          </a:p>
          <a:p>
            <a:r>
              <a:rPr lang="en-US" sz="2200" b="1" dirty="0" smtClean="0"/>
              <a:t>Dean  </a:t>
            </a:r>
            <a:endParaRPr lang="en-US" sz="2200" b="1" dirty="0"/>
          </a:p>
          <a:p>
            <a:pPr lvl="1"/>
            <a:r>
              <a:rPr lang="en-US" sz="2100" dirty="0"/>
              <a:t>Giovan </a:t>
            </a:r>
            <a:r>
              <a:rPr lang="en-US" sz="2100" dirty="0" smtClean="0"/>
              <a:t>Jenkins, Grade </a:t>
            </a:r>
            <a:r>
              <a:rPr lang="en-US" sz="2100" dirty="0"/>
              <a:t>9</a:t>
            </a:r>
          </a:p>
          <a:p>
            <a:r>
              <a:rPr lang="en-US" sz="2200" b="1" dirty="0"/>
              <a:t>Social </a:t>
            </a:r>
            <a:r>
              <a:rPr lang="en-US" sz="2200" b="1" dirty="0" smtClean="0"/>
              <a:t>Workers</a:t>
            </a:r>
            <a:endParaRPr lang="en-US" sz="2200" b="1" dirty="0"/>
          </a:p>
          <a:p>
            <a:pPr lvl="1"/>
            <a:r>
              <a:rPr lang="en-US" sz="2100" dirty="0" smtClean="0"/>
              <a:t>Marisa Gustafson Grades 9, 12 and Autism Program</a:t>
            </a:r>
          </a:p>
          <a:p>
            <a:pPr lvl="1"/>
            <a:r>
              <a:rPr lang="en-US" sz="2100" dirty="0" smtClean="0"/>
              <a:t>John Jubenville Grades 10, 11</a:t>
            </a:r>
          </a:p>
          <a:p>
            <a:pPr lvl="1"/>
            <a:r>
              <a:rPr lang="en-US" sz="2100" dirty="0" smtClean="0"/>
              <a:t>Nicole Sellin students in Federal Setting III Special Education</a:t>
            </a:r>
            <a:r>
              <a:rPr lang="en-US" sz="1000" dirty="0"/>
              <a:t>	</a:t>
            </a:r>
            <a:endParaRPr lang="en-US" sz="1900" dirty="0"/>
          </a:p>
          <a:p>
            <a:r>
              <a:rPr lang="en-US" sz="2200" b="1" dirty="0"/>
              <a:t>Career and College Center (CCC) Coordinators</a:t>
            </a:r>
          </a:p>
          <a:p>
            <a:pPr lvl="1"/>
            <a:r>
              <a:rPr lang="en-US" sz="2100" dirty="0" smtClean="0"/>
              <a:t>Danielle </a:t>
            </a:r>
            <a:r>
              <a:rPr lang="en-US" sz="2100" dirty="0"/>
              <a:t>Seifert	</a:t>
            </a:r>
            <a:r>
              <a:rPr lang="en-US" sz="2100" dirty="0" smtClean="0"/>
              <a:t> Grades </a:t>
            </a:r>
            <a:r>
              <a:rPr lang="en-US" sz="2100" dirty="0"/>
              <a:t>9 -12  </a:t>
            </a:r>
            <a:endParaRPr lang="en-US" sz="2100" dirty="0" smtClean="0"/>
          </a:p>
          <a:p>
            <a:pPr lvl="1"/>
            <a:r>
              <a:rPr lang="en-US" sz="2100" dirty="0" err="1"/>
              <a:t>Munira</a:t>
            </a:r>
            <a:r>
              <a:rPr lang="en-US" sz="2100" dirty="0"/>
              <a:t> Mohamed (part-time</a:t>
            </a:r>
            <a:r>
              <a:rPr lang="en-US" sz="2100" dirty="0" smtClean="0"/>
              <a:t>)</a:t>
            </a:r>
            <a:endParaRPr lang="en-US" sz="2100" dirty="0"/>
          </a:p>
          <a:p>
            <a:r>
              <a:rPr lang="en-US" sz="2500" b="1" dirty="0" smtClean="0"/>
              <a:t>Advanced Academic Coordinator</a:t>
            </a:r>
            <a:r>
              <a:rPr lang="en-US" sz="1900" b="1" dirty="0" smtClean="0"/>
              <a:t>	</a:t>
            </a:r>
            <a:r>
              <a:rPr lang="en-US" sz="2700" b="1" dirty="0" smtClean="0"/>
              <a:t>	</a:t>
            </a:r>
            <a:endParaRPr lang="en-US" sz="2400" dirty="0" smtClean="0"/>
          </a:p>
          <a:p>
            <a:pPr lvl="1"/>
            <a:r>
              <a:rPr lang="en-US" sz="2100" dirty="0" smtClean="0"/>
              <a:t>Aaron Percy</a:t>
            </a:r>
            <a:r>
              <a:rPr lang="en-US" sz="1600" dirty="0" smtClean="0"/>
              <a:t>	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1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4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 breath...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286000"/>
            <a:ext cx="5867400" cy="365679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6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tips for success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Get involved</a:t>
            </a:r>
          </a:p>
          <a:p>
            <a:r>
              <a:rPr lang="en-US" dirty="0" smtClean="0"/>
              <a:t>Exploring interests</a:t>
            </a:r>
          </a:p>
          <a:p>
            <a:r>
              <a:rPr lang="en-US" dirty="0" smtClean="0"/>
              <a:t>Self-advocacy</a:t>
            </a:r>
          </a:p>
          <a:p>
            <a:r>
              <a:rPr lang="en-US" dirty="0" smtClean="0"/>
              <a:t>Seek balance</a:t>
            </a:r>
          </a:p>
          <a:p>
            <a:r>
              <a:rPr lang="en-US" dirty="0" smtClean="0"/>
              <a:t>Embrace the journey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749336"/>
            <a:ext cx="4025082" cy="250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20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Day of School- August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Period 1 begins at 8:30 am. Zero hour begins at 7:30.</a:t>
            </a:r>
          </a:p>
          <a:p>
            <a:r>
              <a:rPr lang="en-US" sz="2400" dirty="0" smtClean="0"/>
              <a:t>Students should pick up a new copy of their schedule at the mall (if needed)</a:t>
            </a:r>
            <a:endParaRPr lang="en-US" sz="2400" dirty="0"/>
          </a:p>
          <a:p>
            <a:r>
              <a:rPr lang="en-US" sz="2400" dirty="0" smtClean="0"/>
              <a:t>Students should report to the main gym for a welcome assembly</a:t>
            </a:r>
          </a:p>
        </p:txBody>
      </p:sp>
      <p:pic>
        <p:nvPicPr>
          <p:cNvPr id="4" name="Picture 2" descr="washburn_50th_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05200"/>
            <a:ext cx="4389120" cy="250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3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received a class you didn’t ask for, even as an alternative choice, you can attempt to make a change by completing the schedule change form by Fri, Sept 1. </a:t>
            </a:r>
          </a:p>
          <a:p>
            <a:r>
              <a:rPr lang="en-US" dirty="0" smtClean="0"/>
              <a:t>Changes will be very limited.</a:t>
            </a:r>
          </a:p>
          <a:p>
            <a:r>
              <a:rPr lang="en-US" dirty="0" smtClean="0"/>
              <a:t>All schedules will be final Tue, Sept 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6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Washburn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Students can use their printed schedules to get into the building until they receive ID cards. </a:t>
            </a:r>
            <a:r>
              <a:rPr lang="en-US" dirty="0"/>
              <a:t>ID’s distributed about two weeks later. Lost card fee is $5 see </a:t>
            </a:r>
            <a:r>
              <a:rPr lang="en-US" dirty="0" smtClean="0"/>
              <a:t>your Dean</a:t>
            </a:r>
          </a:p>
          <a:p>
            <a:r>
              <a:rPr lang="en-US" dirty="0" smtClean="0"/>
              <a:t>Go-to Cards distributed – </a:t>
            </a:r>
            <a:r>
              <a:rPr lang="en-US" dirty="0" err="1" smtClean="0"/>
              <a:t>Thur</a:t>
            </a:r>
            <a:r>
              <a:rPr lang="en-US" dirty="0" smtClean="0"/>
              <a:t> Aug 24: 9 am-12 pm</a:t>
            </a:r>
          </a:p>
          <a:p>
            <a:r>
              <a:rPr lang="en-US" dirty="0" smtClean="0"/>
              <a:t>Picture day is September 1 </a:t>
            </a:r>
          </a:p>
          <a:p>
            <a:r>
              <a:rPr lang="en-US" dirty="0" smtClean="0"/>
              <a:t>Main entrance is Door #10 (50</a:t>
            </a:r>
            <a:r>
              <a:rPr lang="en-US" baseline="30000" dirty="0" smtClean="0"/>
              <a:t>th</a:t>
            </a:r>
            <a:r>
              <a:rPr lang="en-US" dirty="0" smtClean="0"/>
              <a:t> street)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61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Washburn 101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Breakfast is for all students from 7:45-8:10 am (free) </a:t>
            </a:r>
          </a:p>
          <a:p>
            <a:r>
              <a:rPr lang="en-US" dirty="0" smtClean="0"/>
              <a:t>Students are assigned to one of three lunches based on their 4</a:t>
            </a:r>
            <a:r>
              <a:rPr lang="en-US" baseline="30000" dirty="0" smtClean="0"/>
              <a:t>th</a:t>
            </a:r>
            <a:r>
              <a:rPr lang="en-US" dirty="0" smtClean="0"/>
              <a:t> hour teacher. Students will learn which lunch they have on the first day.</a:t>
            </a:r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Graders must eat in the cafeteria. 10</a:t>
            </a:r>
            <a:r>
              <a:rPr lang="en-US" baseline="30000" dirty="0" smtClean="0"/>
              <a:t>th</a:t>
            </a:r>
            <a:r>
              <a:rPr lang="en-US" dirty="0" smtClean="0"/>
              <a:t>-12</a:t>
            </a:r>
            <a:r>
              <a:rPr lang="en-US" baseline="30000" dirty="0" smtClean="0"/>
              <a:t>th</a:t>
            </a:r>
            <a:r>
              <a:rPr lang="en-US" dirty="0" smtClean="0"/>
              <a:t> graders have open campus for lunch.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31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">
      <a:dk1>
        <a:sysClr val="windowText" lastClr="000000"/>
      </a:dk1>
      <a:lt1>
        <a:sysClr val="window" lastClr="FFFFFF"/>
      </a:lt1>
      <a:dk2>
        <a:srgbClr val="7F7F7F"/>
      </a:dk2>
      <a:lt2>
        <a:srgbClr val="EBDDC3"/>
      </a:lt2>
      <a:accent1>
        <a:srgbClr val="0070C0"/>
      </a:accent1>
      <a:accent2>
        <a:srgbClr val="F69D1A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28289</TotalTime>
  <Words>801</Words>
  <Application>Microsoft Office PowerPoint</Application>
  <PresentationFormat>On-screen Show (4:3)</PresentationFormat>
  <Paragraphs>159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Times New Roman</vt:lpstr>
      <vt:lpstr>Tw Cen MT</vt:lpstr>
      <vt:lpstr>Wingdings</vt:lpstr>
      <vt:lpstr>Wingdings 2</vt:lpstr>
      <vt:lpstr>Median</vt:lpstr>
      <vt:lpstr>PowerPoint Presentation</vt:lpstr>
      <vt:lpstr>People to Know  </vt:lpstr>
      <vt:lpstr>People to Know  </vt:lpstr>
      <vt:lpstr>Take a breath...</vt:lpstr>
      <vt:lpstr>Student tips for success</vt:lpstr>
      <vt:lpstr>1st Day of School- August 28th </vt:lpstr>
      <vt:lpstr>Schedule Changes</vt:lpstr>
      <vt:lpstr>Washburn 101</vt:lpstr>
      <vt:lpstr>Washburn 101 (continued)</vt:lpstr>
      <vt:lpstr>Bell Schedule</vt:lpstr>
      <vt:lpstr>Washburn 101 (continued)</vt:lpstr>
      <vt:lpstr>Absences</vt:lpstr>
      <vt:lpstr>Questions about classes/progress</vt:lpstr>
      <vt:lpstr>Grade Reporting</vt:lpstr>
      <vt:lpstr>Grading practices</vt:lpstr>
      <vt:lpstr>Standardized Testing</vt:lpstr>
      <vt:lpstr>Support Systems</vt:lpstr>
      <vt:lpstr>Support Systems (continued)</vt:lpstr>
      <vt:lpstr>Family Communication</vt:lpstr>
      <vt:lpstr> </vt:lpstr>
    </vt:vector>
  </TitlesOfParts>
  <Company>Minneapolis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Salkas</dc:creator>
  <cp:lastModifiedBy>Loretta Collins</cp:lastModifiedBy>
  <cp:revision>103</cp:revision>
  <cp:lastPrinted>2017-08-23T18:33:18Z</cp:lastPrinted>
  <dcterms:created xsi:type="dcterms:W3CDTF">2014-02-05T16:35:11Z</dcterms:created>
  <dcterms:modified xsi:type="dcterms:W3CDTF">2017-08-23T19:39:03Z</dcterms:modified>
</cp:coreProperties>
</file>