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Default Extension="wmf" ContentType="image/x-wmf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877" r:id="rId1"/>
  </p:sldMasterIdLst>
  <p:notesMasterIdLst>
    <p:notesMasterId r:id="rId22"/>
  </p:notesMasterIdLst>
  <p:handoutMasterIdLst>
    <p:handoutMasterId r:id="rId23"/>
  </p:handoutMasterIdLst>
  <p:sldIdLst>
    <p:sldId id="256" r:id="rId2"/>
    <p:sldId id="305" r:id="rId3"/>
    <p:sldId id="313" r:id="rId4"/>
    <p:sldId id="257" r:id="rId5"/>
    <p:sldId id="259" r:id="rId6"/>
    <p:sldId id="306" r:id="rId7"/>
    <p:sldId id="293" r:id="rId8"/>
    <p:sldId id="274" r:id="rId9"/>
    <p:sldId id="278" r:id="rId10"/>
    <p:sldId id="264" r:id="rId11"/>
    <p:sldId id="265" r:id="rId12"/>
    <p:sldId id="311" r:id="rId13"/>
    <p:sldId id="315" r:id="rId14"/>
    <p:sldId id="326" r:id="rId15"/>
    <p:sldId id="324" r:id="rId16"/>
    <p:sldId id="325" r:id="rId17"/>
    <p:sldId id="321" r:id="rId18"/>
    <p:sldId id="320" r:id="rId19"/>
    <p:sldId id="327" r:id="rId20"/>
    <p:sldId id="328" r:id="rId21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000066"/>
    <a:srgbClr val="6600CC"/>
    <a:srgbClr val="660033"/>
    <a:srgbClr val="FF99CC"/>
    <a:srgbClr val="FFCCFF"/>
    <a:srgbClr val="CC00FF"/>
    <a:srgbClr val="660066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4465" autoAdjust="0"/>
    <p:restoredTop sz="94588" autoAdjust="0"/>
  </p:normalViewPr>
  <p:slideViewPr>
    <p:cSldViewPr>
      <p:cViewPr varScale="1">
        <p:scale>
          <a:sx n="105" d="100"/>
          <a:sy n="105" d="100"/>
        </p:scale>
        <p:origin x="-48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7874" cy="350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2" rIns="93165" bIns="4658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6403" y="0"/>
            <a:ext cx="4027874" cy="350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2" rIns="93165" bIns="465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9161"/>
            <a:ext cx="4027874" cy="350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2" rIns="93165" bIns="4658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6403" y="6659161"/>
            <a:ext cx="4027874" cy="350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2" rIns="93165" bIns="465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B8383E79-E55A-4762-8E7B-A48261BAF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56837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7874" cy="350041"/>
          </a:xfrm>
          <a:prstGeom prst="rect">
            <a:avLst/>
          </a:prstGeom>
        </p:spPr>
        <p:txBody>
          <a:bodyPr vert="horz" lIns="93165" tIns="46582" rIns="93165" bIns="46582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6403" y="0"/>
            <a:ext cx="4027874" cy="350041"/>
          </a:xfrm>
          <a:prstGeom prst="rect">
            <a:avLst/>
          </a:prstGeom>
        </p:spPr>
        <p:txBody>
          <a:bodyPr vert="horz" lIns="93165" tIns="46582" rIns="93165" bIns="46582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E927AAE8-C497-42C5-847A-5C72B129EC5E}" type="datetimeFigureOut">
              <a:rPr lang="en-US"/>
              <a:pPr>
                <a:defRPr/>
              </a:pPr>
              <a:t>9/16/16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2" rIns="93165" bIns="4658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92" y="3330181"/>
            <a:ext cx="7435421" cy="3153961"/>
          </a:xfrm>
          <a:prstGeom prst="rect">
            <a:avLst/>
          </a:prstGeom>
        </p:spPr>
        <p:txBody>
          <a:bodyPr vert="horz" lIns="93165" tIns="46582" rIns="93165" bIns="4658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161"/>
            <a:ext cx="4027874" cy="350041"/>
          </a:xfrm>
          <a:prstGeom prst="rect">
            <a:avLst/>
          </a:prstGeom>
        </p:spPr>
        <p:txBody>
          <a:bodyPr vert="horz" lIns="93165" tIns="46582" rIns="93165" bIns="46582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6403" y="6659161"/>
            <a:ext cx="4027874" cy="350041"/>
          </a:xfrm>
          <a:prstGeom prst="rect">
            <a:avLst/>
          </a:prstGeom>
        </p:spPr>
        <p:txBody>
          <a:bodyPr vert="horz" lIns="93165" tIns="46582" rIns="93165" bIns="46582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333A91FA-FADC-4253-967A-73CED024A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1272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B8D2E1E-9A5A-453C-907C-9F96C3A41594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6409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097BE39-6E9F-4A5A-8F33-421B1CCF42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63A47-4024-4FD4-9663-2A0A71E2BB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56EE7474-7A99-4767-956D-7E3A3E0FA9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DE87C35-6E54-45DD-9622-B6FF2C4875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2FCCE96-FA26-4ACF-B685-1F941947A4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E92F8DD4-91C5-4DBA-9364-3E1E981906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589E2768-7587-467A-97AC-28D4C56AE8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F519C42-9203-434D-A2C4-146C7A4003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31BEC29-B937-4727-8E94-16CB55789A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C12F04C-198F-4CB5-9627-96B51987BD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C62C2B86-67F5-45AF-AF68-2F37980B46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6AE7E36-11EF-4369-BB74-DAC4A2442A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1981200" y="5410200"/>
            <a:ext cx="7467600" cy="12192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200" smtClean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Post-Secondary Planning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609600" y="6096000"/>
            <a:ext cx="2895600" cy="639836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sz="2000" dirty="0" smtClean="0">
                <a:solidFill>
                  <a:schemeClr val="tx1"/>
                </a:solidFill>
              </a:rPr>
              <a:t>September 15, 2016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057400" y="457200"/>
            <a:ext cx="4752975" cy="5372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Using Your Numbers: Your Profile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828800"/>
            <a:ext cx="6781800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Primary Factors in your “Profile”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</a:rPr>
              <a:t>G.P.A.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</a:rPr>
              <a:t>Rigor of coursework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</a:rPr>
              <a:t>ACT or SAT Test Scores</a:t>
            </a:r>
          </a:p>
          <a:p>
            <a:r>
              <a:rPr lang="en-US" dirty="0" smtClean="0">
                <a:solidFill>
                  <a:srgbClr val="000066"/>
                </a:solidFill>
              </a:rPr>
              <a:t>Secondary Factors in your “Profile”</a:t>
            </a:r>
          </a:p>
          <a:p>
            <a:pPr lvl="2"/>
            <a:r>
              <a:rPr lang="en-US" dirty="0" smtClean="0">
                <a:solidFill>
                  <a:srgbClr val="000066"/>
                </a:solidFill>
              </a:rPr>
              <a:t>Demographic diversity</a:t>
            </a:r>
          </a:p>
          <a:p>
            <a:pPr lvl="2" eaLnBrk="1" hangingPunct="1"/>
            <a:r>
              <a:rPr lang="en-US" dirty="0" smtClean="0">
                <a:solidFill>
                  <a:srgbClr val="000066"/>
                </a:solidFill>
              </a:rPr>
              <a:t>Class rank</a:t>
            </a:r>
          </a:p>
          <a:p>
            <a:pPr lvl="2" eaLnBrk="1" hangingPunct="1"/>
            <a:r>
              <a:rPr lang="en-US" dirty="0" smtClean="0">
                <a:solidFill>
                  <a:srgbClr val="000066"/>
                </a:solidFill>
              </a:rPr>
              <a:t>Activities/ Unusual Talent</a:t>
            </a:r>
          </a:p>
          <a:p>
            <a:pPr lvl="2" eaLnBrk="1" hangingPunct="1"/>
            <a:r>
              <a:rPr lang="en-US" dirty="0" smtClean="0">
                <a:solidFill>
                  <a:srgbClr val="000066"/>
                </a:solidFill>
              </a:rPr>
              <a:t>Work experience</a:t>
            </a:r>
          </a:p>
          <a:p>
            <a:pPr lvl="2" eaLnBrk="1" hangingPunct="1"/>
            <a:r>
              <a:rPr lang="en-US" dirty="0" smtClean="0">
                <a:solidFill>
                  <a:srgbClr val="000066"/>
                </a:solidFill>
              </a:rPr>
              <a:t>Volunteering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077200" y="128016"/>
            <a:ext cx="910144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Comparing Your Profile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752600"/>
            <a:ext cx="8229600" cy="4602163"/>
          </a:xfrm>
        </p:spPr>
        <p:txBody>
          <a:bodyPr>
            <a:normAutofit lnSpcReduction="10000"/>
          </a:bodyPr>
          <a:lstStyle/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b="1" dirty="0" smtClean="0">
                <a:solidFill>
                  <a:srgbClr val="000066"/>
                </a:solidFill>
              </a:rPr>
              <a:t>Likely </a:t>
            </a:r>
            <a:r>
              <a:rPr lang="en-US" sz="2400" dirty="0">
                <a:solidFill>
                  <a:srgbClr val="000066"/>
                </a:solidFill>
              </a:rPr>
              <a:t>– </a:t>
            </a:r>
            <a:r>
              <a:rPr lang="en-US" sz="2400" dirty="0" smtClean="0">
                <a:solidFill>
                  <a:srgbClr val="000066"/>
                </a:solidFill>
              </a:rPr>
              <a:t>realistic 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en-US" sz="2100" dirty="0" smtClean="0">
                <a:solidFill>
                  <a:srgbClr val="000066"/>
                </a:solidFill>
              </a:rPr>
              <a:t>Your </a:t>
            </a:r>
            <a:r>
              <a:rPr lang="en-US" sz="2100" dirty="0">
                <a:solidFill>
                  <a:srgbClr val="000066"/>
                </a:solidFill>
              </a:rPr>
              <a:t>profile is SIGNIFICANTLY stronger than the typical freshman </a:t>
            </a:r>
            <a:endParaRPr lang="en-US" sz="2100" dirty="0" smtClean="0">
              <a:solidFill>
                <a:srgbClr val="000066"/>
              </a:solidFill>
            </a:endParaRP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en-US" sz="2100" dirty="0" smtClean="0">
                <a:solidFill>
                  <a:srgbClr val="000066"/>
                </a:solidFill>
              </a:rPr>
              <a:t>60-90</a:t>
            </a:r>
            <a:r>
              <a:rPr lang="en-US" sz="2100" dirty="0">
                <a:solidFill>
                  <a:srgbClr val="000066"/>
                </a:solidFill>
              </a:rPr>
              <a:t>% chance of </a:t>
            </a:r>
            <a:r>
              <a:rPr lang="en-US" sz="2100" dirty="0" smtClean="0">
                <a:solidFill>
                  <a:srgbClr val="000066"/>
                </a:solidFill>
              </a:rPr>
              <a:t>admission</a:t>
            </a:r>
            <a:endParaRPr lang="en-US" sz="2100" dirty="0">
              <a:solidFill>
                <a:srgbClr val="000066"/>
              </a:solidFill>
            </a:endParaRP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sz="2400" dirty="0">
              <a:solidFill>
                <a:srgbClr val="000066"/>
              </a:solidFill>
            </a:endParaRP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b="1" dirty="0" smtClean="0">
                <a:solidFill>
                  <a:srgbClr val="000066"/>
                </a:solidFill>
              </a:rPr>
              <a:t>Possible</a:t>
            </a:r>
            <a:r>
              <a:rPr lang="en-US" sz="2400" dirty="0" smtClean="0">
                <a:solidFill>
                  <a:srgbClr val="000066"/>
                </a:solidFill>
              </a:rPr>
              <a:t> </a:t>
            </a:r>
            <a:r>
              <a:rPr lang="en-US" sz="2400" dirty="0">
                <a:solidFill>
                  <a:srgbClr val="000066"/>
                </a:solidFill>
              </a:rPr>
              <a:t>– </a:t>
            </a:r>
            <a:r>
              <a:rPr lang="en-US" sz="2400" dirty="0" smtClean="0">
                <a:solidFill>
                  <a:srgbClr val="000066"/>
                </a:solidFill>
              </a:rPr>
              <a:t>selective                                               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en-US" sz="2100" dirty="0" smtClean="0">
                <a:solidFill>
                  <a:srgbClr val="000066"/>
                </a:solidFill>
              </a:rPr>
              <a:t>Your </a:t>
            </a:r>
            <a:r>
              <a:rPr lang="en-US" sz="2100" dirty="0">
                <a:solidFill>
                  <a:srgbClr val="000066"/>
                </a:solidFill>
              </a:rPr>
              <a:t>profile is similar to the typical freshman               </a:t>
            </a:r>
            <a:endParaRPr lang="en-US" sz="2100" dirty="0" smtClean="0">
              <a:solidFill>
                <a:srgbClr val="000066"/>
              </a:solidFill>
            </a:endParaRP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en-US" sz="2100" dirty="0" smtClean="0">
                <a:solidFill>
                  <a:srgbClr val="000066"/>
                </a:solidFill>
              </a:rPr>
              <a:t>30-60</a:t>
            </a:r>
            <a:r>
              <a:rPr lang="en-US" sz="2100" dirty="0">
                <a:solidFill>
                  <a:srgbClr val="000066"/>
                </a:solidFill>
              </a:rPr>
              <a:t>% chance of </a:t>
            </a:r>
            <a:r>
              <a:rPr lang="en-US" sz="2100" dirty="0" smtClean="0">
                <a:solidFill>
                  <a:srgbClr val="000066"/>
                </a:solidFill>
              </a:rPr>
              <a:t>admission</a:t>
            </a:r>
            <a:endParaRPr lang="en-US" sz="2100" dirty="0">
              <a:solidFill>
                <a:srgbClr val="000066"/>
              </a:solidFill>
            </a:endParaRP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sz="2400" dirty="0">
              <a:solidFill>
                <a:srgbClr val="000066"/>
              </a:solidFill>
            </a:endParaRP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b="1" dirty="0">
                <a:solidFill>
                  <a:srgbClr val="000066"/>
                </a:solidFill>
              </a:rPr>
              <a:t>Reach</a:t>
            </a:r>
            <a:r>
              <a:rPr lang="en-US" sz="2400" dirty="0">
                <a:solidFill>
                  <a:srgbClr val="000066"/>
                </a:solidFill>
              </a:rPr>
              <a:t> – </a:t>
            </a:r>
            <a:r>
              <a:rPr lang="en-US" sz="2400" dirty="0" smtClean="0">
                <a:solidFill>
                  <a:srgbClr val="000066"/>
                </a:solidFill>
              </a:rPr>
              <a:t>more selective  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en-US" sz="2100" dirty="0" smtClean="0">
                <a:solidFill>
                  <a:srgbClr val="000066"/>
                </a:solidFill>
              </a:rPr>
              <a:t>Your </a:t>
            </a:r>
            <a:r>
              <a:rPr lang="en-US" sz="2100" dirty="0">
                <a:solidFill>
                  <a:srgbClr val="000066"/>
                </a:solidFill>
              </a:rPr>
              <a:t>profile is not as strong as the typical </a:t>
            </a:r>
            <a:r>
              <a:rPr lang="en-US" sz="2100" dirty="0" smtClean="0">
                <a:solidFill>
                  <a:srgbClr val="000066"/>
                </a:solidFill>
              </a:rPr>
              <a:t>freshman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en-US" sz="2400" dirty="0" smtClean="0">
                <a:solidFill>
                  <a:srgbClr val="000066"/>
                </a:solidFill>
              </a:rPr>
              <a:t>less </a:t>
            </a:r>
            <a:r>
              <a:rPr lang="en-US" sz="2400" dirty="0">
                <a:solidFill>
                  <a:srgbClr val="000066"/>
                </a:solidFill>
              </a:rPr>
              <a:t>than 30% chance of </a:t>
            </a:r>
            <a:r>
              <a:rPr lang="en-US" sz="2400" dirty="0" smtClean="0">
                <a:solidFill>
                  <a:srgbClr val="000066"/>
                </a:solidFill>
              </a:rPr>
              <a:t>admission</a:t>
            </a:r>
            <a:endParaRPr lang="en-US" sz="2400" dirty="0">
              <a:solidFill>
                <a:srgbClr val="000066"/>
              </a:solidFill>
            </a:endParaRP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/>
              <a:t> 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077200" y="128016"/>
            <a:ext cx="910144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</a:t>
            </a:r>
            <a:r>
              <a:rPr lang="en-US" dirty="0" err="1" smtClean="0"/>
              <a:t>Scattergrams</a:t>
            </a:r>
            <a:endParaRPr lang="en-US" dirty="0"/>
          </a:p>
        </p:txBody>
      </p:sp>
      <p:pic>
        <p:nvPicPr>
          <p:cNvPr id="28674" name="Picture 2" descr="\\washbu-sfps-01\Home\hecro001\Desktop\Scattergram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76400"/>
            <a:ext cx="7620000" cy="4800600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077200" y="128016"/>
            <a:ext cx="910144" cy="10287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General Application Tips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Professional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>
                <a:solidFill>
                  <a:srgbClr val="000066"/>
                </a:solidFill>
              </a:rPr>
              <a:t>Appropriate grammar, punctuation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>
                <a:solidFill>
                  <a:srgbClr val="000066"/>
                </a:solidFill>
              </a:rPr>
              <a:t>Spell/Grammar check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>
                <a:solidFill>
                  <a:srgbClr val="000066"/>
                </a:solidFill>
              </a:rPr>
              <a:t>No texting language</a:t>
            </a:r>
          </a:p>
          <a:p>
            <a:pPr lvl="1">
              <a:defRPr/>
            </a:pPr>
            <a:r>
              <a:rPr lang="en-US" dirty="0" smtClean="0">
                <a:solidFill>
                  <a:srgbClr val="000066"/>
                </a:solidFill>
              </a:rPr>
              <a:t>Professional e-mail address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Your application (not Mom’s!)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Honesty &amp; Integrity</a:t>
            </a:r>
          </a:p>
          <a:p>
            <a:pPr>
              <a:defRPr/>
            </a:pPr>
            <a:r>
              <a:rPr lang="en-US" dirty="0">
                <a:solidFill>
                  <a:srgbClr val="000066"/>
                </a:solidFill>
              </a:rPr>
              <a:t>Read the Directions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Answer the questions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Meet Deadlines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077200" y="128016"/>
            <a:ext cx="910144" cy="1028700"/>
          </a:xfrm>
          <a:prstGeom prst="rect">
            <a:avLst/>
          </a:prstGeom>
        </p:spPr>
      </p:pic>
      <p:pic>
        <p:nvPicPr>
          <p:cNvPr id="3076" name="Picture 4" descr="http://abcnews.go.com/images/US/gty_college_application_ll_130429_wblo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94188" y="4572000"/>
            <a:ext cx="3114284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9758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Applications/Deadlines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676400"/>
            <a:ext cx="8077200" cy="4953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Options</a:t>
            </a:r>
          </a:p>
          <a:p>
            <a:pPr lvl="1"/>
            <a:r>
              <a:rPr lang="en-US" dirty="0" smtClean="0">
                <a:solidFill>
                  <a:srgbClr val="000066"/>
                </a:solidFill>
              </a:rPr>
              <a:t>Know which application methods will be the least time consuming.</a:t>
            </a:r>
          </a:p>
          <a:p>
            <a:pPr lvl="2"/>
            <a:r>
              <a:rPr lang="en-US" dirty="0" smtClean="0">
                <a:solidFill>
                  <a:srgbClr val="000066"/>
                </a:solidFill>
              </a:rPr>
              <a:t>The Common Application</a:t>
            </a:r>
          </a:p>
          <a:p>
            <a:pPr lvl="2"/>
            <a:r>
              <a:rPr lang="en-US" dirty="0" smtClean="0">
                <a:solidFill>
                  <a:srgbClr val="000066"/>
                </a:solidFill>
              </a:rPr>
              <a:t>Institutional Application</a:t>
            </a:r>
          </a:p>
          <a:p>
            <a:pPr lvl="2"/>
            <a:r>
              <a:rPr lang="en-US" dirty="0" smtClean="0">
                <a:solidFill>
                  <a:srgbClr val="000066"/>
                </a:solidFill>
              </a:rPr>
              <a:t>The Coalition Application (new)</a:t>
            </a:r>
          </a:p>
          <a:p>
            <a:r>
              <a:rPr lang="en-US" dirty="0" smtClean="0">
                <a:solidFill>
                  <a:srgbClr val="000066"/>
                </a:solidFill>
              </a:rPr>
              <a:t>Know your deadlines</a:t>
            </a:r>
          </a:p>
          <a:p>
            <a:pPr lvl="1"/>
            <a:r>
              <a:rPr lang="en-US" dirty="0" smtClean="0">
                <a:solidFill>
                  <a:srgbClr val="000066"/>
                </a:solidFill>
              </a:rPr>
              <a:t>Rolling Admissions</a:t>
            </a:r>
          </a:p>
          <a:p>
            <a:pPr lvl="1"/>
            <a:r>
              <a:rPr lang="en-US" dirty="0" smtClean="0">
                <a:solidFill>
                  <a:srgbClr val="000066"/>
                </a:solidFill>
              </a:rPr>
              <a:t>Regular Deadline</a:t>
            </a:r>
          </a:p>
          <a:p>
            <a:pPr lvl="1"/>
            <a:r>
              <a:rPr lang="en-US" dirty="0" smtClean="0">
                <a:solidFill>
                  <a:srgbClr val="000066"/>
                </a:solidFill>
              </a:rPr>
              <a:t>Early Action/Priority Deadline</a:t>
            </a:r>
          </a:p>
          <a:p>
            <a:pPr lvl="1"/>
            <a:r>
              <a:rPr lang="en-US" dirty="0" smtClean="0">
                <a:solidFill>
                  <a:srgbClr val="000066"/>
                </a:solidFill>
              </a:rPr>
              <a:t>Early Decision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077200" y="128016"/>
            <a:ext cx="910144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0653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Naviance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: Tracking Tool</a:t>
            </a:r>
          </a:p>
        </p:txBody>
      </p:sp>
      <p:pic>
        <p:nvPicPr>
          <p:cNvPr id="27651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21884" t="45763" r="40742" b="30508"/>
          <a:stretch>
            <a:fillRect/>
          </a:stretch>
        </p:blipFill>
        <p:spPr>
          <a:xfrm>
            <a:off x="228600" y="1810584"/>
            <a:ext cx="8686800" cy="3447215"/>
          </a:xfr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077200" y="128016"/>
            <a:ext cx="910144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8115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Teacher Letter of Recommendation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676400"/>
            <a:ext cx="8382000" cy="48768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>
                <a:solidFill>
                  <a:srgbClr val="000066"/>
                </a:solidFill>
              </a:rPr>
              <a:t>Check applications carefully to see if you need </a:t>
            </a:r>
            <a:r>
              <a:rPr lang="en-US" dirty="0" smtClean="0">
                <a:solidFill>
                  <a:srgbClr val="000066"/>
                </a:solidFill>
              </a:rPr>
              <a:t>one (</a:t>
            </a:r>
            <a:r>
              <a:rPr lang="en-US" sz="2400" dirty="0" smtClean="0">
                <a:solidFill>
                  <a:srgbClr val="000066"/>
                </a:solidFill>
              </a:rPr>
              <a:t>Danielle or Eman or your counselor can help you with this)</a:t>
            </a:r>
            <a:endParaRPr lang="en-US" sz="2400" dirty="0">
              <a:solidFill>
                <a:srgbClr val="000066"/>
              </a:solidFill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>
                <a:solidFill>
                  <a:srgbClr val="000066"/>
                </a:solidFill>
              </a:rPr>
              <a:t>Request </a:t>
            </a:r>
            <a:r>
              <a:rPr lang="en-US" dirty="0" smtClean="0">
                <a:solidFill>
                  <a:srgbClr val="000066"/>
                </a:solidFill>
              </a:rPr>
              <a:t>2-4 </a:t>
            </a:r>
            <a:r>
              <a:rPr lang="en-US" dirty="0">
                <a:solidFill>
                  <a:srgbClr val="000066"/>
                </a:solidFill>
              </a:rPr>
              <a:t>weeks prior to when you need </a:t>
            </a:r>
            <a:r>
              <a:rPr lang="en-US" dirty="0" smtClean="0">
                <a:solidFill>
                  <a:srgbClr val="000066"/>
                </a:solidFill>
              </a:rPr>
              <a:t>them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Write a thank </a:t>
            </a:r>
            <a:r>
              <a:rPr lang="en-US" dirty="0">
                <a:solidFill>
                  <a:srgbClr val="000066"/>
                </a:solidFill>
              </a:rPr>
              <a:t>you note to teacher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077200" y="128016"/>
            <a:ext cx="910144" cy="1028700"/>
          </a:xfrm>
          <a:prstGeom prst="rect">
            <a:avLst/>
          </a:prstGeom>
        </p:spPr>
      </p:pic>
      <p:pic>
        <p:nvPicPr>
          <p:cNvPr id="2050" name="Picture 2" descr="C:\Users\kesal098\AppData\Local\Microsoft\Windows\Temporary Internet Files\Content.IE5\VD3XFJS6\MC90033409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810000"/>
            <a:ext cx="1790131" cy="213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6972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Weekly Senior Classroom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 of M and UW Madison</a:t>
            </a:r>
          </a:p>
          <a:p>
            <a:r>
              <a:rPr lang="en-US" dirty="0"/>
              <a:t>Private Colleges</a:t>
            </a:r>
          </a:p>
          <a:p>
            <a:r>
              <a:rPr lang="en-US" dirty="0"/>
              <a:t>Writing a Good </a:t>
            </a:r>
            <a:r>
              <a:rPr lang="en-US" dirty="0" smtClean="0"/>
              <a:t>Essay</a:t>
            </a:r>
          </a:p>
          <a:p>
            <a:r>
              <a:rPr lang="en-US" dirty="0" smtClean="0"/>
              <a:t>4 Year MNSCU Schools and UW System</a:t>
            </a:r>
          </a:p>
          <a:p>
            <a:r>
              <a:rPr lang="en-US" dirty="0" smtClean="0"/>
              <a:t>Community Colleges, Tech, and Apprenticeships</a:t>
            </a:r>
          </a:p>
          <a:p>
            <a:r>
              <a:rPr lang="en-US" dirty="0" smtClean="0"/>
              <a:t>Financial Aid Overview </a:t>
            </a:r>
          </a:p>
          <a:p>
            <a:r>
              <a:rPr lang="en-US" dirty="0" smtClean="0"/>
              <a:t>Applying for Financial Aid</a:t>
            </a:r>
          </a:p>
          <a:p>
            <a:r>
              <a:rPr lang="en-US" dirty="0" smtClean="0"/>
              <a:t>Local Scholarships</a:t>
            </a:r>
          </a:p>
          <a:p>
            <a:r>
              <a:rPr lang="en-US" dirty="0" smtClean="0"/>
              <a:t>Decoding Your Financial Aid Letter</a:t>
            </a:r>
          </a:p>
          <a:p>
            <a:r>
              <a:rPr lang="en-US" dirty="0" smtClean="0"/>
              <a:t>Senior 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43998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Meeting With Your Counselor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524000"/>
            <a:ext cx="8382000" cy="5181600"/>
          </a:xfrm>
        </p:spPr>
        <p:txBody>
          <a:bodyPr>
            <a:noAutofit/>
          </a:bodyPr>
          <a:lstStyle/>
          <a:p>
            <a:pPr marL="411480" lvl="1" indent="0">
              <a:lnSpc>
                <a:spcPct val="80000"/>
              </a:lnSpc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411480" lvl="1" indent="0">
              <a:lnSpc>
                <a:spcPct val="80000"/>
              </a:lnSpc>
              <a:buNone/>
            </a:pPr>
            <a:r>
              <a:rPr lang="en-US" sz="2000" dirty="0" smtClean="0"/>
              <a:t>Meet with your counselor for one of three types of appointments. Make the appointment with Maggie.</a:t>
            </a:r>
          </a:p>
          <a:p>
            <a:pPr marL="411480" lvl="1" indent="0">
              <a:lnSpc>
                <a:spcPct val="80000"/>
              </a:lnSpc>
              <a:buNone/>
            </a:pPr>
            <a:r>
              <a:rPr lang="en-US" sz="2000" dirty="0" smtClean="0"/>
              <a:t> 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411480" lvl="1" indent="0">
              <a:lnSpc>
                <a:spcPct val="80000"/>
              </a:lnSpc>
              <a:buNone/>
            </a:pPr>
            <a:r>
              <a:rPr lang="en-US" sz="2000" dirty="0" smtClean="0"/>
              <a:t>Meeting Type “A”: Question and </a:t>
            </a:r>
            <a:r>
              <a:rPr lang="en-US" sz="2000" dirty="0"/>
              <a:t>A</a:t>
            </a:r>
            <a:r>
              <a:rPr lang="en-US" sz="2000" dirty="0" smtClean="0"/>
              <a:t>nswer session (up to 20 minutes).</a:t>
            </a:r>
          </a:p>
          <a:p>
            <a:pPr marL="411480" lvl="1" indent="0">
              <a:lnSpc>
                <a:spcPct val="80000"/>
              </a:lnSpc>
              <a:buNone/>
            </a:pPr>
            <a:endParaRPr lang="en-US" sz="2000" dirty="0" smtClean="0"/>
          </a:p>
          <a:p>
            <a:pPr marL="411480" lvl="1" indent="0">
              <a:lnSpc>
                <a:spcPct val="80000"/>
              </a:lnSpc>
              <a:buNone/>
            </a:pPr>
            <a:r>
              <a:rPr lang="en-US" sz="2000" dirty="0" smtClean="0"/>
              <a:t>Meeting Type “B”:  Set your list of schools that you are applying to and    		        inform us about what materials you will need from the 		        school. Counselor will load info to </a:t>
            </a:r>
            <a:r>
              <a:rPr lang="en-US" sz="2000" dirty="0" err="1" smtClean="0"/>
              <a:t>Naviance</a:t>
            </a:r>
            <a:r>
              <a:rPr lang="en-US" sz="2000" dirty="0" smtClean="0"/>
              <a:t>. Yes, 		        you can still do a Q &amp; A with us. (30 minutes).</a:t>
            </a:r>
          </a:p>
          <a:p>
            <a:pPr marL="411480" lvl="1" indent="0">
              <a:lnSpc>
                <a:spcPct val="80000"/>
              </a:lnSpc>
              <a:buNone/>
            </a:pPr>
            <a:endParaRPr lang="en-US" sz="2000" dirty="0" smtClean="0"/>
          </a:p>
          <a:p>
            <a:pPr marL="411480" lvl="1" indent="0">
              <a:lnSpc>
                <a:spcPct val="80000"/>
              </a:lnSpc>
              <a:buNone/>
            </a:pPr>
            <a:r>
              <a:rPr lang="en-US" sz="2000" dirty="0" smtClean="0"/>
              <a:t>Meeting Type “C”:  If needed, counselor interview to write a letter of 		         recommendation. You must have first had at least a “B” 		         meeting with us first (45 minutes).</a:t>
            </a:r>
          </a:p>
          <a:p>
            <a:pPr marL="411480" lvl="1" indent="0">
              <a:lnSpc>
                <a:spcPct val="80000"/>
              </a:lnSpc>
              <a:buNone/>
            </a:pPr>
            <a:endParaRPr lang="en-US" sz="2000" dirty="0"/>
          </a:p>
          <a:p>
            <a:pPr marL="411480" lvl="1" indent="0">
              <a:lnSpc>
                <a:spcPct val="80000"/>
              </a:lnSpc>
              <a:buNone/>
            </a:pPr>
            <a:r>
              <a:rPr lang="en-US" sz="2000" dirty="0" smtClean="0"/>
              <a:t>	</a:t>
            </a:r>
            <a:r>
              <a:rPr lang="en-US" sz="2000" i="1" dirty="0" smtClean="0"/>
              <a:t>You can also meet with Ms. Seifert or Ms. Eman in CCC at any time for 	questions and answers.</a:t>
            </a:r>
          </a:p>
          <a:p>
            <a:pPr marL="925830" lvl="1" indent="-514350">
              <a:lnSpc>
                <a:spcPct val="80000"/>
              </a:lnSpc>
              <a:buAutoNum type="arabicPeriod"/>
            </a:pPr>
            <a:endParaRPr lang="en-US" sz="3200" dirty="0" smtClean="0"/>
          </a:p>
          <a:p>
            <a:pPr marL="925830" lvl="1" indent="-514350">
              <a:lnSpc>
                <a:spcPct val="80000"/>
              </a:lnSpc>
              <a:buAutoNum type="arabicPeriod"/>
            </a:pPr>
            <a:endParaRPr lang="en-US" sz="3200" dirty="0" smtClean="0"/>
          </a:p>
          <a:p>
            <a:pPr marL="411480" lvl="1" indent="0">
              <a:lnSpc>
                <a:spcPct val="80000"/>
              </a:lnSpc>
              <a:buNone/>
            </a:pPr>
            <a:endParaRPr lang="en-US" sz="4000" i="1" dirty="0"/>
          </a:p>
          <a:p>
            <a:pPr marL="411480" lvl="1" indent="0" algn="ctr">
              <a:lnSpc>
                <a:spcPct val="80000"/>
              </a:lnSpc>
              <a:buNone/>
            </a:pPr>
            <a:r>
              <a:rPr lang="en-US" sz="4000" i="1" dirty="0" smtClean="0"/>
              <a:t> </a:t>
            </a:r>
          </a:p>
          <a:p>
            <a:pPr marL="365760" lvl="1" indent="0">
              <a:lnSpc>
                <a:spcPct val="80000"/>
              </a:lnSpc>
              <a:buNone/>
            </a:pPr>
            <a:endParaRPr lang="en-US" sz="4000" dirty="0" smtClean="0"/>
          </a:p>
          <a:p>
            <a:pPr marL="365760" lvl="1" indent="0">
              <a:lnSpc>
                <a:spcPct val="80000"/>
              </a:lnSpc>
              <a:buNone/>
            </a:pPr>
            <a:endParaRPr lang="en-US" sz="4000" dirty="0"/>
          </a:p>
          <a:p>
            <a:pPr marL="365760" lvl="1" indent="0">
              <a:lnSpc>
                <a:spcPct val="80000"/>
              </a:lnSpc>
              <a:buNone/>
            </a:pPr>
            <a:endParaRPr lang="en-US" sz="1800" dirty="0" smtClean="0">
              <a:solidFill>
                <a:srgbClr val="002060"/>
              </a:solidFill>
            </a:endParaRPr>
          </a:p>
          <a:p>
            <a:pPr marL="365760" lvl="1" indent="0">
              <a:lnSpc>
                <a:spcPct val="80000"/>
              </a:lnSpc>
              <a:buNone/>
            </a:pPr>
            <a:endParaRPr lang="en-US" sz="1800" dirty="0">
              <a:solidFill>
                <a:srgbClr val="002060"/>
              </a:solidFill>
            </a:endParaRPr>
          </a:p>
          <a:p>
            <a:pPr marL="365760" lvl="1" indent="0">
              <a:lnSpc>
                <a:spcPct val="80000"/>
              </a:lnSpc>
              <a:buNone/>
            </a:pPr>
            <a:endParaRPr lang="en-US" sz="1800" dirty="0" smtClean="0">
              <a:solidFill>
                <a:srgbClr val="002060"/>
              </a:solidFill>
            </a:endParaRPr>
          </a:p>
          <a:p>
            <a:pPr marL="365760" lvl="1" indent="0">
              <a:lnSpc>
                <a:spcPct val="80000"/>
              </a:lnSpc>
              <a:buNone/>
            </a:pPr>
            <a:endParaRPr lang="en-US" sz="1800" dirty="0">
              <a:solidFill>
                <a:srgbClr val="002060"/>
              </a:solidFill>
            </a:endParaRPr>
          </a:p>
          <a:p>
            <a:pPr marL="365760" lvl="1" indent="0">
              <a:lnSpc>
                <a:spcPct val="80000"/>
              </a:lnSpc>
              <a:buNone/>
            </a:pPr>
            <a:endParaRPr lang="en-US" sz="1800" dirty="0" smtClean="0">
              <a:solidFill>
                <a:srgbClr val="002060"/>
              </a:solidFill>
            </a:endParaRPr>
          </a:p>
          <a:p>
            <a:pPr marL="365760" lvl="1" indent="0">
              <a:lnSpc>
                <a:spcPct val="80000"/>
              </a:lnSpc>
              <a:buNone/>
            </a:pPr>
            <a:endParaRPr lang="en-US" sz="1800" dirty="0">
              <a:solidFill>
                <a:srgbClr val="002060"/>
              </a:solidFill>
            </a:endParaRPr>
          </a:p>
          <a:p>
            <a:pPr marL="365760" lvl="1" indent="0">
              <a:lnSpc>
                <a:spcPct val="80000"/>
              </a:lnSpc>
              <a:buNone/>
            </a:pPr>
            <a:endParaRPr lang="en-US" sz="1800" dirty="0" smtClean="0">
              <a:solidFill>
                <a:srgbClr val="002060"/>
              </a:solidFill>
            </a:endParaRPr>
          </a:p>
          <a:p>
            <a:pPr marL="365760" lvl="1" indent="0">
              <a:lnSpc>
                <a:spcPct val="80000"/>
              </a:lnSpc>
              <a:buNone/>
            </a:pPr>
            <a:endParaRPr lang="en-US" sz="1800" dirty="0">
              <a:solidFill>
                <a:srgbClr val="002060"/>
              </a:solidFill>
            </a:endParaRPr>
          </a:p>
          <a:p>
            <a:pPr marL="365760" lvl="1" indent="0">
              <a:lnSpc>
                <a:spcPct val="80000"/>
              </a:lnSpc>
              <a:buNone/>
            </a:pPr>
            <a:endParaRPr lang="en-US" sz="1800" dirty="0" smtClean="0">
              <a:solidFill>
                <a:srgbClr val="002060"/>
              </a:solidFill>
            </a:endParaRPr>
          </a:p>
          <a:p>
            <a:pPr marL="365760" lvl="1" indent="0">
              <a:lnSpc>
                <a:spcPct val="80000"/>
              </a:lnSpc>
              <a:buNone/>
            </a:pPr>
            <a:endParaRPr lang="en-US" sz="1800" dirty="0">
              <a:solidFill>
                <a:srgbClr val="002060"/>
              </a:solidFill>
            </a:endParaRPr>
          </a:p>
          <a:p>
            <a:pPr marL="365760" lvl="1" indent="0">
              <a:lnSpc>
                <a:spcPct val="80000"/>
              </a:lnSpc>
              <a:buNone/>
            </a:pPr>
            <a:endParaRPr lang="en-US" sz="1800" dirty="0" smtClean="0">
              <a:solidFill>
                <a:srgbClr val="002060"/>
              </a:solidFill>
            </a:endParaRPr>
          </a:p>
          <a:p>
            <a:pPr marL="365760" lvl="1" indent="0">
              <a:lnSpc>
                <a:spcPct val="80000"/>
              </a:lnSpc>
              <a:buNone/>
            </a:pPr>
            <a:endParaRPr lang="en-US" sz="1800" dirty="0">
              <a:solidFill>
                <a:srgbClr val="002060"/>
              </a:solidFill>
            </a:endParaRPr>
          </a:p>
          <a:p>
            <a:pPr marL="365760" lvl="1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002060"/>
                </a:solidFill>
              </a:rPr>
              <a:t>Step 1a. Develop Potential College List</a:t>
            </a:r>
          </a:p>
          <a:p>
            <a:pPr marL="365760" lvl="1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002060"/>
                </a:solidFill>
              </a:rPr>
              <a:t>Step 1b. Determine Requirements &amp; </a:t>
            </a:r>
            <a:r>
              <a:rPr lang="en-US" sz="1800" u="sng" dirty="0" smtClean="0">
                <a:solidFill>
                  <a:srgbClr val="002060"/>
                </a:solidFill>
              </a:rPr>
              <a:t>Complete Application(s)</a:t>
            </a:r>
            <a:endParaRPr lang="en-US" sz="1800" dirty="0" smtClean="0">
              <a:solidFill>
                <a:srgbClr val="002060"/>
              </a:solidFill>
            </a:endParaRPr>
          </a:p>
          <a:p>
            <a:pPr marL="365760" lvl="1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002060"/>
                </a:solidFill>
              </a:rPr>
              <a:t>Step 1c. Request test scores sent from ACT/SAT</a:t>
            </a:r>
          </a:p>
          <a:p>
            <a:pPr marL="365760" lvl="1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00B050"/>
                </a:solidFill>
              </a:rPr>
              <a:t>Step 5 Initial application meeting with counselor (15-30 minutes)</a:t>
            </a:r>
          </a:p>
          <a:p>
            <a:pPr lvl="3">
              <a:defRPr/>
            </a:pPr>
            <a:r>
              <a:rPr lang="en-US" sz="1800" dirty="0" smtClean="0">
                <a:solidFill>
                  <a:srgbClr val="00B050"/>
                </a:solidFill>
              </a:rPr>
              <a:t>Add schools to which you are applying to </a:t>
            </a:r>
            <a:r>
              <a:rPr lang="en-US" sz="1800" dirty="0" err="1" smtClean="0">
                <a:solidFill>
                  <a:srgbClr val="00B050"/>
                </a:solidFill>
              </a:rPr>
              <a:t>Naviance</a:t>
            </a:r>
            <a:endParaRPr lang="en-US" sz="1800" dirty="0" smtClean="0">
              <a:solidFill>
                <a:srgbClr val="00B050"/>
              </a:solidFill>
            </a:endParaRPr>
          </a:p>
          <a:p>
            <a:pPr lvl="3">
              <a:defRPr/>
            </a:pPr>
            <a:r>
              <a:rPr lang="en-US" sz="1800" dirty="0">
                <a:solidFill>
                  <a:srgbClr val="00B050"/>
                </a:solidFill>
              </a:rPr>
              <a:t>T</a:t>
            </a:r>
            <a:r>
              <a:rPr lang="en-US" sz="1800" dirty="0" smtClean="0">
                <a:solidFill>
                  <a:srgbClr val="00B050"/>
                </a:solidFill>
              </a:rPr>
              <a:t>ranscripts, requests for fee waivers, profile, permission to send data form, student ratings forms all sent. Don’t need college’s form.</a:t>
            </a:r>
          </a:p>
          <a:p>
            <a:pPr lvl="3">
              <a:defRPr/>
            </a:pPr>
            <a:r>
              <a:rPr lang="en-US" sz="1800" dirty="0" smtClean="0">
                <a:solidFill>
                  <a:srgbClr val="00B050"/>
                </a:solidFill>
              </a:rPr>
              <a:t>Report to counselor who is writing recommendation (if required). Must fill out “Recommendation Form” on </a:t>
            </a:r>
            <a:r>
              <a:rPr lang="en-US" sz="1800" dirty="0" err="1" smtClean="0">
                <a:solidFill>
                  <a:srgbClr val="00B050"/>
                </a:solidFill>
              </a:rPr>
              <a:t>Naviance</a:t>
            </a:r>
            <a:r>
              <a:rPr lang="en-US" sz="1800" dirty="0" smtClean="0">
                <a:solidFill>
                  <a:srgbClr val="00B050"/>
                </a:solidFill>
              </a:rPr>
              <a:t>. 2 weeks notice minimum!</a:t>
            </a:r>
          </a:p>
          <a:p>
            <a:pPr lvl="3">
              <a:defRPr/>
            </a:pPr>
            <a:r>
              <a:rPr lang="en-US" sz="1800" dirty="0" smtClean="0">
                <a:solidFill>
                  <a:srgbClr val="00B050"/>
                </a:solidFill>
              </a:rPr>
              <a:t>Matching Common App with </a:t>
            </a:r>
            <a:r>
              <a:rPr lang="en-US" sz="1800" dirty="0" err="1" smtClean="0">
                <a:solidFill>
                  <a:srgbClr val="00B050"/>
                </a:solidFill>
              </a:rPr>
              <a:t>Naviance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smtClean="0">
                <a:solidFill>
                  <a:srgbClr val="00B050"/>
                </a:solidFill>
              </a:rPr>
              <a:t>(if required)</a:t>
            </a:r>
          </a:p>
          <a:p>
            <a:pPr lvl="3">
              <a:defRPr/>
            </a:pPr>
            <a:r>
              <a:rPr lang="en-US" sz="1800" dirty="0" smtClean="0">
                <a:solidFill>
                  <a:srgbClr val="00B050"/>
                </a:solidFill>
              </a:rPr>
              <a:t>$2 per transcript after the first three. Pay in May. </a:t>
            </a:r>
          </a:p>
          <a:p>
            <a:pPr marL="365760" lvl="1" indent="0">
              <a:buNone/>
              <a:defRPr/>
            </a:pPr>
            <a:r>
              <a:rPr lang="en-US" sz="1800" dirty="0" smtClean="0">
                <a:solidFill>
                  <a:srgbClr val="6600CC"/>
                </a:solidFill>
              </a:rPr>
              <a:t>Step 6 Interview Meeting, if necessary (40-45 minutes)</a:t>
            </a:r>
          </a:p>
          <a:p>
            <a:pPr lvl="3">
              <a:defRPr/>
            </a:pPr>
            <a:r>
              <a:rPr lang="en-US" sz="1800" dirty="0" smtClean="0">
                <a:solidFill>
                  <a:srgbClr val="6600CC"/>
                </a:solidFill>
              </a:rPr>
              <a:t>Counselor Interview must be at least two weeks prior to deadline.</a:t>
            </a:r>
          </a:p>
          <a:p>
            <a:pPr marL="365760" lvl="1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002060"/>
                </a:solidFill>
              </a:rPr>
              <a:t>Step 7 Follow-up with your Counselor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smtClean="0">
                <a:solidFill>
                  <a:srgbClr val="002060"/>
                </a:solidFill>
              </a:rPr>
              <a:t>either in person or over e-mail to either add  	  schools to your list or if you have other questions.</a:t>
            </a:r>
            <a:endParaRPr lang="en-US" sz="1800" dirty="0">
              <a:solidFill>
                <a:srgbClr val="002060"/>
              </a:solidFill>
            </a:endParaRPr>
          </a:p>
          <a:p>
            <a:pPr marL="365760" lvl="1" indent="0" algn="ctr">
              <a:lnSpc>
                <a:spcPct val="80000"/>
              </a:lnSpc>
              <a:buNone/>
            </a:pPr>
            <a:r>
              <a:rPr lang="en-US" sz="1800" i="1" dirty="0" smtClean="0">
                <a:solidFill>
                  <a:schemeClr val="accent2">
                    <a:lumMod val="50000"/>
                  </a:schemeClr>
                </a:solidFill>
              </a:rPr>
              <a:t>Remember! All pieces of the app don’t have to be sent at the same time!</a:t>
            </a:r>
            <a:endParaRPr lang="en-US" sz="18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077200" y="128016"/>
            <a:ext cx="910144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1705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Application Instructions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1.	Develop your list of schools</a:t>
            </a:r>
          </a:p>
          <a:p>
            <a:pPr lvl="2"/>
            <a:r>
              <a:rPr lang="en-US" dirty="0" smtClean="0"/>
              <a:t>Know your deadlines</a:t>
            </a:r>
          </a:p>
          <a:p>
            <a:pPr marL="685800" lvl="2" indent="0">
              <a:buNone/>
            </a:pPr>
            <a:endParaRPr lang="en-US" dirty="0" smtClean="0"/>
          </a:p>
          <a:p>
            <a:r>
              <a:rPr lang="en-US" dirty="0" smtClean="0"/>
              <a:t>2.	Complete your applications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3.   Send your ACT or SAT scores</a:t>
            </a:r>
          </a:p>
          <a:p>
            <a:pPr lvl="2"/>
            <a:r>
              <a:rPr lang="en-US" u="sng" dirty="0" smtClean="0"/>
              <a:t>Student</a:t>
            </a:r>
            <a:r>
              <a:rPr lang="en-US" dirty="0" smtClean="0"/>
              <a:t> must do this by logging into actstudent.org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89924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Counselor Advice 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Yes, soon, you will be making a leap into your future. You can do it. Always strive to:</a:t>
            </a:r>
          </a:p>
          <a:p>
            <a:r>
              <a:rPr lang="en-US" dirty="0" smtClean="0"/>
              <a:t>Make informed choices</a:t>
            </a:r>
          </a:p>
          <a:p>
            <a:r>
              <a:rPr lang="en-US" dirty="0" smtClean="0"/>
              <a:t>Engage with the process</a:t>
            </a:r>
          </a:p>
          <a:p>
            <a:r>
              <a:rPr lang="en-US" dirty="0" smtClean="0"/>
              <a:t>Use your resources well</a:t>
            </a:r>
          </a:p>
          <a:p>
            <a:r>
              <a:rPr lang="en-US" dirty="0" smtClean="0"/>
              <a:t>Remain calm and organized</a:t>
            </a:r>
          </a:p>
          <a:p>
            <a:r>
              <a:rPr lang="en-US" dirty="0" smtClean="0"/>
              <a:t>Not a life or death decision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077200" y="128016"/>
            <a:ext cx="910144" cy="1028700"/>
          </a:xfrm>
          <a:prstGeom prst="rect">
            <a:avLst/>
          </a:prstGeom>
        </p:spPr>
      </p:pic>
      <p:pic>
        <p:nvPicPr>
          <p:cNvPr id="6" name="Picture 3" descr="C:\Users\kesal098\AppData\Local\Microsoft\Windows\Temporary Internet Files\Content.IE5\Z4PXETLB\MC90008885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2872" y="2667000"/>
            <a:ext cx="28194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General Application Instructions (continued)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4.	Set up Counselor Meeting “B”</a:t>
            </a:r>
          </a:p>
          <a:p>
            <a:pPr lvl="2"/>
            <a:r>
              <a:rPr lang="en-US" dirty="0" smtClean="0"/>
              <a:t>Transcripts</a:t>
            </a:r>
          </a:p>
          <a:p>
            <a:pPr lvl="2"/>
            <a:r>
              <a:rPr lang="en-US" dirty="0" smtClean="0"/>
              <a:t>School Profile (colleges use to determine course rigor)</a:t>
            </a:r>
          </a:p>
          <a:p>
            <a:pPr lvl="2"/>
            <a:r>
              <a:rPr lang="en-US" dirty="0" smtClean="0"/>
              <a:t>Sign FERPA waiver</a:t>
            </a:r>
          </a:p>
          <a:p>
            <a:pPr lvl="2"/>
            <a:r>
              <a:rPr lang="en-US" dirty="0" smtClean="0"/>
              <a:t>Fee Waiver</a:t>
            </a:r>
          </a:p>
          <a:p>
            <a:pPr lvl="2"/>
            <a:r>
              <a:rPr lang="en-US" dirty="0" smtClean="0"/>
              <a:t>Inform counselor of teacher recommendations if needed</a:t>
            </a:r>
          </a:p>
          <a:p>
            <a:pPr lvl="2"/>
            <a:r>
              <a:rPr lang="en-US" dirty="0" smtClean="0"/>
              <a:t>Match </a:t>
            </a:r>
            <a:r>
              <a:rPr lang="en-US" dirty="0" err="1" smtClean="0"/>
              <a:t>Naviance</a:t>
            </a:r>
            <a:r>
              <a:rPr lang="en-US" dirty="0" smtClean="0"/>
              <a:t> to Common App (if using)</a:t>
            </a:r>
          </a:p>
          <a:p>
            <a:r>
              <a:rPr lang="en-US" dirty="0" smtClean="0"/>
              <a:t>5.  Set up Counselor Meeting “C” if necessary</a:t>
            </a:r>
          </a:p>
          <a:p>
            <a:pPr lvl="2"/>
            <a:r>
              <a:rPr lang="en-US" dirty="0" smtClean="0"/>
              <a:t>Counselor interview</a:t>
            </a:r>
          </a:p>
          <a:p>
            <a:r>
              <a:rPr lang="en-US" dirty="0" smtClean="0"/>
              <a:t>6.  Check </a:t>
            </a:r>
            <a:r>
              <a:rPr lang="en-US" dirty="0" err="1" smtClean="0"/>
              <a:t>Naviance</a:t>
            </a:r>
            <a:r>
              <a:rPr lang="en-US" dirty="0" smtClean="0"/>
              <a:t> frequently if you are concerned  	about school materials being sent.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19141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Helpful Resources</a:t>
            </a:r>
            <a:r>
              <a:rPr lang="en-US" dirty="0"/>
              <a:t>		</a:t>
            </a:r>
            <a:r>
              <a:rPr lang="en-US" dirty="0" smtClean="0"/>
              <a:t>	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002060"/>
                </a:solidFill>
              </a:rPr>
              <a:t>Counselors</a:t>
            </a:r>
          </a:p>
          <a:p>
            <a:pPr lvl="1">
              <a:lnSpc>
                <a:spcPct val="80000"/>
              </a:lnSpc>
            </a:pPr>
            <a:r>
              <a:rPr lang="en-US" sz="2500" dirty="0" smtClean="0">
                <a:solidFill>
                  <a:srgbClr val="002060"/>
                </a:solidFill>
              </a:rPr>
              <a:t>Loretta Collins: A-D</a:t>
            </a:r>
          </a:p>
          <a:p>
            <a:pPr lvl="1">
              <a:lnSpc>
                <a:spcPct val="80000"/>
              </a:lnSpc>
            </a:pPr>
            <a:r>
              <a:rPr lang="en-US" sz="2500" dirty="0" smtClean="0">
                <a:solidFill>
                  <a:srgbClr val="002060"/>
                </a:solidFill>
              </a:rPr>
              <a:t>Herb Crowell: E-J</a:t>
            </a:r>
          </a:p>
          <a:p>
            <a:pPr lvl="1">
              <a:lnSpc>
                <a:spcPct val="80000"/>
              </a:lnSpc>
            </a:pPr>
            <a:r>
              <a:rPr lang="en-US" sz="2500" dirty="0" smtClean="0">
                <a:solidFill>
                  <a:srgbClr val="002060"/>
                </a:solidFill>
              </a:rPr>
              <a:t>Amy Webster K-M</a:t>
            </a:r>
          </a:p>
          <a:p>
            <a:pPr lvl="1">
              <a:lnSpc>
                <a:spcPct val="80000"/>
              </a:lnSpc>
            </a:pPr>
            <a:r>
              <a:rPr lang="en-US" sz="2500" dirty="0" smtClean="0">
                <a:solidFill>
                  <a:srgbClr val="002060"/>
                </a:solidFill>
              </a:rPr>
              <a:t>John Pemberton N-Sa</a:t>
            </a:r>
          </a:p>
          <a:p>
            <a:pPr lvl="1">
              <a:lnSpc>
                <a:spcPct val="80000"/>
              </a:lnSpc>
            </a:pPr>
            <a:r>
              <a:rPr lang="en-US" sz="2500" dirty="0" smtClean="0">
                <a:solidFill>
                  <a:srgbClr val="002060"/>
                </a:solidFill>
              </a:rPr>
              <a:t>Teresa Savage: </a:t>
            </a:r>
            <a:r>
              <a:rPr lang="en-US" sz="2500" dirty="0" err="1" smtClean="0">
                <a:solidFill>
                  <a:srgbClr val="002060"/>
                </a:solidFill>
              </a:rPr>
              <a:t>Sc</a:t>
            </a:r>
            <a:r>
              <a:rPr lang="en-US" sz="2500" dirty="0" smtClean="0">
                <a:solidFill>
                  <a:srgbClr val="002060"/>
                </a:solidFill>
              </a:rPr>
              <a:t>-Z</a:t>
            </a:r>
          </a:p>
          <a:p>
            <a:pPr lvl="1">
              <a:lnSpc>
                <a:spcPct val="80000"/>
              </a:lnSpc>
            </a:pPr>
            <a:r>
              <a:rPr lang="en-US" sz="2500" dirty="0" smtClean="0">
                <a:solidFill>
                  <a:srgbClr val="002060"/>
                </a:solidFill>
              </a:rPr>
              <a:t>Danielle Seifert/Eman </a:t>
            </a:r>
            <a:r>
              <a:rPr lang="en-US" sz="2500" dirty="0" err="1" smtClean="0">
                <a:solidFill>
                  <a:srgbClr val="002060"/>
                </a:solidFill>
              </a:rPr>
              <a:t>Abdullahi</a:t>
            </a:r>
            <a:r>
              <a:rPr lang="en-US" sz="2500" dirty="0" smtClean="0">
                <a:solidFill>
                  <a:srgbClr val="002060"/>
                </a:solidFill>
              </a:rPr>
              <a:t>: </a:t>
            </a:r>
            <a:r>
              <a:rPr lang="en-US" sz="2100" i="1" dirty="0" smtClean="0">
                <a:solidFill>
                  <a:srgbClr val="002060"/>
                </a:solidFill>
              </a:rPr>
              <a:t>CCC Coordinators</a:t>
            </a:r>
          </a:p>
          <a:p>
            <a:pPr>
              <a:lnSpc>
                <a:spcPct val="80000"/>
              </a:lnSpc>
            </a:pPr>
            <a:endParaRPr lang="en-US" sz="2800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002060"/>
                </a:solidFill>
              </a:rPr>
              <a:t>Educational Talent Search (Tues &amp; Wed)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002060"/>
                </a:solidFill>
              </a:rPr>
              <a:t>Upward Bound (Mon &amp; Wed after school)</a:t>
            </a:r>
            <a:endParaRPr lang="en-US" sz="2400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002060"/>
                </a:solidFill>
              </a:rPr>
              <a:t>College Admission Offices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002060"/>
                </a:solidFill>
              </a:rPr>
              <a:t>College Rep Visits at Washburn: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Sign up on Naviance (visit schedule)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Pass will be sent by Danielle/</a:t>
            </a:r>
            <a:r>
              <a:rPr lang="en-US" sz="2400" dirty="0" err="1" smtClean="0">
                <a:solidFill>
                  <a:srgbClr val="002060"/>
                </a:solidFill>
              </a:rPr>
              <a:t>Eman</a:t>
            </a:r>
            <a:endParaRPr lang="en-US" sz="2400" dirty="0" smtClean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077200" y="128016"/>
            <a:ext cx="910144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607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5344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MPS Graduation Requirements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5867400" y="2057400"/>
            <a:ext cx="3775075" cy="37242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17575900"/>
              </p:ext>
            </p:extLst>
          </p:nvPr>
        </p:nvGraphicFramePr>
        <p:xfrm>
          <a:off x="609600" y="1828800"/>
          <a:ext cx="7772400" cy="4689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422564">
                <a:tc>
                  <a:txBody>
                    <a:bodyPr/>
                    <a:lstStyle/>
                    <a:p>
                      <a:r>
                        <a:rPr lang="en-US" dirty="0" smtClean="0"/>
                        <a:t>Course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Credits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Make-up</a:t>
                      </a:r>
                      <a:endParaRPr lang="en-US" dirty="0"/>
                    </a:p>
                  </a:txBody>
                  <a:tcPr/>
                </a:tc>
              </a:tr>
              <a:tr h="422564"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credits (4</a:t>
                      </a:r>
                      <a:r>
                        <a:rPr lang="en-US" baseline="0" dirty="0" smtClean="0"/>
                        <a:t> years)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10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buFont typeface="Wingdings" pitchFamily="2" charset="2"/>
                        <a:buNone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After school credit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recovery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 starts Monday,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September 19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Complete form in counseling office to sign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up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>
                        <a:lnSpc>
                          <a:spcPct val="80000"/>
                        </a:lnSpc>
                        <a:buFont typeface="Wingdings" pitchFamily="2" charset="2"/>
                        <a:buNone/>
                      </a:pPr>
                      <a:endParaRPr lang="en-US" sz="1800" b="0" baseline="300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80000"/>
                        </a:lnSpc>
                        <a:buFont typeface="Wingdings" pitchFamily="2" charset="2"/>
                        <a:buNone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dirty="0" smtClean="0"/>
                        <a:t> 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2564">
                <a:tc>
                  <a:txBody>
                    <a:bodyPr/>
                    <a:lstStyle/>
                    <a:p>
                      <a:r>
                        <a:rPr lang="en-US" dirty="0" smtClean="0"/>
                        <a:t>Social Studies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credits (4</a:t>
                      </a:r>
                      <a:r>
                        <a:rPr lang="en-US" baseline="0" dirty="0" smtClean="0"/>
                        <a:t> years)</a:t>
                      </a:r>
                      <a:endParaRPr lang="en-US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2564">
                <a:tc>
                  <a:txBody>
                    <a:bodyPr/>
                    <a:lstStyle/>
                    <a:p>
                      <a:r>
                        <a:rPr lang="en-US" dirty="0" smtClean="0"/>
                        <a:t>Math 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credits (3</a:t>
                      </a:r>
                      <a:r>
                        <a:rPr lang="en-US" baseline="0" dirty="0" smtClean="0"/>
                        <a:t> years)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2564">
                <a:tc>
                  <a:txBody>
                    <a:bodyPr/>
                    <a:lstStyle/>
                    <a:p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credits (3</a:t>
                      </a:r>
                      <a:r>
                        <a:rPr lang="en-US" baseline="0" dirty="0" smtClean="0"/>
                        <a:t> years)</a:t>
                      </a:r>
                      <a:endParaRPr lang="en-US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2564">
                <a:tc>
                  <a:txBody>
                    <a:bodyPr/>
                    <a:lstStyle/>
                    <a:p>
                      <a:r>
                        <a:rPr lang="en-US" dirty="0" smtClean="0"/>
                        <a:t>Health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credit (1</a:t>
                      </a:r>
                      <a:r>
                        <a:rPr lang="en-US" baseline="0" dirty="0" smtClean="0"/>
                        <a:t> year)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2564">
                <a:tc>
                  <a:txBody>
                    <a:bodyPr/>
                    <a:lstStyle/>
                    <a:p>
                      <a:r>
                        <a:rPr lang="en-US" dirty="0" smtClean="0"/>
                        <a:t>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credit (1</a:t>
                      </a:r>
                      <a:r>
                        <a:rPr lang="en-US" baseline="0" dirty="0" smtClean="0"/>
                        <a:t> year)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2564">
                <a:tc>
                  <a:txBody>
                    <a:bodyPr/>
                    <a:lstStyle/>
                    <a:p>
                      <a:r>
                        <a:rPr lang="en-US" dirty="0" smtClean="0"/>
                        <a:t>Fine Arts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credit (1</a:t>
                      </a:r>
                      <a:r>
                        <a:rPr lang="en-US" baseline="0" dirty="0" smtClean="0"/>
                        <a:t> year)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2564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Credits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21.5</a:t>
                      </a:r>
                      <a:r>
                        <a:rPr lang="en-US" baseline="0" dirty="0" smtClean="0"/>
                        <a:t> credits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64124">
                <a:tc>
                  <a:txBody>
                    <a:bodyPr/>
                    <a:lstStyle/>
                    <a:p>
                      <a:r>
                        <a:rPr lang="en-US" dirty="0" smtClean="0"/>
                        <a:t>Take ACT or </a:t>
                      </a:r>
                      <a:r>
                        <a:rPr lang="en-US" dirty="0" err="1" smtClean="0"/>
                        <a:t>Accuplacer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2564">
                <a:tc>
                  <a:txBody>
                    <a:bodyPr/>
                    <a:lstStyle/>
                    <a:p>
                      <a:r>
                        <a:rPr lang="en-US" dirty="0" smtClean="0"/>
                        <a:t>My Life Plan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 all Assignments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077200" y="128016"/>
            <a:ext cx="910144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Next Steps…Pick Your Path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Military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Gap Year</a:t>
            </a:r>
          </a:p>
          <a:p>
            <a:pPr lvl="1"/>
            <a:r>
              <a:rPr lang="en-US" dirty="0" smtClean="0">
                <a:solidFill>
                  <a:srgbClr val="000066"/>
                </a:solidFill>
              </a:rPr>
              <a:t>Service – </a:t>
            </a:r>
            <a:r>
              <a:rPr lang="en-US" dirty="0" err="1" smtClean="0">
                <a:solidFill>
                  <a:srgbClr val="000066"/>
                </a:solidFill>
              </a:rPr>
              <a:t>Americorps</a:t>
            </a:r>
            <a:endParaRPr lang="en-US" dirty="0" smtClean="0">
              <a:solidFill>
                <a:srgbClr val="000066"/>
              </a:solidFill>
            </a:endParaRPr>
          </a:p>
          <a:p>
            <a:pPr lvl="1"/>
            <a:r>
              <a:rPr lang="en-US" dirty="0" smtClean="0">
                <a:solidFill>
                  <a:srgbClr val="000066"/>
                </a:solidFill>
              </a:rPr>
              <a:t>Travel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Apprenticeship/Work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College/University                                       	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</a:rPr>
              <a:t>2 year or 4 year?                                   	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</a:rPr>
              <a:t>Public or Private?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077200" y="128016"/>
            <a:ext cx="910144" cy="1028700"/>
          </a:xfrm>
          <a:prstGeom prst="rect">
            <a:avLst/>
          </a:prstGeom>
        </p:spPr>
      </p:pic>
      <p:pic>
        <p:nvPicPr>
          <p:cNvPr id="1026" name="Picture 2" descr="C:\Users\kesal098\AppData\Local\Microsoft\Windows\Temporary Internet Files\Content.IE5\ASNCIRNR\MC90005492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5912" y="1981200"/>
            <a:ext cx="2773378" cy="3464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Senior Year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154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Fall: Applications</a:t>
            </a:r>
          </a:p>
          <a:p>
            <a:pPr lvl="4"/>
            <a:r>
              <a:rPr lang="en-US" sz="1900" dirty="0" smtClean="0"/>
              <a:t>9/22 	College Application and FAFSA </a:t>
            </a:r>
            <a:r>
              <a:rPr lang="en-US" sz="1900" dirty="0"/>
              <a:t>Night for </a:t>
            </a:r>
            <a:r>
              <a:rPr lang="en-US" sz="1900" dirty="0" smtClean="0"/>
              <a:t>families</a:t>
            </a:r>
          </a:p>
          <a:p>
            <a:pPr lvl="4"/>
            <a:r>
              <a:rPr lang="en-US" sz="1900" dirty="0" smtClean="0"/>
              <a:t>10/4 </a:t>
            </a:r>
            <a:r>
              <a:rPr lang="en-US" sz="1900" dirty="0"/>
              <a:t>	National College Fair @ Convention </a:t>
            </a:r>
            <a:r>
              <a:rPr lang="en-US" sz="1900" dirty="0" smtClean="0"/>
              <a:t>Center</a:t>
            </a:r>
          </a:p>
          <a:p>
            <a:pPr lvl="4"/>
            <a:r>
              <a:rPr lang="en-US" sz="1900" dirty="0" smtClean="0"/>
              <a:t>10/7	Senior Status letters sent home</a:t>
            </a:r>
            <a:endParaRPr lang="en-US" sz="1900" dirty="0"/>
          </a:p>
          <a:p>
            <a:pPr lvl="4"/>
            <a:r>
              <a:rPr lang="en-US" sz="1900" dirty="0" smtClean="0"/>
              <a:t>10/22 	ACT (register by 9/16)</a:t>
            </a:r>
          </a:p>
          <a:p>
            <a:pPr lvl="4"/>
            <a:r>
              <a:rPr lang="en-US" sz="1900" dirty="0"/>
              <a:t>11/1 	</a:t>
            </a:r>
            <a:r>
              <a:rPr lang="en-US" sz="1900" b="1" dirty="0"/>
              <a:t>U of M application </a:t>
            </a:r>
            <a:r>
              <a:rPr lang="en-US" sz="1900" b="1" dirty="0" smtClean="0"/>
              <a:t>deadline</a:t>
            </a:r>
          </a:p>
          <a:p>
            <a:pPr lvl="4"/>
            <a:r>
              <a:rPr lang="en-US" sz="1900" i="1" dirty="0" smtClean="0"/>
              <a:t>11/8 	MNACC College Fair @ Washburn</a:t>
            </a:r>
            <a:endParaRPr lang="en-US" sz="1900" dirty="0" smtClean="0"/>
          </a:p>
          <a:p>
            <a:r>
              <a:rPr lang="en-US" sz="2800" dirty="0" smtClean="0"/>
              <a:t>Winter: Scholarships/Financial Aid</a:t>
            </a:r>
          </a:p>
          <a:p>
            <a:pPr lvl="4"/>
            <a:r>
              <a:rPr lang="en-US" sz="1900" dirty="0"/>
              <a:t>11/10 	FAFSA Presentation </a:t>
            </a:r>
            <a:r>
              <a:rPr lang="en-US" sz="1900" dirty="0" smtClean="0"/>
              <a:t>Night</a:t>
            </a:r>
          </a:p>
          <a:p>
            <a:pPr lvl="4"/>
            <a:r>
              <a:rPr lang="en-US" sz="1900" dirty="0" smtClean="0"/>
              <a:t>11/17	MN Dream Act FAFSA Workshop</a:t>
            </a:r>
          </a:p>
          <a:p>
            <a:pPr lvl="4"/>
            <a:r>
              <a:rPr lang="en-US" sz="1900" dirty="0" smtClean="0"/>
              <a:t>12/10 	ACT </a:t>
            </a:r>
            <a:r>
              <a:rPr lang="en-US" sz="1900" dirty="0"/>
              <a:t>(register by </a:t>
            </a:r>
            <a:r>
              <a:rPr lang="en-US" sz="1900" dirty="0" smtClean="0"/>
              <a:t>11/4)</a:t>
            </a:r>
          </a:p>
          <a:p>
            <a:pPr lvl="4"/>
            <a:r>
              <a:rPr lang="en-US" sz="1900" dirty="0" smtClean="0"/>
              <a:t>12/13	MN Dream Act FAFS Workshop</a:t>
            </a:r>
          </a:p>
          <a:p>
            <a:pPr lvl="4"/>
            <a:r>
              <a:rPr lang="en-US" sz="1900" dirty="0" smtClean="0"/>
              <a:t>2/1 	Washburn Scholarship Applications distributed</a:t>
            </a:r>
          </a:p>
          <a:p>
            <a:pPr lvl="4"/>
            <a:r>
              <a:rPr lang="en-US" sz="1900" dirty="0" smtClean="0"/>
              <a:t>3/1 	Application Decisions</a:t>
            </a:r>
          </a:p>
          <a:p>
            <a:pPr lvl="4"/>
            <a:r>
              <a:rPr lang="en-US" sz="1900" dirty="0" smtClean="0"/>
              <a:t>3/1 	FAFSA “Deadline”</a:t>
            </a:r>
          </a:p>
          <a:p>
            <a:r>
              <a:rPr lang="en-US" sz="2800" dirty="0" smtClean="0"/>
              <a:t>Spring: Graduation</a:t>
            </a:r>
          </a:p>
          <a:p>
            <a:pPr lvl="4"/>
            <a:r>
              <a:rPr lang="en-US" sz="1900" dirty="0" smtClean="0"/>
              <a:t>4/10 	Graduation Status letters sent home</a:t>
            </a:r>
          </a:p>
          <a:p>
            <a:pPr lvl="4"/>
            <a:r>
              <a:rPr lang="en-US" sz="1900" dirty="0" smtClean="0"/>
              <a:t>4/15	Financial Aid packages</a:t>
            </a:r>
          </a:p>
          <a:p>
            <a:pPr lvl="4"/>
            <a:r>
              <a:rPr lang="en-US" sz="1900" dirty="0" smtClean="0"/>
              <a:t>5/1 	Make  Final Decisions</a:t>
            </a:r>
          </a:p>
          <a:p>
            <a:pPr lvl="4"/>
            <a:r>
              <a:rPr lang="en-US" sz="1900" dirty="0" smtClean="0"/>
              <a:t>6/7 	Graduation 4:30pm </a:t>
            </a:r>
          </a:p>
          <a:p>
            <a:pPr lvl="4"/>
            <a:endParaRPr lang="en-US" sz="19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077200" y="128016"/>
            <a:ext cx="910144" cy="1028700"/>
          </a:xfrm>
          <a:prstGeom prst="rect">
            <a:avLst/>
          </a:prstGeom>
        </p:spPr>
      </p:pic>
      <p:pic>
        <p:nvPicPr>
          <p:cNvPr id="3074" name="Picture 2" descr="C:\Users\kesal098\AppData\Local\Microsoft\Windows\Temporary Internet Files\Content.IE5\ASNCIRNR\MC910217539[1].wm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96971" y="4876800"/>
            <a:ext cx="1851660" cy="1585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</a:t>
            </a:r>
            <a:endParaRPr lang="en-US" dirty="0" smtClean="0">
              <a:solidFill>
                <a:srgbClr val="000066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Student</a:t>
            </a:r>
          </a:p>
          <a:p>
            <a:pPr lvl="1"/>
            <a:r>
              <a:rPr lang="en-US" sz="2800" dirty="0" smtClean="0">
                <a:solidFill>
                  <a:srgbClr val="002060"/>
                </a:solidFill>
              </a:rPr>
              <a:t>Project Manager </a:t>
            </a:r>
          </a:p>
          <a:p>
            <a:pPr lvl="1"/>
            <a:r>
              <a:rPr lang="en-US" sz="2800" dirty="0" smtClean="0">
                <a:solidFill>
                  <a:srgbClr val="002060"/>
                </a:solidFill>
              </a:rPr>
              <a:t>Naviance (Managing Tool)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Parent</a:t>
            </a:r>
          </a:p>
          <a:p>
            <a:pPr lvl="1"/>
            <a:r>
              <a:rPr lang="en-US" sz="2800" dirty="0" smtClean="0">
                <a:solidFill>
                  <a:srgbClr val="002060"/>
                </a:solidFill>
              </a:rPr>
              <a:t>Supporting conversations</a:t>
            </a:r>
          </a:p>
          <a:p>
            <a:pPr lvl="1"/>
            <a:r>
              <a:rPr lang="en-US" sz="2800" dirty="0" smtClean="0">
                <a:solidFill>
                  <a:srgbClr val="002060"/>
                </a:solidFill>
              </a:rPr>
              <a:t>Reality check</a:t>
            </a:r>
          </a:p>
          <a:p>
            <a:pPr lvl="1"/>
            <a:r>
              <a:rPr lang="en-US" sz="2800" dirty="0" smtClean="0">
                <a:solidFill>
                  <a:srgbClr val="002060"/>
                </a:solidFill>
              </a:rPr>
              <a:t>Balance between independence/dependence 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Counselor/Coordinator</a:t>
            </a:r>
          </a:p>
          <a:p>
            <a:pPr lvl="1"/>
            <a:r>
              <a:rPr lang="en-US" sz="2800" dirty="0" smtClean="0">
                <a:solidFill>
                  <a:srgbClr val="002060"/>
                </a:solidFill>
              </a:rPr>
              <a:t>Answer questions</a:t>
            </a:r>
          </a:p>
          <a:p>
            <a:pPr lvl="1"/>
            <a:r>
              <a:rPr lang="en-US" sz="2800" dirty="0" smtClean="0">
                <a:solidFill>
                  <a:srgbClr val="002060"/>
                </a:solidFill>
              </a:rPr>
              <a:t>Provide resources</a:t>
            </a:r>
          </a:p>
          <a:p>
            <a:pPr lvl="1"/>
            <a:r>
              <a:rPr lang="en-US" sz="2800" dirty="0" smtClean="0">
                <a:solidFill>
                  <a:srgbClr val="002060"/>
                </a:solidFill>
              </a:rPr>
              <a:t>Reality check</a:t>
            </a:r>
            <a:endParaRPr lang="en-US" sz="2800" dirty="0">
              <a:solidFill>
                <a:srgbClr val="002060"/>
              </a:solidFill>
            </a:endParaRPr>
          </a:p>
          <a:p>
            <a:pPr lvl="1"/>
            <a:r>
              <a:rPr lang="en-US" sz="2800" dirty="0" smtClean="0">
                <a:solidFill>
                  <a:srgbClr val="002060"/>
                </a:solidFill>
              </a:rPr>
              <a:t>Write letters if needed; send transcripts and forms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077200" y="128016"/>
            <a:ext cx="910144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Have a balance of “Reach,” “Possible” and “Likely” schools</a:t>
            </a:r>
          </a:p>
        </p:txBody>
      </p:sp>
      <p:sp>
        <p:nvSpPr>
          <p:cNvPr id="1741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College:  Determining Your 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Determining Good Schools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A good school is one that is a good </a:t>
            </a:r>
            <a:r>
              <a:rPr lang="en-US" i="1" dirty="0" smtClean="0">
                <a:solidFill>
                  <a:srgbClr val="000066"/>
                </a:solidFill>
              </a:rPr>
              <a:t>fit</a:t>
            </a:r>
            <a:r>
              <a:rPr lang="en-US" dirty="0" smtClean="0">
                <a:solidFill>
                  <a:srgbClr val="000066"/>
                </a:solidFill>
              </a:rPr>
              <a:t> for you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What is a good fit? A school where you will be happy, engaged, grow and meet your needs (educational, personal social and financial)</a:t>
            </a:r>
          </a:p>
          <a:p>
            <a:pPr lvl="1" eaLnBrk="1" hangingPunct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077200" y="128016"/>
            <a:ext cx="910144" cy="1028700"/>
          </a:xfrm>
          <a:prstGeom prst="rect">
            <a:avLst/>
          </a:prstGeom>
        </p:spPr>
      </p:pic>
      <p:pic>
        <p:nvPicPr>
          <p:cNvPr id="2050" name="Picture 2" descr="C:\Users\kesal098\AppData\Local\Microsoft\Windows\Temporary Internet Files\Content.IE5\ASNCIRNR\MC90008859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038600"/>
            <a:ext cx="2379084" cy="2362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Custom 5">
      <a:dk1>
        <a:sysClr val="windowText" lastClr="000000"/>
      </a:dk1>
      <a:lt1>
        <a:sysClr val="window" lastClr="FFFFFF"/>
      </a:lt1>
      <a:dk2>
        <a:srgbClr val="7F7F7F"/>
      </a:dk2>
      <a:lt2>
        <a:srgbClr val="EBDDC3"/>
      </a:lt2>
      <a:accent1>
        <a:srgbClr val="0070C0"/>
      </a:accent1>
      <a:accent2>
        <a:srgbClr val="F69D1A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31062</TotalTime>
  <Words>1297</Words>
  <Application>Microsoft Macintosh PowerPoint</Application>
  <PresentationFormat>On-screen Show (4:3)</PresentationFormat>
  <Paragraphs>224</Paragraphs>
  <Slides>20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Median</vt:lpstr>
      <vt:lpstr> Post-Secondary Planning</vt:lpstr>
      <vt:lpstr>Counselor Advice   </vt:lpstr>
      <vt:lpstr>Helpful Resources   </vt:lpstr>
      <vt:lpstr>MPS Graduation Requirements</vt:lpstr>
      <vt:lpstr>Next Steps…Pick Your Path</vt:lpstr>
      <vt:lpstr>Senior Year Timeline</vt:lpstr>
      <vt:lpstr>Roles</vt:lpstr>
      <vt:lpstr>College:  Determining Your List</vt:lpstr>
      <vt:lpstr>Determining Good Schools</vt:lpstr>
      <vt:lpstr>Using Your Numbers: Your Profile</vt:lpstr>
      <vt:lpstr>Comparing Your Profile</vt:lpstr>
      <vt:lpstr>Use of Scattergrams</vt:lpstr>
      <vt:lpstr>General Application Tips</vt:lpstr>
      <vt:lpstr>Applications/Deadlines</vt:lpstr>
      <vt:lpstr>Naviance: Tracking Tool</vt:lpstr>
      <vt:lpstr>Teacher Letter of Recommendation</vt:lpstr>
      <vt:lpstr>Weekly Senior Classroom Meetings</vt:lpstr>
      <vt:lpstr>Meeting With Your Counselor</vt:lpstr>
      <vt:lpstr>General Application Instructions  </vt:lpstr>
      <vt:lpstr>General Application Instructions (continued)</vt:lpstr>
    </vt:vector>
  </TitlesOfParts>
  <Company>MPS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SENIORS!</dc:title>
  <dc:creator>ITS</dc:creator>
  <cp:lastModifiedBy>loretta collins</cp:lastModifiedBy>
  <cp:revision>1148</cp:revision>
  <cp:lastPrinted>2014-09-04T19:22:03Z</cp:lastPrinted>
  <dcterms:created xsi:type="dcterms:W3CDTF">2016-09-16T16:39:42Z</dcterms:created>
  <dcterms:modified xsi:type="dcterms:W3CDTF">2016-09-16T16:40:29Z</dcterms:modified>
</cp:coreProperties>
</file>