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3" r:id="rId1"/>
  </p:sldMasterIdLst>
  <p:notesMasterIdLst>
    <p:notesMasterId r:id="rId20"/>
  </p:notesMasterIdLst>
  <p:handoutMasterIdLst>
    <p:handoutMasterId r:id="rId21"/>
  </p:handoutMasterIdLst>
  <p:sldIdLst>
    <p:sldId id="330" r:id="rId2"/>
    <p:sldId id="364" r:id="rId3"/>
    <p:sldId id="334" r:id="rId4"/>
    <p:sldId id="335" r:id="rId5"/>
    <p:sldId id="365" r:id="rId6"/>
    <p:sldId id="363" r:id="rId7"/>
    <p:sldId id="333" r:id="rId8"/>
    <p:sldId id="336" r:id="rId9"/>
    <p:sldId id="337" r:id="rId10"/>
    <p:sldId id="338" r:id="rId11"/>
    <p:sldId id="366" r:id="rId12"/>
    <p:sldId id="339" r:id="rId13"/>
    <p:sldId id="340" r:id="rId14"/>
    <p:sldId id="341" r:id="rId15"/>
    <p:sldId id="358" r:id="rId16"/>
    <p:sldId id="360" r:id="rId17"/>
    <p:sldId id="359" r:id="rId18"/>
    <p:sldId id="367" r:id="rId19"/>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well" initials="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FF"/>
    <a:srgbClr val="FF6600"/>
    <a:srgbClr val="FF99CC"/>
    <a:srgbClr val="99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51" d="100"/>
          <a:sy n="51" d="100"/>
        </p:scale>
        <p:origin x="1742" y="38"/>
      </p:cViewPr>
      <p:guideLst>
        <p:guide orient="horz" pos="2160"/>
        <p:guide pos="2880"/>
      </p:guideLst>
    </p:cSldViewPr>
  </p:slideViewPr>
  <p:outlineViewPr>
    <p:cViewPr>
      <p:scale>
        <a:sx n="33" d="100"/>
        <a:sy n="33" d="100"/>
      </p:scale>
      <p:origin x="42" y="196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dirty="0"/>
          </a:p>
        </p:txBody>
      </p:sp>
      <p:sp>
        <p:nvSpPr>
          <p:cNvPr id="64515" name="Rectangle 3"/>
          <p:cNvSpPr>
            <a:spLocks noGrp="1" noChangeArrowheads="1"/>
          </p:cNvSpPr>
          <p:nvPr>
            <p:ph type="dt" sz="quarter" idx="1"/>
          </p:nvPr>
        </p:nvSpPr>
        <p:spPr bwMode="auto">
          <a:xfrm>
            <a:off x="3958167"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dirty="0"/>
          </a:p>
        </p:txBody>
      </p:sp>
      <p:sp>
        <p:nvSpPr>
          <p:cNvPr id="64516" name="Rectangle 4"/>
          <p:cNvSpPr>
            <a:spLocks noGrp="1" noChangeArrowheads="1"/>
          </p:cNvSpPr>
          <p:nvPr>
            <p:ph type="ftr" sz="quarter" idx="2"/>
          </p:nvPr>
        </p:nvSpPr>
        <p:spPr bwMode="auto">
          <a:xfrm>
            <a:off x="0" y="8819515"/>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dirty="0"/>
          </a:p>
        </p:txBody>
      </p:sp>
      <p:sp>
        <p:nvSpPr>
          <p:cNvPr id="64517" name="Rectangle 5"/>
          <p:cNvSpPr>
            <a:spLocks noGrp="1" noChangeArrowheads="1"/>
          </p:cNvSpPr>
          <p:nvPr>
            <p:ph type="sldNum" sz="quarter" idx="3"/>
          </p:nvPr>
        </p:nvSpPr>
        <p:spPr bwMode="auto">
          <a:xfrm>
            <a:off x="3958167" y="8819515"/>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1" hangingPunct="1">
              <a:defRPr sz="1200">
                <a:latin typeface="Times New Roman" pitchFamily="18" charset="0"/>
              </a:defRPr>
            </a:lvl1pPr>
          </a:lstStyle>
          <a:p>
            <a:fld id="{8DBE7EBF-4522-4F3D-8ABC-E6E507E932CC}" type="slidenum">
              <a:rPr lang="en-US"/>
              <a:pPr/>
              <a:t>‹#›</a:t>
            </a:fld>
            <a:endParaRPr lang="en-US" dirty="0"/>
          </a:p>
        </p:txBody>
      </p:sp>
    </p:spTree>
    <p:extLst>
      <p:ext uri="{BB962C8B-B14F-4D97-AF65-F5344CB8AC3E}">
        <p14:creationId xmlns:p14="http://schemas.microsoft.com/office/powerpoint/2010/main" val="3691619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atin typeface="Arial" pitchFamily="34" charset="0"/>
                <a:ea typeface="+mn-ea"/>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AC773274-0824-43C4-BD65-30A55DB8DD6E}" type="datetimeFigureOut">
              <a:rPr lang="en-US"/>
              <a:pPr/>
              <a:t>2/17/2017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atin typeface="Arial"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72E9084B-7524-400A-A14F-F41317D12990}" type="slidenum">
              <a:rPr lang="en-US"/>
              <a:pPr/>
              <a:t>‹#›</a:t>
            </a:fld>
            <a:endParaRPr lang="en-US" dirty="0"/>
          </a:p>
        </p:txBody>
      </p:sp>
    </p:spTree>
    <p:extLst>
      <p:ext uri="{BB962C8B-B14F-4D97-AF65-F5344CB8AC3E}">
        <p14:creationId xmlns:p14="http://schemas.microsoft.com/office/powerpoint/2010/main" val="2380081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9084B-7524-400A-A14F-F41317D12990}" type="slidenum">
              <a:rPr lang="en-US" smtClean="0"/>
              <a:pPr/>
              <a:t>10</a:t>
            </a:fld>
            <a:endParaRPr lang="en-US" dirty="0"/>
          </a:p>
        </p:txBody>
      </p:sp>
    </p:spTree>
    <p:extLst>
      <p:ext uri="{BB962C8B-B14F-4D97-AF65-F5344CB8AC3E}">
        <p14:creationId xmlns:p14="http://schemas.microsoft.com/office/powerpoint/2010/main" val="185592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9084B-7524-400A-A14F-F41317D12990}" type="slidenum">
              <a:rPr lang="en-US" smtClean="0"/>
              <a:pPr/>
              <a:t>11</a:t>
            </a:fld>
            <a:endParaRPr lang="en-US" dirty="0"/>
          </a:p>
        </p:txBody>
      </p:sp>
    </p:spTree>
    <p:extLst>
      <p:ext uri="{BB962C8B-B14F-4D97-AF65-F5344CB8AC3E}">
        <p14:creationId xmlns:p14="http://schemas.microsoft.com/office/powerpoint/2010/main" val="298044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03D1493-AFE2-406E-9A79-93B2E12D3C1F}" type="datetimeFigureOut">
              <a:rPr lang="en-US" smtClean="0"/>
              <a:pPr/>
              <a:t>2/17/2017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5FC6F21-C65C-4E6B-8185-3F556AF872E6}"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7716170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5" name="Footer Placeholder 4"/>
          <p:cNvSpPr>
            <a:spLocks noGrp="1"/>
          </p:cNvSpPr>
          <p:nvPr>
            <p:ph type="ftr" sz="quarter" idx="11"/>
          </p:nvPr>
        </p:nvSpPr>
        <p:spPr/>
        <p:txBody>
          <a:bodyPr/>
          <a:lstStyle/>
          <a:p>
            <a:endParaRPr lang="en-US">
              <a:solidFill>
                <a:srgbClr val="7F7F7F"/>
              </a:solidFill>
            </a:endParaRPr>
          </a:p>
        </p:txBody>
      </p:sp>
      <p:sp>
        <p:nvSpPr>
          <p:cNvPr id="6" name="Slide Number Placeholder 5"/>
          <p:cNvSpPr>
            <a:spLocks noGrp="1"/>
          </p:cNvSpPr>
          <p:nvPr>
            <p:ph type="sldNum" sz="quarter" idx="12"/>
          </p:nvPr>
        </p:nvSpPr>
        <p:spPr/>
        <p:txBody>
          <a:bodyPr/>
          <a:lstStyle/>
          <a:p>
            <a:fld id="{85FC6F21-C65C-4E6B-8185-3F556AF872E6}" type="slidenum">
              <a:rPr lang="en-US" smtClean="0"/>
              <a:pPr/>
              <a:t>‹#›</a:t>
            </a:fld>
            <a:endParaRPr lang="en-US"/>
          </a:p>
        </p:txBody>
      </p:sp>
    </p:spTree>
    <p:extLst>
      <p:ext uri="{BB962C8B-B14F-4D97-AF65-F5344CB8AC3E}">
        <p14:creationId xmlns:p14="http://schemas.microsoft.com/office/powerpoint/2010/main" val="296496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F7F7F"/>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5FC6F21-C65C-4E6B-8185-3F556AF872E6}" type="slidenum">
              <a:rPr lang="en-US" smtClean="0"/>
              <a:pPr/>
              <a:t>‹#›</a:t>
            </a:fld>
            <a:endParaRPr lang="en-US"/>
          </a:p>
        </p:txBody>
      </p:sp>
    </p:spTree>
    <p:extLst>
      <p:ext uri="{BB962C8B-B14F-4D97-AF65-F5344CB8AC3E}">
        <p14:creationId xmlns:p14="http://schemas.microsoft.com/office/powerpoint/2010/main" val="1656777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5" name="Footer Placeholder 4"/>
          <p:cNvSpPr>
            <a:spLocks noGrp="1"/>
          </p:cNvSpPr>
          <p:nvPr>
            <p:ph type="ftr" sz="quarter" idx="11"/>
          </p:nvPr>
        </p:nvSpPr>
        <p:spPr/>
        <p:txBody>
          <a:bodyPr/>
          <a:lstStyle/>
          <a:p>
            <a:endParaRPr lang="en-US">
              <a:solidFill>
                <a:srgbClr val="7F7F7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3995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FC6F21-C65C-4E6B-8185-3F556AF872E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F7F7F"/>
              </a:solidFill>
            </a:endParaRPr>
          </a:p>
        </p:txBody>
      </p:sp>
    </p:spTree>
    <p:extLst>
      <p:ext uri="{BB962C8B-B14F-4D97-AF65-F5344CB8AC3E}">
        <p14:creationId xmlns:p14="http://schemas.microsoft.com/office/powerpoint/2010/main" val="3160656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03D1493-AFE2-406E-9A79-93B2E12D3C1F}" type="datetimeFigureOut">
              <a:rPr lang="en-US" smtClean="0">
                <a:solidFill>
                  <a:srgbClr val="7F7F7F"/>
                </a:solidFill>
              </a:rPr>
              <a:pPr/>
              <a:t>2/17/2017</a:t>
            </a:fld>
            <a:endParaRPr lang="en-US">
              <a:solidFill>
                <a:srgbClr val="7F7F7F"/>
              </a:solidFill>
            </a:endParaRPr>
          </a:p>
        </p:txBody>
      </p:sp>
      <p:sp>
        <p:nvSpPr>
          <p:cNvPr id="10" name="Slide Number Placeholder 9"/>
          <p:cNvSpPr>
            <a:spLocks noGrp="1"/>
          </p:cNvSpPr>
          <p:nvPr>
            <p:ph type="sldNum" sz="quarter" idx="16"/>
          </p:nvPr>
        </p:nvSpPr>
        <p:spPr/>
        <p:txBody>
          <a:bodyPr rtlCol="0"/>
          <a:lstStyle/>
          <a:p>
            <a:fld id="{85FC6F21-C65C-4E6B-8185-3F556AF872E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F7F7F"/>
              </a:solidFill>
            </a:endParaRPr>
          </a:p>
        </p:txBody>
      </p:sp>
    </p:spTree>
    <p:extLst>
      <p:ext uri="{BB962C8B-B14F-4D97-AF65-F5344CB8AC3E}">
        <p14:creationId xmlns:p14="http://schemas.microsoft.com/office/powerpoint/2010/main" val="75246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03D1493-AFE2-406E-9A79-93B2E12D3C1F}" type="datetimeFigureOut">
              <a:rPr lang="en-US" smtClean="0">
                <a:solidFill>
                  <a:srgbClr val="7F7F7F"/>
                </a:solidFill>
              </a:rPr>
              <a:pPr/>
              <a:t>2/17/2017</a:t>
            </a:fld>
            <a:endParaRPr lang="en-US">
              <a:solidFill>
                <a:srgbClr val="7F7F7F"/>
              </a:solidFill>
            </a:endParaRPr>
          </a:p>
        </p:txBody>
      </p:sp>
      <p:sp>
        <p:nvSpPr>
          <p:cNvPr id="12" name="Slide Number Placeholder 11"/>
          <p:cNvSpPr>
            <a:spLocks noGrp="1"/>
          </p:cNvSpPr>
          <p:nvPr>
            <p:ph type="sldNum" sz="quarter" idx="16"/>
          </p:nvPr>
        </p:nvSpPr>
        <p:spPr/>
        <p:txBody>
          <a:bodyPr rtlCol="0"/>
          <a:lstStyle/>
          <a:p>
            <a:fld id="{85FC6F21-C65C-4E6B-8185-3F556AF872E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F7F7F"/>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4890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4" name="Footer Placeholder 3"/>
          <p:cNvSpPr>
            <a:spLocks noGrp="1"/>
          </p:cNvSpPr>
          <p:nvPr>
            <p:ph type="ftr" sz="quarter" idx="11"/>
          </p:nvPr>
        </p:nvSpPr>
        <p:spPr/>
        <p:txBody>
          <a:bodyPr/>
          <a:lstStyle/>
          <a:p>
            <a:endParaRPr lang="en-US">
              <a:solidFill>
                <a:srgbClr val="7F7F7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Tree>
    <p:extLst>
      <p:ext uri="{BB962C8B-B14F-4D97-AF65-F5344CB8AC3E}">
        <p14:creationId xmlns:p14="http://schemas.microsoft.com/office/powerpoint/2010/main" val="170548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3" name="Footer Placeholder 2"/>
          <p:cNvSpPr>
            <a:spLocks noGrp="1"/>
          </p:cNvSpPr>
          <p:nvPr>
            <p:ph type="ftr" sz="quarter" idx="11"/>
          </p:nvPr>
        </p:nvSpPr>
        <p:spPr/>
        <p:txBody>
          <a:bodyPr/>
          <a:lstStyle/>
          <a:p>
            <a:endParaRPr lang="en-US">
              <a:solidFill>
                <a:srgbClr val="7F7F7F"/>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5FC6F21-C65C-4E6B-8185-3F556AF872E6}" type="slidenum">
              <a:rPr lang="en-US" smtClean="0">
                <a:solidFill>
                  <a:srgbClr val="7F7F7F"/>
                </a:solidFill>
              </a:rPr>
              <a:pPr/>
              <a:t>‹#›</a:t>
            </a:fld>
            <a:endParaRPr lang="en-US">
              <a:solidFill>
                <a:srgbClr val="7F7F7F"/>
              </a:solidFill>
            </a:endParaRPr>
          </a:p>
        </p:txBody>
      </p:sp>
    </p:spTree>
    <p:extLst>
      <p:ext uri="{BB962C8B-B14F-4D97-AF65-F5344CB8AC3E}">
        <p14:creationId xmlns:p14="http://schemas.microsoft.com/office/powerpoint/2010/main" val="179768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3D1493-AFE2-406E-9A79-93B2E12D3C1F}" type="datetimeFigureOut">
              <a:rPr lang="en-US" smtClean="0">
                <a:solidFill>
                  <a:srgbClr val="7F7F7F"/>
                </a:solidFill>
              </a:rPr>
              <a:pPr/>
              <a:t>2/17/2017</a:t>
            </a:fld>
            <a:endParaRPr lang="en-US">
              <a:solidFill>
                <a:srgbClr val="7F7F7F"/>
              </a:solidFill>
            </a:endParaRPr>
          </a:p>
        </p:txBody>
      </p:sp>
      <p:sp>
        <p:nvSpPr>
          <p:cNvPr id="6" name="Footer Placeholder 5"/>
          <p:cNvSpPr>
            <a:spLocks noGrp="1"/>
          </p:cNvSpPr>
          <p:nvPr>
            <p:ph type="ftr" sz="quarter" idx="11"/>
          </p:nvPr>
        </p:nvSpPr>
        <p:spPr/>
        <p:txBody>
          <a:bodyPr/>
          <a:lstStyle/>
          <a:p>
            <a:endParaRPr lang="en-US">
              <a:solidFill>
                <a:srgbClr val="7F7F7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6356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03D1493-AFE2-406E-9A79-93B2E12D3C1F}" type="datetimeFigureOut">
              <a:rPr lang="en-US" smtClean="0">
                <a:solidFill>
                  <a:srgbClr val="7F7F7F"/>
                </a:solidFill>
              </a:rPr>
              <a:pPr/>
              <a:t>2/17/2017</a:t>
            </a:fld>
            <a:endParaRPr lang="en-US">
              <a:solidFill>
                <a:srgbClr val="7F7F7F"/>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5FC6F21-C65C-4E6B-8185-3F556AF872E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F7F7F"/>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15230584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103D1493-AFE2-406E-9A79-93B2E12D3C1F}" type="datetimeFigureOut">
              <a:rPr lang="en-US" smtClean="0">
                <a:solidFill>
                  <a:srgbClr val="7F7F7F"/>
                </a:solidFill>
                <a:latin typeface="Tw Cen MT"/>
                <a:ea typeface="+mn-ea"/>
              </a:rPr>
              <a:pPr fontAlgn="auto">
                <a:spcBef>
                  <a:spcPts val="0"/>
                </a:spcBef>
                <a:spcAft>
                  <a:spcPts val="0"/>
                </a:spcAft>
              </a:pPr>
              <a:t>2/17/2017</a:t>
            </a:fld>
            <a:endParaRPr lang="en-US">
              <a:solidFill>
                <a:srgbClr val="7F7F7F"/>
              </a:solidFill>
              <a:latin typeface="Tw Cen MT"/>
              <a:ea typeface="+mn-ea"/>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7F7F7F"/>
              </a:solidFill>
              <a:latin typeface="Tw Cen MT"/>
              <a:ea typeface="+mn-ea"/>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85FC6F21-C65C-4E6B-8185-3F556AF872E6}" type="slidenum">
              <a:rPr lang="en-US" smtClean="0">
                <a:latin typeface="Tw Cen MT"/>
                <a:ea typeface="+mn-ea"/>
              </a:rPr>
              <a:pPr fontAlgn="auto">
                <a:spcBef>
                  <a:spcPts val="0"/>
                </a:spcBef>
                <a:spcAft>
                  <a:spcPts val="0"/>
                </a:spcAft>
              </a:pPr>
              <a:t>‹#›</a:t>
            </a:fld>
            <a:endParaRPr lang="en-US">
              <a:latin typeface="Tw Cen MT"/>
              <a:ea typeface="+mn-ea"/>
            </a:endParaRPr>
          </a:p>
        </p:txBody>
      </p:sp>
    </p:spTree>
    <p:extLst>
      <p:ext uri="{BB962C8B-B14F-4D97-AF65-F5344CB8AC3E}">
        <p14:creationId xmlns:p14="http://schemas.microsoft.com/office/powerpoint/2010/main" val="4283487159"/>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t>                    </a:t>
            </a:r>
            <a:r>
              <a:rPr lang="en-US" sz="2400" dirty="0" smtClean="0"/>
              <a:t>Presentation &amp; Student Panel 2/16/17</a:t>
            </a:r>
            <a:endParaRPr lang="en-US" sz="2400" dirty="0"/>
          </a:p>
        </p:txBody>
      </p:sp>
      <p:sp>
        <p:nvSpPr>
          <p:cNvPr id="3" name="Subtitle 2"/>
          <p:cNvSpPr>
            <a:spLocks noGrp="1"/>
          </p:cNvSpPr>
          <p:nvPr>
            <p:ph type="subTitle" idx="1"/>
          </p:nvPr>
        </p:nvSpPr>
        <p:spPr/>
        <p:txBody>
          <a:bodyPr>
            <a:noAutofit/>
          </a:bodyPr>
          <a:lstStyle/>
          <a:p>
            <a:pPr algn="ctr"/>
            <a:r>
              <a:rPr lang="en-US" sz="2800" dirty="0" smtClean="0"/>
              <a:t>Post Secondary Enrollment Options (PSEO)</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
            <a:ext cx="4752975" cy="5372100"/>
          </a:xfrm>
          <a:prstGeom prst="rect">
            <a:avLst/>
          </a:prstGeom>
        </p:spPr>
      </p:pic>
    </p:spTree>
    <p:extLst>
      <p:ext uri="{BB962C8B-B14F-4D97-AF65-F5344CB8AC3E}">
        <p14:creationId xmlns:p14="http://schemas.microsoft.com/office/powerpoint/2010/main" val="1229726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Normandale Community College</a:t>
            </a:r>
            <a:endParaRPr lang="en-US" sz="3200" b="1" dirty="0"/>
          </a:p>
        </p:txBody>
      </p:sp>
      <p:sp>
        <p:nvSpPr>
          <p:cNvPr id="3" name="Content Placeholder 2"/>
          <p:cNvSpPr>
            <a:spLocks noGrp="1"/>
          </p:cNvSpPr>
          <p:nvPr>
            <p:ph sz="quarter" idx="4294967295"/>
          </p:nvPr>
        </p:nvSpPr>
        <p:spPr>
          <a:xfrm>
            <a:off x="0" y="1600200"/>
            <a:ext cx="7467600" cy="4873625"/>
          </a:xfrm>
        </p:spPr>
        <p:txBody>
          <a:bodyPr>
            <a:normAutofit/>
          </a:bodyPr>
          <a:lstStyle/>
          <a:p>
            <a:r>
              <a:rPr lang="en-US" sz="2200" dirty="0" smtClean="0"/>
              <a:t>Application deadlines: July 1</a:t>
            </a:r>
            <a:r>
              <a:rPr lang="en-US" sz="2200" baseline="30000" dirty="0" smtClean="0"/>
              <a:t>st</a:t>
            </a:r>
            <a:r>
              <a:rPr lang="en-US" sz="2200" dirty="0" smtClean="0"/>
              <a:t> and Dec. 1</a:t>
            </a:r>
            <a:r>
              <a:rPr lang="en-US" sz="2200" baseline="30000" dirty="0" smtClean="0"/>
              <a:t>st</a:t>
            </a:r>
            <a:endParaRPr lang="en-US" sz="2200" dirty="0" smtClean="0"/>
          </a:p>
          <a:p>
            <a:r>
              <a:rPr lang="en-US" sz="2200" dirty="0" smtClean="0"/>
              <a:t>Juniors: Top 1/3 of class or 70</a:t>
            </a:r>
            <a:r>
              <a:rPr lang="en-US" sz="2200" baseline="30000" dirty="0" smtClean="0"/>
              <a:t>th</a:t>
            </a:r>
            <a:r>
              <a:rPr lang="en-US" sz="2200" dirty="0" smtClean="0"/>
              <a:t> percentile on PSAT</a:t>
            </a:r>
          </a:p>
          <a:p>
            <a:r>
              <a:rPr lang="en-US" sz="2200" dirty="0" smtClean="0"/>
              <a:t>Seniors: Top 1/2 of class or 50</a:t>
            </a:r>
            <a:r>
              <a:rPr lang="en-US" sz="2200" baseline="30000" dirty="0" smtClean="0"/>
              <a:t>th</a:t>
            </a:r>
            <a:r>
              <a:rPr lang="en-US" sz="2200" dirty="0" smtClean="0"/>
              <a:t> percentile on PSAT </a:t>
            </a:r>
          </a:p>
          <a:p>
            <a:r>
              <a:rPr lang="en-US" sz="2200" b="1" dirty="0" smtClean="0"/>
              <a:t>Step 1</a:t>
            </a:r>
            <a:r>
              <a:rPr lang="en-US" sz="2200" dirty="0" smtClean="0"/>
              <a:t>: Pick-up application in counseling office.</a:t>
            </a:r>
          </a:p>
          <a:p>
            <a:r>
              <a:rPr lang="en-US" sz="2200" b="1" dirty="0" smtClean="0"/>
              <a:t>Step 2</a:t>
            </a:r>
            <a:r>
              <a:rPr lang="en-US" sz="2200" dirty="0" smtClean="0"/>
              <a:t>: Complete application and mail in with transcript and counselor signed form.</a:t>
            </a:r>
          </a:p>
          <a:p>
            <a:r>
              <a:rPr lang="en-US" sz="2200" b="1" dirty="0" smtClean="0"/>
              <a:t>Step 3</a:t>
            </a:r>
            <a:r>
              <a:rPr lang="en-US" sz="2200" dirty="0" smtClean="0"/>
              <a:t>: Take the Placement Tests at </a:t>
            </a:r>
            <a:r>
              <a:rPr lang="en-US" sz="2200" dirty="0" err="1" smtClean="0"/>
              <a:t>Normandale</a:t>
            </a:r>
            <a:r>
              <a:rPr lang="en-US" sz="2200" dirty="0" smtClean="0"/>
              <a:t> (Reading, Writing and Mathematics) if ACT scores not high enough</a:t>
            </a:r>
          </a:p>
          <a:p>
            <a:pPr marL="0" indent="0">
              <a:buNone/>
            </a:pPr>
            <a:endParaRPr lang="en-US" sz="2200" dirty="0" smtClean="0"/>
          </a:p>
          <a:p>
            <a:r>
              <a:rPr lang="en-US" sz="2200" dirty="0" smtClean="0"/>
              <a:t>Informational Sessions: 2/2, 3/1   5:00pm </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04800"/>
            <a:ext cx="2305050" cy="71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544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Sophomore Eligibility</a:t>
            </a:r>
            <a:endParaRPr lang="en-US" sz="3200" b="1" dirty="0"/>
          </a:p>
        </p:txBody>
      </p:sp>
      <p:sp>
        <p:nvSpPr>
          <p:cNvPr id="3" name="Content Placeholder 2"/>
          <p:cNvSpPr>
            <a:spLocks noGrp="1"/>
          </p:cNvSpPr>
          <p:nvPr>
            <p:ph sz="quarter" idx="4294967295"/>
          </p:nvPr>
        </p:nvSpPr>
        <p:spPr>
          <a:xfrm>
            <a:off x="0" y="1600200"/>
            <a:ext cx="8229600" cy="4873625"/>
          </a:xfrm>
        </p:spPr>
        <p:txBody>
          <a:bodyPr>
            <a:normAutofit/>
          </a:bodyPr>
          <a:lstStyle/>
          <a:p>
            <a:pPr fontAlgn="base"/>
            <a:r>
              <a:rPr lang="en-US" sz="2200" dirty="0"/>
              <a:t>H</a:t>
            </a:r>
            <a:r>
              <a:rPr lang="en-US" sz="2200" dirty="0" smtClean="0"/>
              <a:t>igh </a:t>
            </a:r>
            <a:r>
              <a:rPr lang="en-US" sz="2200" dirty="0"/>
              <a:t>school sophomores </a:t>
            </a:r>
            <a:r>
              <a:rPr lang="en-US" sz="2200" dirty="0" smtClean="0"/>
              <a:t>need to meet </a:t>
            </a:r>
            <a:r>
              <a:rPr lang="en-US" sz="2200" dirty="0"/>
              <a:t>the course prerequisites and have earned a “meets” or “exceeds” proficiency level on the 8th grade reading Minnesota Comprehensive Assessment (MCA) test. </a:t>
            </a:r>
            <a:endParaRPr lang="en-US" sz="2200" dirty="0" smtClean="0"/>
          </a:p>
          <a:p>
            <a:pPr fontAlgn="base"/>
            <a:r>
              <a:rPr lang="en-US" sz="2200" dirty="0" smtClean="0"/>
              <a:t>Students </a:t>
            </a:r>
            <a:r>
              <a:rPr lang="en-US" sz="2200" dirty="0"/>
              <a:t>may take </a:t>
            </a:r>
            <a:r>
              <a:rPr lang="en-US" sz="2200" u="sng" dirty="0"/>
              <a:t>one</a:t>
            </a:r>
            <a:r>
              <a:rPr lang="en-US" sz="2200" dirty="0"/>
              <a:t> approved </a:t>
            </a:r>
            <a:r>
              <a:rPr lang="en-US" sz="2200" dirty="0" smtClean="0"/>
              <a:t>Career </a:t>
            </a:r>
            <a:r>
              <a:rPr lang="en-US" sz="2200" dirty="0"/>
              <a:t>and </a:t>
            </a:r>
            <a:r>
              <a:rPr lang="en-US" sz="2200" dirty="0" smtClean="0"/>
              <a:t>Technical </a:t>
            </a:r>
            <a:r>
              <a:rPr lang="en-US" sz="2200" dirty="0"/>
              <a:t>E</a:t>
            </a:r>
            <a:r>
              <a:rPr lang="en-US" sz="2200" dirty="0" smtClean="0"/>
              <a:t>ducation </a:t>
            </a:r>
            <a:r>
              <a:rPr lang="en-US" sz="2200" dirty="0"/>
              <a:t>course in a CTE program of study </a:t>
            </a:r>
            <a:r>
              <a:rPr lang="en-US" sz="2200" dirty="0" smtClean="0"/>
              <a:t>(examples include Business Management, Graphic Design, HVAC, Law enforcement).</a:t>
            </a:r>
          </a:p>
          <a:p>
            <a:pPr fontAlgn="base"/>
            <a:r>
              <a:rPr lang="en-US" sz="2200" dirty="0" smtClean="0"/>
              <a:t>If the student earns </a:t>
            </a:r>
            <a:r>
              <a:rPr lang="en-US" sz="2200" dirty="0"/>
              <a:t>a C or better in that class, the following semester </a:t>
            </a:r>
            <a:r>
              <a:rPr lang="en-US" sz="2200" dirty="0" smtClean="0"/>
              <a:t>they </a:t>
            </a:r>
            <a:r>
              <a:rPr lang="en-US" sz="2200" dirty="0"/>
              <a:t>can take more career and technical courses. If you continue to earn a C or better, you will be eligible to register for general education classes as a Junior and Senior.</a:t>
            </a:r>
          </a:p>
        </p:txBody>
      </p:sp>
      <p:pic>
        <p:nvPicPr>
          <p:cNvPr id="4" name="Picture 3"/>
          <p:cNvPicPr>
            <a:picLocks noChangeAspect="1"/>
          </p:cNvPicPr>
          <p:nvPr/>
        </p:nvPicPr>
        <p:blipFill>
          <a:blip r:embed="rId3" cstate="print"/>
          <a:stretch>
            <a:fillRect/>
          </a:stretch>
        </p:blipFill>
        <p:spPr>
          <a:xfrm>
            <a:off x="7391400" y="170597"/>
            <a:ext cx="1237595" cy="1048603"/>
          </a:xfrm>
          <a:prstGeom prst="rect">
            <a:avLst/>
          </a:prstGeom>
        </p:spPr>
      </p:pic>
    </p:spTree>
    <p:extLst>
      <p:ext uri="{BB962C8B-B14F-4D97-AF65-F5344CB8AC3E}">
        <p14:creationId xmlns:p14="http://schemas.microsoft.com/office/powerpoint/2010/main" val="33006614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PSEO: High School vs. College</a:t>
            </a:r>
            <a:endParaRPr lang="en-US" dirty="0"/>
          </a:p>
        </p:txBody>
      </p:sp>
      <p:sp>
        <p:nvSpPr>
          <p:cNvPr id="14" name="Content Placeholder 13"/>
          <p:cNvSpPr>
            <a:spLocks noGrp="1"/>
          </p:cNvSpPr>
          <p:nvPr>
            <p:ph sz="quarter" idx="4294967295"/>
          </p:nvPr>
        </p:nvSpPr>
        <p:spPr>
          <a:xfrm>
            <a:off x="0" y="1600200"/>
            <a:ext cx="3657600" cy="4572000"/>
          </a:xfrm>
        </p:spPr>
        <p:txBody>
          <a:bodyPr>
            <a:normAutofit fontScale="92500" lnSpcReduction="10000"/>
          </a:bodyPr>
          <a:lstStyle/>
          <a:p>
            <a:pPr marL="0" indent="0">
              <a:buNone/>
            </a:pPr>
            <a:r>
              <a:rPr lang="en-US" sz="1600" dirty="0" smtClean="0"/>
              <a:t>                     </a:t>
            </a:r>
            <a:r>
              <a:rPr lang="en-US" sz="2200" u="sng" dirty="0" smtClean="0">
                <a:solidFill>
                  <a:srgbClr val="C00000"/>
                </a:solidFill>
              </a:rPr>
              <a:t>HIGH SCHOOL</a:t>
            </a:r>
          </a:p>
          <a:p>
            <a:r>
              <a:rPr lang="en-US" sz="2100" dirty="0" smtClean="0"/>
              <a:t>Teachers often remind you of due dates and assignments. </a:t>
            </a:r>
          </a:p>
          <a:p>
            <a:r>
              <a:rPr lang="en-US" sz="2100" dirty="0" smtClean="0"/>
              <a:t>Teachers check your completed work.	</a:t>
            </a:r>
          </a:p>
          <a:p>
            <a:r>
              <a:rPr lang="en-US" sz="2100" dirty="0" smtClean="0"/>
              <a:t>Testing is frequent and covers small amounts of material.</a:t>
            </a:r>
          </a:p>
          <a:p>
            <a:r>
              <a:rPr lang="en-US" sz="2100" dirty="0" smtClean="0"/>
              <a:t>Teachers often arrange tests so as not to conflict with school events. </a:t>
            </a:r>
          </a:p>
          <a:p>
            <a:r>
              <a:rPr lang="en-US" sz="2100" dirty="0" smtClean="0"/>
              <a:t>“Good faith” is often rewarded with a higher grade.</a:t>
            </a:r>
          </a:p>
          <a:p>
            <a:r>
              <a:rPr lang="en-US" sz="2100" dirty="0" smtClean="0"/>
              <a:t>Classes meet every day.</a:t>
            </a:r>
          </a:p>
          <a:p>
            <a:r>
              <a:rPr lang="en-US" sz="2100" dirty="0" smtClean="0"/>
              <a:t>Access to student information.</a:t>
            </a:r>
            <a:endParaRPr lang="en-US" sz="2100" dirty="0"/>
          </a:p>
        </p:txBody>
      </p:sp>
      <p:sp>
        <p:nvSpPr>
          <p:cNvPr id="15" name="Content Placeholder 14"/>
          <p:cNvSpPr>
            <a:spLocks noGrp="1"/>
          </p:cNvSpPr>
          <p:nvPr>
            <p:ph sz="quarter" idx="4294967295"/>
          </p:nvPr>
        </p:nvSpPr>
        <p:spPr>
          <a:xfrm>
            <a:off x="4648200" y="1600200"/>
            <a:ext cx="4495800" cy="4572000"/>
          </a:xfrm>
        </p:spPr>
        <p:txBody>
          <a:bodyPr>
            <a:normAutofit fontScale="92500" lnSpcReduction="20000"/>
          </a:bodyPr>
          <a:lstStyle/>
          <a:p>
            <a:pPr marL="0" indent="0">
              <a:buNone/>
            </a:pPr>
            <a:r>
              <a:rPr lang="en-US" sz="1600" dirty="0" smtClean="0"/>
              <a:t>                         </a:t>
            </a:r>
            <a:r>
              <a:rPr lang="en-US" sz="2200" dirty="0" smtClean="0"/>
              <a:t> </a:t>
            </a:r>
            <a:r>
              <a:rPr lang="en-US" sz="2200" u="sng" dirty="0" smtClean="0">
                <a:solidFill>
                  <a:srgbClr val="C00000"/>
                </a:solidFill>
              </a:rPr>
              <a:t>COLLEGE</a:t>
            </a:r>
          </a:p>
          <a:p>
            <a:r>
              <a:rPr lang="en-US" sz="1900" dirty="0" smtClean="0"/>
              <a:t>Professors expect you to read, save, and consult syllabus for due dates.</a:t>
            </a:r>
          </a:p>
          <a:p>
            <a:r>
              <a:rPr lang="en-US" sz="1900" dirty="0" smtClean="0"/>
              <a:t>Homework is not often given and rarely checked or used for grading. </a:t>
            </a:r>
          </a:p>
          <a:p>
            <a:r>
              <a:rPr lang="en-US" sz="1900" dirty="0" smtClean="0"/>
              <a:t>Testing is infrequent, cumulative, and encompasses a large part of your grade.</a:t>
            </a:r>
          </a:p>
          <a:p>
            <a:r>
              <a:rPr lang="en-US" sz="1900" dirty="0" smtClean="0"/>
              <a:t>Tests are scheduled without regard for other classes or activities.</a:t>
            </a:r>
          </a:p>
          <a:p>
            <a:r>
              <a:rPr lang="en-US" sz="1900" dirty="0" smtClean="0"/>
              <a:t>Reading load is much heavier than high school.</a:t>
            </a:r>
          </a:p>
          <a:p>
            <a:r>
              <a:rPr lang="en-US" sz="1900" dirty="0" smtClean="0"/>
              <a:t>“Good faith” effort is appreciate but typically doesn’t change the grade you earned. </a:t>
            </a:r>
          </a:p>
          <a:p>
            <a:r>
              <a:rPr lang="en-US" sz="1900" dirty="0" smtClean="0"/>
              <a:t>Classes meet two or three times a week.</a:t>
            </a:r>
          </a:p>
          <a:p>
            <a:r>
              <a:rPr lang="en-US" sz="1900" dirty="0" smtClean="0"/>
              <a:t>No parent access to student information</a:t>
            </a:r>
            <a:r>
              <a:rPr lang="en-US" sz="1600" dirty="0" smtClean="0"/>
              <a:t>.</a:t>
            </a:r>
            <a:endParaRPr lang="en-US" sz="1600" dirty="0"/>
          </a:p>
        </p:txBody>
      </p:sp>
    </p:spTree>
    <p:extLst>
      <p:ext uri="{BB962C8B-B14F-4D97-AF65-F5344CB8AC3E}">
        <p14:creationId xmlns:p14="http://schemas.microsoft.com/office/powerpoint/2010/main" val="1180341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Considerations for PSEO</a:t>
            </a:r>
            <a:endParaRPr lang="en-US" dirty="0"/>
          </a:p>
        </p:txBody>
      </p:sp>
      <p:sp>
        <p:nvSpPr>
          <p:cNvPr id="3" name="Content Placeholder 2"/>
          <p:cNvSpPr>
            <a:spLocks noGrp="1"/>
          </p:cNvSpPr>
          <p:nvPr>
            <p:ph sz="quarter" idx="4294967295"/>
          </p:nvPr>
        </p:nvSpPr>
        <p:spPr>
          <a:xfrm>
            <a:off x="0" y="1600200"/>
            <a:ext cx="7467600" cy="4873625"/>
          </a:xfrm>
        </p:spPr>
        <p:txBody>
          <a:bodyPr>
            <a:normAutofit lnSpcReduction="10000"/>
          </a:bodyPr>
          <a:lstStyle/>
          <a:p>
            <a:r>
              <a:rPr lang="en-US" sz="2400" i="1" dirty="0" smtClean="0"/>
              <a:t>Maintain close contact with WHS counselor </a:t>
            </a:r>
            <a:r>
              <a:rPr lang="en-US" sz="2400" dirty="0" smtClean="0"/>
              <a:t>for scheduling WHS classes, college course approval, and other important information.</a:t>
            </a:r>
          </a:p>
          <a:p>
            <a:r>
              <a:rPr lang="en-US" sz="2400" dirty="0" smtClean="0"/>
              <a:t>All college grades added to WHS transcript.</a:t>
            </a:r>
          </a:p>
          <a:p>
            <a:r>
              <a:rPr lang="en-US" sz="2400" dirty="0" smtClean="0"/>
              <a:t>Any C- or less likely will result in probation.</a:t>
            </a:r>
          </a:p>
          <a:p>
            <a:r>
              <a:rPr lang="en-US" sz="2400" dirty="0" smtClean="0"/>
              <a:t>Transfer of credits subject to discretion of receiving institution.</a:t>
            </a:r>
          </a:p>
          <a:p>
            <a:r>
              <a:rPr lang="en-US" sz="2400" dirty="0" smtClean="0"/>
              <a:t>Part-time students must be aware of the 2</a:t>
            </a:r>
            <a:r>
              <a:rPr lang="en-US" sz="2400" baseline="30000" dirty="0" smtClean="0"/>
              <a:t>nd</a:t>
            </a:r>
            <a:r>
              <a:rPr lang="en-US" sz="2400" dirty="0" smtClean="0"/>
              <a:t> semester timing differences between college and WHS; classes may conflict.</a:t>
            </a:r>
          </a:p>
          <a:p>
            <a:r>
              <a:rPr lang="en-US" sz="2400" dirty="0" smtClean="0"/>
              <a:t>College credit conversion: X (college credit) x .25 = WHS Credit ex. 4 credit college = 1 WHS credit</a:t>
            </a:r>
          </a:p>
          <a:p>
            <a:endParaRPr lang="en-US" dirty="0"/>
          </a:p>
        </p:txBody>
      </p:sp>
      <p:sp>
        <p:nvSpPr>
          <p:cNvPr id="5" name="AutoShape 6" descr="http://images.clipartpanda.com/person-thinking-clipart-thinking.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Tw Cen MT"/>
            </a:endParaRPr>
          </a:p>
        </p:txBody>
      </p:sp>
      <p:pic>
        <p:nvPicPr>
          <p:cNvPr id="2058" name="Picture 10" descr="http://t2.gstatic.com/images?q=tbn:ANd9GcTRD8R2giHQDDzo85MoNlXtCkkqeEv7R09CiK9gaHYThK2_pXf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28600"/>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5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PSEO Application Steps Summary</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EADDAF6-960B-4C14-A482-473B3838A00C}" type="slidenum">
              <a:rPr lang="en-US" smtClean="0"/>
              <a:pPr/>
              <a:t>14</a:t>
            </a:fld>
            <a:r>
              <a:rPr lang="en-US" dirty="0" smtClean="0"/>
              <a:t> </a:t>
            </a:r>
          </a:p>
          <a:p>
            <a:endParaRPr lang="en-US" dirty="0"/>
          </a:p>
        </p:txBody>
      </p:sp>
      <p:sp>
        <p:nvSpPr>
          <p:cNvPr id="3" name="Content Placeholder 2"/>
          <p:cNvSpPr>
            <a:spLocks noGrp="1"/>
          </p:cNvSpPr>
          <p:nvPr>
            <p:ph sz="quarter" idx="4294967295"/>
          </p:nvPr>
        </p:nvSpPr>
        <p:spPr>
          <a:xfrm>
            <a:off x="0" y="1600200"/>
            <a:ext cx="7467600" cy="4873625"/>
          </a:xfrm>
        </p:spPr>
        <p:txBody>
          <a:bodyPr>
            <a:normAutofit/>
          </a:bodyPr>
          <a:lstStyle/>
          <a:p>
            <a:pPr marL="0" indent="0">
              <a:buNone/>
            </a:pPr>
            <a:r>
              <a:rPr lang="en-US" sz="2000" b="1" dirty="0" smtClean="0"/>
              <a:t>Step 1.   </a:t>
            </a:r>
            <a:r>
              <a:rPr lang="en-US" sz="2000" dirty="0" smtClean="0"/>
              <a:t>Pick up application materials in WHS Counseling Office or     	download/apply directly through college website.</a:t>
            </a:r>
          </a:p>
          <a:p>
            <a:pPr>
              <a:buNone/>
            </a:pPr>
            <a:r>
              <a:rPr lang="en-US" sz="2000" b="1" dirty="0" smtClean="0"/>
              <a:t>Step 2</a:t>
            </a:r>
            <a:r>
              <a:rPr lang="en-US" sz="2000" dirty="0" smtClean="0"/>
              <a:t>.   </a:t>
            </a:r>
            <a:r>
              <a:rPr lang="en-US" sz="2000" dirty="0"/>
              <a:t>S</a:t>
            </a:r>
            <a:r>
              <a:rPr lang="en-US" sz="2000" dirty="0" smtClean="0"/>
              <a:t>ubmit all required materials (official sealed transcript, Notice 	of Registration Form, and when required, exams/balance 	sheets).</a:t>
            </a:r>
          </a:p>
          <a:p>
            <a:pPr>
              <a:buNone/>
            </a:pPr>
            <a:r>
              <a:rPr lang="en-US" sz="2000" b="1" dirty="0" smtClean="0"/>
              <a:t>Step 3.   </a:t>
            </a:r>
            <a:r>
              <a:rPr lang="en-US" sz="2000" dirty="0" smtClean="0"/>
              <a:t>Take Placement Tests (MCTC, </a:t>
            </a:r>
            <a:r>
              <a:rPr lang="en-US" sz="2000" dirty="0" err="1" smtClean="0"/>
              <a:t>Normandale</a:t>
            </a:r>
            <a:r>
              <a:rPr lang="en-US" sz="2000" dirty="0" smtClean="0"/>
              <a:t> if ACT scores not 	high enough)</a:t>
            </a:r>
          </a:p>
          <a:p>
            <a:pPr>
              <a:buNone/>
            </a:pPr>
            <a:r>
              <a:rPr lang="en-US" sz="2000" b="1" dirty="0" smtClean="0"/>
              <a:t>Step 4.   </a:t>
            </a:r>
            <a:r>
              <a:rPr lang="en-US" sz="2000" dirty="0" smtClean="0"/>
              <a:t>Notify your counselor ASAP of acceptance</a:t>
            </a:r>
          </a:p>
          <a:p>
            <a:pPr>
              <a:buNone/>
            </a:pPr>
            <a:r>
              <a:rPr lang="en-US" sz="2000" b="1" dirty="0" smtClean="0"/>
              <a:t>Step 5.   </a:t>
            </a:r>
            <a:r>
              <a:rPr lang="en-US" sz="2000" dirty="0" smtClean="0"/>
              <a:t>Attend orientation and registration session</a:t>
            </a:r>
          </a:p>
          <a:p>
            <a:pPr>
              <a:buNone/>
            </a:pPr>
            <a:r>
              <a:rPr lang="en-US" sz="2000" b="1" dirty="0" smtClean="0"/>
              <a:t>Step 6.   </a:t>
            </a:r>
            <a:r>
              <a:rPr lang="en-US" sz="2000" dirty="0" smtClean="0"/>
              <a:t>Attend WHS group scheduling session in June </a:t>
            </a:r>
          </a:p>
          <a:p>
            <a:pPr>
              <a:buNone/>
            </a:pPr>
            <a:r>
              <a:rPr lang="en-US" sz="2000" b="1" dirty="0" smtClean="0"/>
              <a:t>Step 7.   </a:t>
            </a:r>
            <a:r>
              <a:rPr lang="en-US" sz="2000" dirty="0" smtClean="0"/>
              <a:t>Meet with WHS counselor to approve credits and review    </a:t>
            </a:r>
          </a:p>
          <a:p>
            <a:pPr>
              <a:buNone/>
            </a:pPr>
            <a:r>
              <a:rPr lang="en-US" sz="2000" dirty="0"/>
              <a:t> </a:t>
            </a:r>
            <a:r>
              <a:rPr lang="en-US" sz="2000" dirty="0" smtClean="0"/>
              <a:t>            WHS schedule (early to mid-August).</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76200"/>
            <a:ext cx="928688" cy="1049659"/>
          </a:xfrm>
          <a:prstGeom prst="rect">
            <a:avLst/>
          </a:prstGeom>
        </p:spPr>
      </p:pic>
    </p:spTree>
    <p:extLst>
      <p:ext uri="{BB962C8B-B14F-4D97-AF65-F5344CB8AC3E}">
        <p14:creationId xmlns:p14="http://schemas.microsoft.com/office/powerpoint/2010/main" val="113796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Emily Novak PSEO Schedule.PNG"/>
          <p:cNvPicPr>
            <a:picLocks noChangeAspect="1"/>
          </p:cNvPicPr>
          <p:nvPr/>
        </p:nvPicPr>
        <p:blipFill>
          <a:blip r:embed="rId2" cstate="print"/>
          <a:stretch>
            <a:fillRect/>
          </a:stretch>
        </p:blipFill>
        <p:spPr>
          <a:xfrm>
            <a:off x="0" y="53292"/>
            <a:ext cx="9143999" cy="6804708"/>
          </a:xfrm>
          <a:prstGeom prst="rect">
            <a:avLst/>
          </a:prstGeom>
        </p:spPr>
      </p:pic>
    </p:spTree>
    <p:extLst>
      <p:ext uri="{BB962C8B-B14F-4D97-AF65-F5344CB8AC3E}">
        <p14:creationId xmlns:p14="http://schemas.microsoft.com/office/powerpoint/2010/main" val="45341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Cin Morris PSEO Schedule.PNG"/>
          <p:cNvPicPr>
            <a:picLocks noChangeAspect="1"/>
          </p:cNvPicPr>
          <p:nvPr/>
        </p:nvPicPr>
        <p:blipFill>
          <a:blip r:embed="rId2" cstate="print"/>
          <a:stretch>
            <a:fillRect/>
          </a:stretch>
        </p:blipFill>
        <p:spPr>
          <a:xfrm>
            <a:off x="0" y="0"/>
            <a:ext cx="9144000" cy="6857999"/>
          </a:xfrm>
          <a:prstGeom prst="rect">
            <a:avLst/>
          </a:prstGeom>
        </p:spPr>
      </p:pic>
    </p:spTree>
    <p:extLst>
      <p:ext uri="{BB962C8B-B14F-4D97-AF65-F5344CB8AC3E}">
        <p14:creationId xmlns:p14="http://schemas.microsoft.com/office/powerpoint/2010/main" val="333940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Mae Boda PSEO Schedule.PNG"/>
          <p:cNvPicPr>
            <a:picLocks noChangeAspect="1"/>
          </p:cNvPicPr>
          <p:nvPr/>
        </p:nvPicPr>
        <p:blipFill>
          <a:blip r:embed="rId2" cstate="print"/>
          <a:stretch>
            <a:fillRect/>
          </a:stretch>
        </p:blipFill>
        <p:spPr>
          <a:xfrm>
            <a:off x="0" y="0"/>
            <a:ext cx="9144000" cy="6857999"/>
          </a:xfrm>
          <a:prstGeom prst="rect">
            <a:avLst/>
          </a:prstGeom>
        </p:spPr>
      </p:pic>
    </p:spTree>
    <p:extLst>
      <p:ext uri="{BB962C8B-B14F-4D97-AF65-F5344CB8AC3E}">
        <p14:creationId xmlns:p14="http://schemas.microsoft.com/office/powerpoint/2010/main" val="93334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Yaquob Yusuf PSEO Schedule.PNG"/>
          <p:cNvPicPr>
            <a:picLocks noChangeAspect="1"/>
          </p:cNvPicPr>
          <p:nvPr/>
        </p:nvPicPr>
        <p:blipFill>
          <a:blip r:embed="rId2" cstate="print"/>
          <a:stretch>
            <a:fillRect/>
          </a:stretch>
        </p:blipFill>
        <p:spPr>
          <a:xfrm>
            <a:off x="0" y="1239"/>
            <a:ext cx="9144000" cy="68567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People to Know</a:t>
            </a:r>
            <a:endParaRPr lang="en-US" dirty="0"/>
          </a:p>
        </p:txBody>
      </p:sp>
      <p:sp>
        <p:nvSpPr>
          <p:cNvPr id="3" name="Content Placeholder 2"/>
          <p:cNvSpPr>
            <a:spLocks noGrp="1"/>
          </p:cNvSpPr>
          <p:nvPr>
            <p:ph sz="quarter" idx="1"/>
          </p:nvPr>
        </p:nvSpPr>
        <p:spPr/>
        <p:txBody>
          <a:bodyPr/>
          <a:lstStyle/>
          <a:p>
            <a:r>
              <a:rPr lang="en-US" dirty="0" smtClean="0"/>
              <a:t>Counselors</a:t>
            </a:r>
          </a:p>
          <a:p>
            <a:pPr lvl="1"/>
            <a:r>
              <a:rPr lang="en-US" dirty="0" smtClean="0"/>
              <a:t>Loretta Collins (A-D)</a:t>
            </a:r>
          </a:p>
          <a:p>
            <a:pPr lvl="1"/>
            <a:r>
              <a:rPr lang="en-US" dirty="0" smtClean="0"/>
              <a:t>Herb Crowell (E-J)</a:t>
            </a:r>
          </a:p>
          <a:p>
            <a:pPr lvl="1"/>
            <a:r>
              <a:rPr lang="en-US" dirty="0" smtClean="0"/>
              <a:t>Amy Webster (K-M)</a:t>
            </a:r>
          </a:p>
          <a:p>
            <a:pPr lvl="1"/>
            <a:r>
              <a:rPr lang="en-US" dirty="0" smtClean="0"/>
              <a:t>John Pemberton (N-Sa)</a:t>
            </a:r>
          </a:p>
          <a:p>
            <a:pPr lvl="1"/>
            <a:r>
              <a:rPr lang="en-US" dirty="0" smtClean="0"/>
              <a:t>Teresa Savage (</a:t>
            </a:r>
            <a:r>
              <a:rPr lang="en-US" dirty="0" err="1" smtClean="0"/>
              <a:t>Sc</a:t>
            </a:r>
            <a:r>
              <a:rPr lang="en-US" dirty="0" smtClean="0"/>
              <a:t>-Z)</a:t>
            </a:r>
          </a:p>
          <a:p>
            <a:r>
              <a:rPr lang="en-US" dirty="0" smtClean="0"/>
              <a:t>College and Career Center Coordinators</a:t>
            </a:r>
          </a:p>
          <a:p>
            <a:pPr lvl="1"/>
            <a:r>
              <a:rPr lang="en-US" dirty="0"/>
              <a:t>Danielle Seifert (M-F) </a:t>
            </a:r>
            <a:endParaRPr lang="en-US" dirty="0" smtClean="0"/>
          </a:p>
          <a:p>
            <a:pPr lvl="1"/>
            <a:r>
              <a:rPr lang="en-US" dirty="0" smtClean="0"/>
              <a:t>Eman </a:t>
            </a:r>
            <a:r>
              <a:rPr lang="en-US" dirty="0"/>
              <a:t>Abdullahi (T-</a:t>
            </a:r>
            <a:r>
              <a:rPr lang="en-US" dirty="0" err="1"/>
              <a:t>Th</a:t>
            </a:r>
            <a:r>
              <a:rPr lang="en-US" dirty="0"/>
              <a:t>) </a:t>
            </a:r>
          </a:p>
        </p:txBody>
      </p:sp>
    </p:spTree>
    <p:extLst>
      <p:ext uri="{BB962C8B-B14F-4D97-AF65-F5344CB8AC3E}">
        <p14:creationId xmlns:p14="http://schemas.microsoft.com/office/powerpoint/2010/main" val="206742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POST SECONDARY ENROLLMENT OPTIONS</a:t>
            </a:r>
            <a:endParaRPr lang="en-US" sz="3200" dirty="0"/>
          </a:p>
        </p:txBody>
      </p:sp>
      <p:sp>
        <p:nvSpPr>
          <p:cNvPr id="3" name="Content Placeholder 2"/>
          <p:cNvSpPr>
            <a:spLocks noGrp="1"/>
          </p:cNvSpPr>
          <p:nvPr>
            <p:ph sz="quarter" idx="4294967295"/>
          </p:nvPr>
        </p:nvSpPr>
        <p:spPr>
          <a:xfrm>
            <a:off x="0" y="1600200"/>
            <a:ext cx="9144000" cy="4873625"/>
          </a:xfrm>
        </p:spPr>
        <p:txBody>
          <a:bodyPr/>
          <a:lstStyle/>
          <a:p>
            <a:pPr marL="0" indent="0" algn="ctr">
              <a:buNone/>
            </a:pPr>
            <a:endParaRPr lang="en-US" dirty="0" smtClean="0"/>
          </a:p>
          <a:p>
            <a:pPr marL="0" indent="0" algn="ctr">
              <a:buNone/>
            </a:pPr>
            <a:r>
              <a:rPr lang="en-US" dirty="0" smtClean="0"/>
              <a:t>The Minnesota Legislature created Post-Secondary Enrollment Options programs in 1985 to promote rigorous course taking and improve student transitions to postsecondary education. Postsecondary Enrollment Options allows high school juniors, seniors and some sophomores to take college courses at an actual college.</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029200"/>
            <a:ext cx="3153064" cy="1602377"/>
          </a:xfrm>
          <a:prstGeom prst="rect">
            <a:avLst/>
          </a:prstGeom>
        </p:spPr>
      </p:pic>
    </p:spTree>
    <p:extLst>
      <p:ext uri="{BB962C8B-B14F-4D97-AF65-F5344CB8AC3E}">
        <p14:creationId xmlns:p14="http://schemas.microsoft.com/office/powerpoint/2010/main" val="83339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PSEO Programs</a:t>
            </a:r>
            <a:endParaRPr lang="en-US" dirty="0"/>
          </a:p>
        </p:txBody>
      </p:sp>
      <p:sp>
        <p:nvSpPr>
          <p:cNvPr id="3" name="Content Placeholder 2"/>
          <p:cNvSpPr>
            <a:spLocks noGrp="1"/>
          </p:cNvSpPr>
          <p:nvPr>
            <p:ph sz="quarter" idx="4294967295"/>
          </p:nvPr>
        </p:nvSpPr>
        <p:spPr>
          <a:xfrm>
            <a:off x="0" y="1600200"/>
            <a:ext cx="7467600" cy="4873625"/>
          </a:xfrm>
        </p:spPr>
        <p:txBody>
          <a:bodyPr>
            <a:normAutofit lnSpcReduction="10000"/>
          </a:bodyPr>
          <a:lstStyle/>
          <a:p>
            <a:pPr>
              <a:buNone/>
            </a:pPr>
            <a:r>
              <a:rPr lang="en-US" dirty="0" smtClean="0"/>
              <a:t>	 </a:t>
            </a:r>
            <a:r>
              <a:rPr lang="en-US" sz="1800" dirty="0" smtClean="0"/>
              <a:t>University of Minnesota </a:t>
            </a:r>
          </a:p>
          <a:p>
            <a:pPr lvl="1">
              <a:buNone/>
            </a:pPr>
            <a:r>
              <a:rPr lang="en-US" sz="1800" dirty="0" smtClean="0"/>
              <a:t>Minneapolis Community and Technical College </a:t>
            </a:r>
          </a:p>
          <a:p>
            <a:pPr lvl="1">
              <a:buNone/>
            </a:pPr>
            <a:r>
              <a:rPr lang="en-US" sz="1800" dirty="0" err="1" smtClean="0"/>
              <a:t>Normandale</a:t>
            </a:r>
            <a:r>
              <a:rPr lang="en-US" sz="1800" dirty="0" smtClean="0"/>
              <a:t> </a:t>
            </a:r>
          </a:p>
          <a:p>
            <a:pPr lvl="1">
              <a:buNone/>
            </a:pPr>
            <a:r>
              <a:rPr lang="en-US" sz="1800" dirty="0" smtClean="0"/>
              <a:t>North Central University </a:t>
            </a:r>
          </a:p>
          <a:p>
            <a:pPr lvl="1">
              <a:buNone/>
            </a:pPr>
            <a:r>
              <a:rPr lang="en-US" sz="1800" dirty="0" smtClean="0"/>
              <a:t>Concordia </a:t>
            </a:r>
          </a:p>
          <a:p>
            <a:pPr lvl="1">
              <a:buNone/>
            </a:pPr>
            <a:r>
              <a:rPr lang="en-US" sz="1800" dirty="0" smtClean="0"/>
              <a:t>St. Kate's’</a:t>
            </a:r>
          </a:p>
          <a:p>
            <a:pPr lvl="1">
              <a:buNone/>
            </a:pPr>
            <a:r>
              <a:rPr lang="en-US" sz="1800" dirty="0" smtClean="0"/>
              <a:t>Hamline</a:t>
            </a:r>
          </a:p>
          <a:p>
            <a:pPr lvl="1">
              <a:buNone/>
            </a:pPr>
            <a:r>
              <a:rPr lang="en-US" sz="1800" dirty="0" smtClean="0"/>
              <a:t>Macalester</a:t>
            </a:r>
          </a:p>
          <a:p>
            <a:pPr lvl="1">
              <a:buNone/>
            </a:pPr>
            <a:r>
              <a:rPr lang="en-US" sz="1800" dirty="0" smtClean="0"/>
              <a:t>Bethel</a:t>
            </a:r>
          </a:p>
          <a:p>
            <a:pPr lvl="1">
              <a:buNone/>
            </a:pPr>
            <a:r>
              <a:rPr lang="en-US" sz="1800" dirty="0" smtClean="0"/>
              <a:t>McNally Smith</a:t>
            </a:r>
          </a:p>
          <a:p>
            <a:pPr lvl="1">
              <a:buNone/>
            </a:pPr>
            <a:r>
              <a:rPr lang="en-US" sz="1800" dirty="0" smtClean="0"/>
              <a:t>St. Paul College</a:t>
            </a:r>
          </a:p>
          <a:p>
            <a:pPr lvl="1">
              <a:buNone/>
            </a:pPr>
            <a:r>
              <a:rPr lang="en-US" sz="1800" dirty="0" smtClean="0"/>
              <a:t>Northwestern </a:t>
            </a:r>
          </a:p>
          <a:p>
            <a:pPr lvl="1">
              <a:buNone/>
            </a:pPr>
            <a:r>
              <a:rPr lang="en-US" sz="1800" dirty="0" smtClean="0"/>
              <a:t>MCAD</a:t>
            </a:r>
          </a:p>
          <a:p>
            <a:pPr lvl="1">
              <a:buNone/>
            </a:pPr>
            <a:r>
              <a:rPr lang="en-US" sz="1800" dirty="0" smtClean="0"/>
              <a:t>Dunwoody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76200"/>
            <a:ext cx="928688" cy="1049659"/>
          </a:xfrm>
          <a:prstGeom prst="rect">
            <a:avLst/>
          </a:prstGeom>
        </p:spPr>
      </p:pic>
    </p:spTree>
    <p:extLst>
      <p:ext uri="{BB962C8B-B14F-4D97-AF65-F5344CB8AC3E}">
        <p14:creationId xmlns:p14="http://schemas.microsoft.com/office/powerpoint/2010/main" val="1956176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Why Advanced Academics?</a:t>
            </a:r>
            <a:endParaRPr lang="en-US" dirty="0"/>
          </a:p>
        </p:txBody>
      </p:sp>
      <p:sp>
        <p:nvSpPr>
          <p:cNvPr id="78851" name="Content Placeholder 2"/>
          <p:cNvSpPr>
            <a:spLocks noGrp="1"/>
          </p:cNvSpPr>
          <p:nvPr>
            <p:ph sz="quarter" idx="1"/>
          </p:nvPr>
        </p:nvSpPr>
        <p:spPr>
          <a:xfrm>
            <a:off x="457200" y="1600200"/>
            <a:ext cx="7467600" cy="4873625"/>
          </a:xfrm>
        </p:spPr>
        <p:txBody>
          <a:bodyPr>
            <a:normAutofit/>
          </a:bodyPr>
          <a:lstStyle/>
          <a:p>
            <a:r>
              <a:rPr lang="en-US" altLang="en-US" sz="2600" dirty="0" smtClean="0"/>
              <a:t>Preparation for college</a:t>
            </a:r>
          </a:p>
          <a:p>
            <a:r>
              <a:rPr lang="en-US" altLang="en-US" sz="2600" dirty="0" smtClean="0"/>
              <a:t>Recognition by college admissions offices</a:t>
            </a:r>
          </a:p>
          <a:p>
            <a:r>
              <a:rPr lang="en-US" altLang="en-US" sz="2600" dirty="0" smtClean="0"/>
              <a:t>Potential </a:t>
            </a:r>
            <a:r>
              <a:rPr lang="en-US" altLang="en-US" sz="2600" dirty="0"/>
              <a:t>savings on tuition</a:t>
            </a:r>
          </a:p>
          <a:p>
            <a:pPr lvl="2"/>
            <a:r>
              <a:rPr lang="en-US" altLang="en-US" sz="2600" dirty="0"/>
              <a:t>Depends on receiving institution</a:t>
            </a:r>
          </a:p>
          <a:p>
            <a:pPr lvl="2"/>
            <a:r>
              <a:rPr lang="en-US" altLang="en-US" sz="2600" dirty="0"/>
              <a:t>Question to ask:  “Does the credit count toward graduation or </a:t>
            </a:r>
            <a:r>
              <a:rPr lang="en-US" altLang="en-US" sz="2600" dirty="0" smtClean="0"/>
              <a:t>used </a:t>
            </a:r>
            <a:r>
              <a:rPr lang="en-US" altLang="en-US" sz="2600" dirty="0"/>
              <a:t>for placement in higher level classes</a:t>
            </a:r>
            <a:r>
              <a:rPr lang="en-US" altLang="en-US" sz="2600" dirty="0" smtClean="0"/>
              <a:t>?”</a:t>
            </a:r>
          </a:p>
          <a:p>
            <a:endParaRPr lang="en-US" altLang="en-US" dirty="0" smtClean="0"/>
          </a:p>
          <a:p>
            <a:pPr lvl="2">
              <a:buFont typeface="Wingdings" panose="05000000000000000000" pitchFamily="2" charset="2"/>
              <a:buNone/>
            </a:pPr>
            <a:endParaRPr lang="en-US" altLang="en-US" dirty="0"/>
          </a:p>
          <a:p>
            <a:pPr lvl="1">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p:txBody>
      </p:sp>
      <p:pic>
        <p:nvPicPr>
          <p:cNvPr id="7885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7261098" y="5105400"/>
            <a:ext cx="1504950" cy="1504950"/>
          </a:xfrm>
          <a:prstGeom prst="rect">
            <a:avLst/>
          </a:prstGeom>
        </p:spPr>
      </p:pic>
    </p:spTree>
    <p:extLst>
      <p:ext uri="{BB962C8B-B14F-4D97-AF65-F5344CB8AC3E}">
        <p14:creationId xmlns:p14="http://schemas.microsoft.com/office/powerpoint/2010/main" val="424467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Credit Opportunities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lvl="1"/>
            <a:r>
              <a:rPr lang="en-US" dirty="0" smtClean="0"/>
              <a:t>Advanced Placement (AP)</a:t>
            </a:r>
          </a:p>
          <a:p>
            <a:pPr lvl="1"/>
            <a:r>
              <a:rPr lang="en-US" dirty="0" smtClean="0"/>
              <a:t>International</a:t>
            </a:r>
            <a:r>
              <a:rPr lang="en-US" dirty="0"/>
              <a:t> Baccalaureate </a:t>
            </a:r>
            <a:r>
              <a:rPr lang="en-US" dirty="0" smtClean="0"/>
              <a:t>(IB)</a:t>
            </a:r>
          </a:p>
          <a:p>
            <a:pPr lvl="1"/>
            <a:r>
              <a:rPr lang="en-US" dirty="0" smtClean="0"/>
              <a:t>Post Secondary Enrollment Options (PSEO)</a:t>
            </a:r>
          </a:p>
          <a:p>
            <a:pPr lvl="1"/>
            <a:r>
              <a:rPr lang="en-US" dirty="0" smtClean="0"/>
              <a:t>Project Lead The Way (PLTW)</a:t>
            </a:r>
          </a:p>
          <a:p>
            <a:pPr lvl="1"/>
            <a:r>
              <a:rPr lang="en-US" dirty="0" smtClean="0"/>
              <a:t>MCTC College Now Math</a:t>
            </a:r>
          </a:p>
          <a:p>
            <a:pPr lvl="1"/>
            <a:r>
              <a:rPr lang="en-US" dirty="0" smtClean="0"/>
              <a:t>MN Bilingual Language Seal</a:t>
            </a:r>
          </a:p>
          <a:p>
            <a:pPr lvl="1"/>
            <a:endParaRPr lang="en-US" dirty="0"/>
          </a:p>
        </p:txBody>
      </p:sp>
      <p:pic>
        <p:nvPicPr>
          <p:cNvPr id="5" name="Picture 4"/>
          <p:cNvPicPr>
            <a:picLocks noChangeAspect="1"/>
          </p:cNvPicPr>
          <p:nvPr/>
        </p:nvPicPr>
        <p:blipFill>
          <a:blip r:embed="rId2" cstate="print"/>
          <a:stretch>
            <a:fillRect/>
          </a:stretch>
        </p:blipFill>
        <p:spPr>
          <a:xfrm>
            <a:off x="5562600" y="5257800"/>
            <a:ext cx="3086100" cy="1394917"/>
          </a:xfrm>
          <a:prstGeom prst="rect">
            <a:avLst/>
          </a:prstGeom>
        </p:spPr>
      </p:pic>
    </p:spTree>
    <p:extLst>
      <p:ext uri="{BB962C8B-B14F-4D97-AF65-F5344CB8AC3E}">
        <p14:creationId xmlns:p14="http://schemas.microsoft.com/office/powerpoint/2010/main" val="224486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  Examples</a:t>
            </a:r>
            <a:endParaRPr lang="en-US" dirty="0"/>
          </a:p>
        </p:txBody>
      </p:sp>
      <p:sp>
        <p:nvSpPr>
          <p:cNvPr id="3" name="Content Placeholder 2"/>
          <p:cNvSpPr>
            <a:spLocks noGrp="1"/>
          </p:cNvSpPr>
          <p:nvPr>
            <p:ph sz="quarter" idx="4294967295"/>
          </p:nvPr>
        </p:nvSpPr>
        <p:spPr>
          <a:xfrm>
            <a:off x="0" y="1600200"/>
            <a:ext cx="7467600" cy="4873625"/>
          </a:xfrm>
        </p:spPr>
        <p:txBody>
          <a:bodyPr>
            <a:normAutofit/>
          </a:bodyPr>
          <a:lstStyle/>
          <a:p>
            <a:r>
              <a:rPr lang="en-US" dirty="0" smtClean="0"/>
              <a:t>University of Minnesota</a:t>
            </a:r>
          </a:p>
          <a:p>
            <a:pPr lvl="1"/>
            <a:r>
              <a:rPr lang="en-US" sz="2000" dirty="0" smtClean="0"/>
              <a:t>Accepts IB Higher Level scores of 5 or above for credits (8 cr)</a:t>
            </a:r>
          </a:p>
          <a:p>
            <a:pPr lvl="1"/>
            <a:r>
              <a:rPr lang="en-US" sz="2000" dirty="0" smtClean="0"/>
              <a:t>Accepts AP scores of 3 or above for credit (3-4 cr)</a:t>
            </a:r>
          </a:p>
          <a:p>
            <a:pPr lvl="1"/>
            <a:r>
              <a:rPr lang="en-US" sz="2000" dirty="0" smtClean="0"/>
              <a:t>Accepts PSEO credits</a:t>
            </a:r>
          </a:p>
          <a:p>
            <a:pPr marL="365760" lvl="1" indent="0">
              <a:buNone/>
            </a:pPr>
            <a:endParaRPr lang="en-US" sz="2000" dirty="0" smtClean="0"/>
          </a:p>
          <a:p>
            <a:r>
              <a:rPr lang="en-US" dirty="0" smtClean="0"/>
              <a:t>MNSCU schools (i.e. St. Cloud, Mankato, Winona)</a:t>
            </a:r>
          </a:p>
          <a:p>
            <a:pPr lvl="1"/>
            <a:r>
              <a:rPr lang="en-US" sz="2000" dirty="0" smtClean="0"/>
              <a:t>Accepts IB Higher Level scores of 4 or above for 3 credits.  Accepts IB Standard Level scores of 4 or above for 2 credits.</a:t>
            </a:r>
          </a:p>
          <a:p>
            <a:pPr lvl="1"/>
            <a:r>
              <a:rPr lang="en-US" sz="2000" dirty="0" smtClean="0"/>
              <a:t>Accepts AP scores of 3 or above for credit (3 cr)</a:t>
            </a:r>
          </a:p>
          <a:p>
            <a:pPr lvl="1"/>
            <a:r>
              <a:rPr lang="en-US" sz="2000" dirty="0" smtClean="0"/>
              <a:t>Accepts PSEO credits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228600"/>
            <a:ext cx="1462088" cy="1652540"/>
          </a:xfrm>
          <a:prstGeom prst="rect">
            <a:avLst/>
          </a:prstGeom>
        </p:spPr>
      </p:pic>
    </p:spTree>
    <p:extLst>
      <p:ext uri="{BB962C8B-B14F-4D97-AF65-F5344CB8AC3E}">
        <p14:creationId xmlns:p14="http://schemas.microsoft.com/office/powerpoint/2010/main" val="1045808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Application: U of MN</a:t>
            </a:r>
            <a:endParaRPr lang="en-US" dirty="0"/>
          </a:p>
        </p:txBody>
      </p:sp>
      <p:sp>
        <p:nvSpPr>
          <p:cNvPr id="3" name="Content Placeholder 2"/>
          <p:cNvSpPr>
            <a:spLocks noGrp="1"/>
          </p:cNvSpPr>
          <p:nvPr>
            <p:ph sz="quarter" idx="4294967295"/>
          </p:nvPr>
        </p:nvSpPr>
        <p:spPr>
          <a:xfrm>
            <a:off x="0" y="1600200"/>
            <a:ext cx="7467600" cy="4873625"/>
          </a:xfrm>
        </p:spPr>
        <p:txBody>
          <a:bodyPr>
            <a:normAutofit fontScale="85000" lnSpcReduction="10000"/>
          </a:bodyPr>
          <a:lstStyle/>
          <a:p>
            <a:r>
              <a:rPr lang="en-US" dirty="0" smtClean="0"/>
              <a:t>April 7</a:t>
            </a:r>
            <a:r>
              <a:rPr lang="en-US" baseline="30000" dirty="0"/>
              <a:t> </a:t>
            </a:r>
            <a:r>
              <a:rPr lang="en-US" baseline="30000" dirty="0" smtClean="0"/>
              <a:t> </a:t>
            </a:r>
            <a:r>
              <a:rPr lang="en-US" dirty="0" smtClean="0"/>
              <a:t>Deadline (one enrollment period for year); May 30</a:t>
            </a:r>
            <a:r>
              <a:rPr lang="en-US" baseline="30000" dirty="0" smtClean="0"/>
              <a:t>th</a:t>
            </a:r>
            <a:r>
              <a:rPr lang="en-US" dirty="0" smtClean="0"/>
              <a:t> notification. </a:t>
            </a:r>
          </a:p>
          <a:p>
            <a:r>
              <a:rPr lang="en-US" dirty="0" smtClean="0"/>
              <a:t>500 admitted students out of 1200 applicants. Typical Acceptance: GPA ≥ 3.89 with rigorous courses.</a:t>
            </a:r>
          </a:p>
          <a:p>
            <a:r>
              <a:rPr lang="en-US" dirty="0"/>
              <a:t>Info sessions: </a:t>
            </a:r>
            <a:r>
              <a:rPr lang="en-US" dirty="0" smtClean="0"/>
              <a:t>2/20; 3/1 </a:t>
            </a:r>
            <a:r>
              <a:rPr lang="en-US" dirty="0"/>
              <a:t>or </a:t>
            </a:r>
            <a:r>
              <a:rPr lang="en-US" dirty="0" smtClean="0"/>
              <a:t>3/7 </a:t>
            </a:r>
            <a:r>
              <a:rPr lang="en-US" dirty="0"/>
              <a:t>@ 5:30 Bell </a:t>
            </a:r>
            <a:r>
              <a:rPr lang="en-US" dirty="0" smtClean="0"/>
              <a:t>Aud.</a:t>
            </a:r>
            <a:endParaRPr lang="en-US" dirty="0"/>
          </a:p>
          <a:p>
            <a:r>
              <a:rPr lang="en-US" dirty="0" smtClean="0"/>
              <a:t> </a:t>
            </a:r>
            <a:r>
              <a:rPr lang="en-US" b="1" dirty="0" smtClean="0"/>
              <a:t>Step 1</a:t>
            </a:r>
            <a:r>
              <a:rPr lang="en-US" dirty="0" smtClean="0"/>
              <a:t>: Complete</a:t>
            </a:r>
            <a:r>
              <a:rPr lang="en-US" dirty="0"/>
              <a:t> </a:t>
            </a:r>
            <a:r>
              <a:rPr lang="en-US" dirty="0" smtClean="0"/>
              <a:t>on-line application </a:t>
            </a:r>
          </a:p>
          <a:p>
            <a:r>
              <a:rPr lang="en-US" dirty="0" smtClean="0"/>
              <a:t> </a:t>
            </a:r>
            <a:r>
              <a:rPr lang="en-US" b="1" dirty="0" smtClean="0"/>
              <a:t>Step 2</a:t>
            </a:r>
            <a:r>
              <a:rPr lang="en-US" dirty="0" smtClean="0"/>
              <a:t>: Pick up paperwork from counseling office</a:t>
            </a:r>
          </a:p>
          <a:p>
            <a:pPr lvl="1"/>
            <a:r>
              <a:rPr lang="en-US" dirty="0" smtClean="0"/>
              <a:t>Balance Sheet (credit needs)</a:t>
            </a:r>
          </a:p>
          <a:p>
            <a:pPr lvl="1"/>
            <a:r>
              <a:rPr lang="en-US" dirty="0" smtClean="0"/>
              <a:t>PSEO Notice of Registration</a:t>
            </a:r>
          </a:p>
          <a:p>
            <a:r>
              <a:rPr lang="en-US" b="1" dirty="0" smtClean="0"/>
              <a:t>Step 3</a:t>
            </a:r>
            <a:r>
              <a:rPr lang="en-US" dirty="0" smtClean="0"/>
              <a:t>: Mail all materials to U of M </a:t>
            </a:r>
          </a:p>
          <a:p>
            <a:r>
              <a:rPr lang="en-US" dirty="0" smtClean="0"/>
              <a:t>Placement testing for Math and World Language after admission</a:t>
            </a:r>
          </a:p>
        </p:txBody>
      </p:sp>
      <p:sp>
        <p:nvSpPr>
          <p:cNvPr id="5" name="AutoShape 2" descr="data:image/jpeg;base64,/9j/4AAQSkZJRgABAQAAAQABAAD/2wCEAAkGBxQHBhUUExQUFBUVGCEZGBgXGB0cGxghHBkfHSEaGxocHiggGx8xGxwiITEiJSk3Li4wGh81ODMsNygtLisBCgoKDg0OGxAQGjQmICQwLC00NCwsLSwsNCwsLDcsNDQ0LCwsLCwsLDUsLCw0NCwsLCwsLDQsLy8sLCwsNCw0LP/AABEIAKoBKQMBEQACEQEDEQH/xAAcAAEAAwADAQEAAAAAAAAAAAAABQYHAwQIAQL/xABQEAABAgMCCAcIEAYCAQUAAAABAAIDBREEBgcSITFBUWFxExciU4GR0iM2QlJzk7GyFBUWMjM1VGJykpShs8HR4jQ3dILC0whD8CREoqPh/8QAGgEBAAIDAQAAAAAAAAAAAAAAAAMEAgUGAf/EADkRAAIBAQQGCQQCAgEFAQAAAAABAgMEERMxBRIVUXHRITJBUoGRobHwM2HB4TRCFEOSIiNygrJi/9oADAMBAAIRAxEAPwDcUAQBAEAQBAdOc2l1ilEaI2mNDhveK5qtaSK7KhePIzpxUppPtZiTML8wfmh2Y7ob/wDYoMRrM3uy6O9+nI/XG5Meas/mn9tMV7188TzZdDe/NchxuTHmrP5p/bTFe9fPEbLob35rkONyY81Z/NP7aYr3r54jZdDe/NchxuTHmrP5p/bTFe9fPEbLob35rkONyY81Z/NP7aYr3r54jZdDe/NchxuTHmrP5p/bTFe9fPEbLob35rkONyY81Z/NP7aYr3r54jZdDe/NchxuTHmrP5p/bTFe9fPEbLob35rkfl2GCYNOVlmG+G//AGL1VGz3ZVHe/TkbTd62umMgs8Z9MaLBY91M1XMDjTZUqaLvSZo6sVCcorsbRnOELCJa7t3mdAgtglga1wx2uJ5QqcoePQo5TadyNlY7DTrU9eTZXuNyYn/qs/m39tYYr3r54lnZdDe/NchxuTHmrP5p/bTFe9fPEbLob35rkONyY81Z/NP7aYr3r54jZdDe/NchxuTHmrP5p/bTFe9fPEbLob35rkONyY81Z/NP7aYr3r54jZdDe/NchxuTHmrP5p/bTFe9fPEbLob35rkONyY81Z/NP7aYr3r54jZdDe/NchxuTHmrP5p/bTFe9fPEbLob35rkDhdmIHwdn82/tpivevnie7Lob36ci8YLL5Wi9kS0COIQ4IMxeDaR77HrWrj4oUkJN5mvt1lhQ1dXtvzL+pDXhAEAQBAEAQBAEAQBAEAQBAEBG3m727T5CJ+GV48iSj9SPFe5ieCb4W0bmely5zTOUPH8HT1+wm5jfyBL7c+E5kYuY4tJAbTJqq5VKWi6tSCmmunjyMVSbV51uMizc3H6mdtSbHrb168j3BY4yLNzcfqZ202PW3r15DBY4yLNzcfqZ202PW3r15DBY4yLNzcfqZ202PW3r15DBY4yLNzcfqZ202PW3r15DBY4yLNzcfqZ202PW3r15DBZISO+UGdW8QobIocQTVwbTJucVBaNHVKENeTXhfyMZU3FXspeE/vkHkm+ly22ifoeLJaORvFzO8+x/wBNC/Cat1Dqo5i0fWnxfuYnhn7+n+TZ6qin1je6M+h4sucWaNk92ocV4cWthsqG0rlAGkgaVx6oOtXcI5tszUb3cQnGRZubj9TO2rmx629evIkwWOMizc3H6mdtNj1t69eQwWOMizc3H6mdtNj1t69eQwWOMizc3H6mdtNj1t69eQwWOMizc3H6mdtNj1t69eQwWOMizc3H6mdtNj1t69eQwWOMizc3H6mdtNj1t69eQwWTEWZtm90YsZgcGvhRKB1K5A5uWhIzhVVRdG0xhLNNfgw1bpXHR/4//C2zdC9MRdhTzZS0v/Tx/BsSlNKEAQBAEAQBAEAQBAEAQBAEAQEbebvbtPkIn4ZXjyJKP1I8V7mJYJvhbRuZ6XLnNM5Q8fwdPW7Cr3t75rR5QrZWL+PDgS0+qiJVkzCAIAgCAIC0YN++hv0Heha7Sv8AHfFEVbqnLhO75B5JvpcsdE/Q8WeUcjeLmd59j/poX4TVuodVHMWj60+L9zE8M/f0/wAmz1VFPrG90Z9DxZOXu/l+PoQvS1czYv5vjL8ktPrmVLpC2EAQBAEAQBAapd3+Wp8lG9MRc5av5/jH8FWXXOf/AI//AAts3QvTEXT082UNL/08fwbEpTShAEAQBAEAQBAEAQBAEAQBAEBG3m727T5CJ+GV48iSj9SPFe5iWCb4W0bmely5zTOUPH8HT1uwq97e+a0eUK2Vi/jw4EtPqoiVZMwgCAIAgCAtGDfvob9B3oWu0r/HfFEVbqnLhO75B5JvpcsdE/Q8WeUcjeLmd59j/poX4TVuodVHMWj60+L9zE8M/f0/ybPVUU+sb3Rn0PFk5e7+X4+hC9LVzNi/m+MvyS0+uZUukLYQBAEAQBAEBql3f5anyUb0xFzlq/n+MfwVZdc5/wDj/wDC2zdC9MRdPTzZQ0v/AE8fwbEpTShAEAQBAEAQBAEAQBAEAQBAEBG3m727T5CJ+GV48iSj9SPFe5iWCb4W0bmely5zTOUPH8HT1uwkZrcATGZRIpjlvCOLqYlaV0VxlBR0q6dNQ1Mvv+jyNVpXHV4s2/KHebHaUu2X3PX9HuM9xFXkudDkMtMR1oLnE0Y3EAxjvxsgplqrNl0hO0VNVQ49P6Mo1HJ3XFPW0JggLddm6EOfy7hBHLXA0ezEBxToy42UEad+pay12+dnnquF67HeQzqOLuuJfizb8od5sdpVdsvuev6McZ7iTu7coSOZiKIxfQEULKZxrxiq9q0i69PU1bvExlUclcVTCd3yDyTfS5bLRP0PFklHI3i5nefY/wCmhfhNW6h1UcxaPrT4v3MTwz9/T/Js9VRT6xvdGfQ8WW+1yr26usyCXYmMyGcalaUDTmqNS5GFfBtDndfc2Zp3O8rnFm35Q7zY7Sv7Zfc9f0S4z3Hw4NGgfxJ82O0m2Zdz1/QxnuKDbobIVrc2G4vYDRriKY1NNK5At1TcnFOSuZPFtrpOFZnpYrp3dh3hx2mMYcRuXFxQat1jKNOQ7wqFttc7Pc9W9P79pHObiWPizb8od5sdpUdsvuev6I8Z7hxZt+UO82O0m2X3PX9DGe4sAlntNc2JBDsfEhReVSlahzs1TrVHGxrVGpdde4/hEd98rzq/8f8A4W2boXpiLr6ebKWl/wCnj+DYlKaUIAgCAIAgCAIAgCAIAgCAIAgOjPLO61ySOxgq58J7WjNUlhAFTkGVePIzpNRmm96MIsmDycWOvBw3Q658SOxtaa6PyqtKgp9aKfG5nQvSFmeb9GQU3tFtk0wdBjR4zYjKYwEcupUVpVriK0Ki/wAaj3F5Is0nTqR1o5F7uDZYzZcbRaIsV3CDkB73ENbnxqE0qdeobVoNJTpueHTildnclmR1Gr7kUa+M89vJsSD3NnJhjZpdvJy7qalubDZsCnc83mTU46qIJXCQICaujPDIpsHGvBu5MQbNdNYOXrGlVLbZseld2rIwqR1kXXCDAjNsbbTZ40VrQAHhj3AEHM8AGmmh3jUtRoyVPWdKpFX9l6XkQU7r7mU2SxLdPLeIMCPGdEIJDTHLa0FTQucATTLTUDqW8/xqL6NReSJKsqdKOtLImbTg4m1riY0SEXupSro8NxpqqXqaFHUV0VdwK60hZlk/Rm63ZsrrDduzQogxXw4ENjhUGhbDAIqMhyjQp4q5I5+tJSqSksm37mX4TLj22e3rdGgQQ+GWNAPCMblAy5HOBWEotyvNrYbZRpUtWb6eDKjO5LNLuWARI74sKHUMb/6gHLTIA1rycw1aFWlZaWbgvJF6laKFWWrDpfA6d3Ylrnc1bCFotAGd54V/JaM5z9A2kKtalQoU3NwX26FmTTUYq+4tuESee18vFmhk48RvKNakMzUJOUk5t1da1mjLNiTxZZL3/RHSje7zMV0JZCA7cqmD5VMGRWHlNNdhGlp2EZFFWpRqwcJdp5KOsrjZOEbeGQ40J7mCK2rXNJDmHaWnQ4UI05Vytzs9a6avufgyn1X0mS2uY2ux2t0N8eO1zDinur9HTm01XTQpWecVKMVc/si0oxavuLR7ip1Hg/8Aa5rh8qaQ4EeUoQQpVZKad6gvJFP/ADrMu30ZeMEF1rVduJafZMPg+EEPF5bXVxcevvSaZxn1qzCLTd5rtI2inW1dR33X/g0hSGsCAIAgCAIAgCAIAgCAIAgCAIAgIC+9423Xu++MaF/vYTT4Tzm6B747AVjKVyLFmoOtUUfPgYDdiVPvNPiYhLm1MSM45zU1pXW4/mdC1lttOBSvWbyOmk1CNyLZhHngsViFmh5HRBy6eCzxdlfQDrWr0XZteeLLJZcSOlG93mZroCyEAQBAaRg8nImFgdZItHFrTig+Ew5C3or1HYtBpOzunNV4fHvK1WNzvRUpzYYl1bxchxaWOESE/ZWoPXkO46FtrJaFXpqaz7eJIrqkLpHoe514WXnkLI7aBx5MRviPGdu7SNhC2EZXo5i0UHRqOD+Im1kQHxxxW1OQBAecMJd6vdPPyWHuEGrIW3Lyn/3EdQbtVeUtZnTWGzYNPpzeZZ7u2Jl0LsujRhSI4Yzxp+bDG3L1k6lzVpqStloVOGS6F+WZyevK5GZzG2vmNufFeauean8gNgGToXQ0qcacFCOSLMVcrjrrM9CAIC4YO5/7X2/gHnucU5PmvzDoObq2rV6TsuJDEjmvYhqwv6SYwlyHhoItTBymCkQDSNDujMdhGpVNFWrVeDLtyMaU7ncWbAtev2dYDYop7pBFYRPhM8Xe0/cR4pXR05dhqdJ2bUliRyefE09SmqCAIAgCAIAgCAIAgCAIAgCAIAgBNAgPOeEu8xvVeTFhVdBhHg4IGXHJOV414xApsDdqrzks3kdLYbPg073m8y2yyzQ7mXXLn++Axn08J5yBg9HWda5arOVttF0cslw3mbbnIymYWx8wtr4sQ1c81P6DYBkG5dLTpxpwUI5ItJXK5HXWZ6EAQBAc9htbrBbGxGGjmGo/Q7NBWFSnGpFwlkzxq9XGmz6yMvjddsaEO6NBc0aaj30M9WTaG6Cues85WO0OE8n8TK0W4SuZXMGF6/czPgHmkCNRsTU0+DE6NOwnUF00Xqsjt9mxqd6zXy49Fg1CnOaM1wzXr9rpb7DhHukcd0I8GHmpvdm3B2sKOpLsNpo2za88SWS9zO8Hch9sZjwzx3OEcnzn5wOjOejWtNpO1YcMOOb9jc1ZXK4+YQ597ZTHgWHucI/WfmJ3DMOnWvdGWXChryzfsKULleVJbMmCAIAgCA1y5U7E+k5ZEo6IwYrwfDacgdtqMh271zFvszs9XWhk+lfZlSpHVZRZrZYtzL0NfCJGI7hITjmI8U69LSNI3re2O049NS7VnxJWo1oOMj0RdudQ7wyWHaIeZ4yjS1wyOadoPXkOlbJO9XnL1qUqU3CXYSa9IggCAIAgCAIAgCAIAgCAIAgCAzvDFer2nk/saG6ka0DLTOyHmJ/u96P7tSjqS7DZaOs2JPXlkvcoGDSQ8PaDaXjksNIYOl2l24Zt+5aHStq1Y4Me3PgbqtLsOlhCn3tnMeBYe5wjT6T8xO4Zh061Noyy4VPXlm/YypQuV5UlsyUICeudd/2+mJDqiEwVeRny5mjaT9wKpW61/wCPC9ZvIjqT1URs4lr5TMXwn52nIdDhocNhCsUK0a0FOPaZRlrK86alMggLZg9n3tZMuCee5xTT6LswO45j0alrNJ2XFp68c17EVWF6vPuESRe10y4Zg7nGOX5r85HTnHTqTRlqxaepLNex5Sleri74PcIsOy3SiMtLqxLIzkZcsVtaNaPnAkN3Fp1rbxncuk1NssMnWThlL0Zl0eLGvTeAudyo0d/QP0aGjoAUFWoqcXORuIQjSgorJF/vJbmXRu0yBBNIjhitOn50Q7cuTadi5+y05Wyu6k8l8SIYLXlezLV0ZaCA+taXuAAJJyADOUbu6WCwXkurEkdhhRCcYPFInzH58XdTJXW06wqNlt0a85RXZl90RwqazuK8rxIEBISGauks0bFblpkcPGac4/8ANICgtNCNem4P4zGcdZXGoXlljL03eDoVHOpjwjryZW7K5thA1LnbLWlZa908smVoycZFewR3qMhnnseKaQY7qGvgRMwdsB96f7ToXVwlc/syDSNmxYa8c17G/Kc54IAgCAIAgCAIAgCAIAgCAIDqTaYw5RLYkaKaMhtxnH8hrJOQDWQvG7leZ04OclGObPNkeNGvvesudkdFdXWIbBo3BuTadpVG0V1Sg6kvn2Opp040KaiuwvF7Zm27N32wYPJe5uJD1tAzv37dZroK0FioytVZ1J5LpfL52GEI60ukyhdKWggP3AgutEZrGglziAANJOQBeSkopyeSDdxsUtssO6N2zjH3gxohGdzjoHTRo6FytWc7ZX6O3oX2XzpZTbc5EXfWVNvBI22mDynMbjCmdzM5bvGen0hpVmwV3Z6zpVMm7uDMqctV3My5dEWggCA1G7tsbe+7D4EY90YMUnT8yINuTLuOtc7aqcrHaFUhk/jRVktSV6M1t1kdYLY6G8Ucw0P6jZpC39OpGpFTjkyynerzQbhSpsolT7ZG5OM0ltfBZnrvOjZTWtHpGu61RUKfx/or1JazuRR5/NXTqaOiuyVyNHitGYf+aSVuLNQVCmoL4yeEdVXEepzIIC74NpD7KtXsl45EM0YDpd424ek7FqNK2rVjhRzefD9kFWfYXSLarPPnx7ITjFgo8b9LdrXU3Gi1EYVbOoVl25fPuQ9KuZkE3lz5TMXwn52nPocNDhsIyrqaFaNWCnHtLcZayvOmpTIIC84Np/7HtHsaIeS81hk6HaW7j6d60+lbLrRxY5rPgQVYdqOLCRIfYls9kMHIiHlgeC/X0594Ote6LtWvDClmsuH6PaU+xmpYKb1+6KRcHEdWPAAa+ud7fBftNBQ7RXSFvYSvVzNBb7Ng1L1ky7rMohAEAQBAEAQBAEAQBAEAQGJYar1ezLcLFCdyIRxopHhP0N2hoz7T81Qzd7uN7oyzaqxZduXA5LkylsgkbrRG5LntxnE52MGUDec5G4aFzFvru0VlShkujiy5UlrO5GeXgmzp1NHRXZAcjR4rRmH5naSt7ZqCoU1BfGWIR1VcRynMggNBwaSH/wB08a2wgeov/wAR/dsWj0rav9MfHkV6s+w6t+pq+dzhlkgAvDXhtB4cQ5KbhWm+qn0XZcOGJLN5cP2IXQi5yOxg7nDrDbXWONVpxjiB2drx75h1ZusHWo9K2W9Y0ezMVEmtdELfuQe080xmCkKLlbTM06W/mNh2Kzo61Y1O6XWXy8zpTvVzK0tgShASN35s6SzVsVuUDI4eM05x+Y2gKC00FXpuD+MxnHWVxpE5u3CvJbYFoa4Yhpj08NlKjpryTsOxaChbJ2aE6TXT2fZlaM3FNEBhInoiRBZYZo1lDEpmroZuGffTUruirLcsaWby5klGH9iirck4QHck0tfN5kyEzO45ToaNLjuCir1o0abnLsMZS1VeapeCYMundwNhAB1MSENulx1098dZI1rm7NSla6988s3yK0U5yM2sMaPd6YQbQ5rhwg4RuN/2sJIPXQ59h1Lo69CNWm6b8Ca+FROKeReb6Spt4ZG20wOU5rcYUGVzM5bvGen0hpWjsFeVnrOjUyfoyKnLVdzMvXRFoID61xY4EEgjKCM42o1f0MGuyCYMvddxzItC6mJFG3Q8dVRtB1Ll7TSlY66lDLNcipJOEugocpt0a417Q7TDdivGiIw5+sUI1EDUukoVlUgqkTOtSjXpOPy89Jy+2smNhZFhuxmRGhzTrBFejcrqd5y04uEnF5o7CGIQBAEAQBAEAQBAEAQFav8A3mF1rvOiCnCv5EIHS4jORqAyncBpWM5XIs2SzutUUeztMPuRJTPZwYkWrocM4zy7LjuJqASc9TlP/wCrUaRtWDT1Y9Z/LzpaklFXIlcJc+4SILKw5BR0U6znDejOdtNSq6KstyxpeHMxox7ShLdE4QEnduTunk1bCFQ3O93itGc79A2kKvarQqFNzfhxMJy1UaXe+cNu5IwyFRr3DEhAeCAKF3QM20jaufsVndpra08l0srwjrM/WBS6lAbfFGU1bAB6nRPS0f3awuspx7TX6TtP+qPjyGGS6ZhRRMLOCCCOGxc4I97FH3A/2nWV5Vgnw7T3Rtp/0y8ORxWWIy+11CHUD8zsnvIgGRwGo59xIXKzUrDab1l7ovu+EjKbXZnWO0uhvFHMJBG0LpYTU4qUcmWk71ecSyPQgLXdm97pNJ4sIjGIFYOppJyg7MuN0HWtba9HqtVjNePD50EU6d7vKrEeYkQkkkk1JOck6StikkrkSroPi9AQGq3AkYlEqMaJQPiCpJyYjM4B1eMejUub0laXWqYccl6sq1J6zIqVWJ2Ea+1DUWaFldnFGA5tjnnpAr4q3Vhsqo01HtzZHaK3+PSv/s8jT8Il0W3ju5iQ2gRYIxoNABmGWHsBAA3hupbCcb0aax2l0al7yeZleDeeGy2o2WJUBxJZXwXaWbK06wda0GlbNrRxo9mfA6CrG9ayIu/kg9qJnjsFIUUktpmadLfzGzcrGjrVjU9WXWXsZUp3q4rC2JKEBLXYnTpHNWxMpYeS9utp/MZxu2qta7Mq9Nx7eziYTjrIvV/pM2byltphUc5ja1Hhwzl+73w2VWm0baHRqOlPJ+jIKctV3M58Cl6+AjmwxXcl9XQSdDs7mdPvhtxtYXS03c7ijpOzXrFj4mzKY0gQBAEAQBAEAQBAEB8c4MaSTQDKSdCA84X7vA++d6qQquhtPBwG6xXK7e45dgArmVWpUSTnLJHT2OgqFLpzfSy3WmIy5N1AG0L8w+fEIyuI1DPuAC5mClbrTe8vZHqvnIyaLEMaKXOJLnEkk5yTlJ610ySSuRbSuPyvQAKlAa9dKUtu1Ii+LRr3DHik+CAMjegfeSuXttd2mtqwyyRUnLWZUpVYomEO+gGVsPO483Cac30jWm91cy6GyWZUYKmvEV6qs9K/t/J6EZBbY7CGQwGtYzFaBmaGigA6FsMjmW3J3s83xsIExtEAtfaXOa4FrgWQyCCKEEYmairKUmszplYaC6VH1ZwXMnvtHNwXHuT+TE2DQ7oP3EqlbrLj0rlmsiepHWRaMJMi4eALVDFS0ARKaW6H9GY7KalrtFWrVeDLw47iOlO7oM5W+LAQBAEAQFluLIfbmaYzxWFCoXVzOOhn5nYNq1+kbVg07o9Z/LyKrO5XIsuEqfex7N7GYeU8ViU0N0N6fQNq1+irLrSxZZLLiR0o3u8pkkvRapDBc2zxjCa44zgGtNTSmctJzLoVesjKrZqVV3zV5seB2f2ifWC0OtMUxSx7Q0kNFAWk+CApKbbvvNJpGjClKKgrip4Y7rGVTQW6AMVkV3LxfAiZ8fZjZ6+MDrCwqQXbky5o2068cKWay4fo79hjQ763WLX0D6YrvmPGZw2adxIXLVIysVovjl7rd84ltpwkZRbrI6wWx0N4o5hoR+mzSF0lOpGpFSjky0nerzhWZ6EBoWDWf1HsWIdZhE9ZZ+Y6di0elbL/ALo+PMr1YdpA3wk7ruzwPhVaxx4SE4eAQa4o3GlNlFesFqx6fT1lnzM4NTjqs3e4d5W3pu+yLkERvIitGhwGUgajnG+mgrawlejmrVZ3RqOPZ2cCxLIrBAEAQBAEAQBAEBmeGi9XtdLBY4Z7pHFYhHgw81N7jk3B2sKOo+w2mjbNrzxJZL3Klg1kXBQja4gpWoh10Dwn/lurrXO6VtN7wY+PI29Wd/QisXynvt5NiQe5M5MMbNLt5OXdTUtjYbNgU7nm8ySnHVRBK4SBAXHBzIfZ9v4d47nCPJ+c/wDQZ99Nq1WlLVhww45v2/ZDVnd0Hewkz0xooskPLlBiU0nwWbdZ201KHRVluWNLwMaUf7M1HBrdUXYkADx3eLR8U6smRm5oPWXa10MI3I0FttONU6MlkWm0fAO3H0LMqLM89YKfjeL5L/Nq57S/0Y8fwdXWyRZJ1fiHKJm+C6E9xZTKCKGrQdO9UqGjZ1qampLpMI03JXoj4mEaBFhlroEQgihBLaEHIQVMtEVE71Nep7gyM7tRYbS7gwQypxQ7OBoB1rew1tVa2ZYV93ScayPQgCAIC83fvpZ5LK2wmwYhIyudVvKcc5/IbAFp7To6rXqObkv0QSpybvJHjJg8xE62qDY9TvIxwZHfwjHGuqTrexQaL/keDMafWR38AXxZavKN9UrqqXaa3S3XjwNJm8thziWRIEUYzIjcUj0EaiDlB1gKRq9XGsp1JU5KUc0efbA+JcO974Mb3lcV5pkc0+9iDrr9YZ1q7dZcam1/ZZfPudPGca9NTiTmEeQ+y7ILTDFXMHLp4TNDuj0blq9F2rUlgyyeXEUp3O4zRdAWQgP3AjOs8YOaSHNIII0EZQV5KKkmnkw1eas0svxdTQIg/wDhEaPVPodrC5r/AKrDaft7oqdMJFSuBeN1z7zd0qIbjwcduqhpjU1tOXdjDSumhNdElkzy2WdV6fRmsj0gxwewEEEHKCMx2hWTmD6gCAIAgCAIAgOhPZtDkcoiR4p5MNtaaXHQ0bSaAb143crySlTdSahHtPOljhRb7Xsc+IfhHY8QjM1oyBo6KMHQtda7SqFNzefZxOojGNGmox7C0YQpyJbLm2SFRpc0BwHgsGQN6aU3A61qNGWd1ZutPs9WY0o3u9maLoCyEB2pXYHzSYMhMHKeabhpJ2AZVHWqxpQc5ZI8lLVV5rE2tkO592g1lKgYkMHwnHwj97j1aVzVGnO2Wi+XF8PnQVYpzkRWB665nE2dbY4LmQnVZjeHEz423FrX6RGorq6UF2ZIq6StOpHCjm8+BuCnNCcdo+AduPoQ9WZ57wU/G8XyX+bVz2l/ox4/g6utkiJv732x97fw2q3o7+NHx92Z0uqQCukgQBAEAQBAEB8OZAzWMIfel/cxc1oz+T5lSn1kSOAL4stXlG+qV1NLtNbpbrx4GqqU1Jn+F66ft5JuHhNrHs4JyDK9mct2ke+H9w0qOpG9Xmx0facKerLJ+5UcHM8Fvl5s8Q1dDHJr4TM1NtM24hcxpSzYc8WOT9/2bmrG53lNvjIvaObEAdyfyoZ2aW7wfuprW2sNqx6d7zWZLTnrIglcJAgJ2509MimoJPcn8mINmh28H7q61Tt1lx6dyzWRHUhrIsWEqRg0tcPKDQRKZvmv/L6qoaKtP+mXh+UR0Zf1LhgXvX7Pl5scV3dIIrCJ8KH4u9p+4jUVv6b7DU6Ss2pLEjk8+JpylNUEAQBAEBSLx4TrLd+cxLPEhWhz4dKljWFpxmhwpV4OZ2pYOpc7ri/R0fUqwU01c/m4jeOexczavqw/9i8xFuJdlVt69eRRcJN/Be3g4cFsRkFnKLX0xnvzCoaTkAzZfCOxYSleX7FYsC+Us/wTsisbLnXYdFijuhGM/XXwYY66byTmXMWipK2WhQhlkvyyaTc5dBmEwtr5jbXxYhq55qf0GwDINy6KlTjTgoRyRZirlcddZnoQGo4PZGJZLTaImR8QVFfAZn6K5zsA2rnNJ2nFqYUcl6sq1Z3u4pd7J57fTjGqRCbyWZMobXK6hIynPo0DQtvYrNgUru15/PsTQjqr7mlSfCpLpNLIcCFAtQZDbQcmHl1k90zk1JOslbBTSV1xp6mja9STlKSvfHkWe6WEGz3qmZgwYcZrmsL6xA0Cgc0U5Lya1cFlGd7uKlosU6EdaTXgWu0fAO3H0LMqLM894KfjeL5L/Nq57S/0Y8fwdXWyRE3977Y+9v4bVb0d/Gj4+7M6XVIBXSQIAgCAIAgCA+HMgZrGEPvS/uYua0Z/J8ypT6yJHAF8WWryjfVK6ml2mt0t148DRp9NmSOURLREDnMhipDaYxygZKkDTrUjdyvNbSpupNQXaUXjnsXM2r6sP/YsMRbjYbKrb168jKJlNoVnvSbTYWvhw8bHax4AxSffM5LiMU5aagaaFWrU41YuDyZuKUJ4ajUd7NGmdlh3wu0CzO4Y0MnwXDQemrSuZpTnY7Rc+zof3XzpIk3CRj8aE6BGLXAhzSQQdBGQhdTGSkk1ky4nefhegIDR8H84bM5e6xxuVRpDa+EzS3eNGzctDpKzulNV4fGVqsbneiq2uFGubecFho6E7HhuPhNOauwirSN4W2s1oVamprP8mbjGtTcZdpqrMM9jLBWBaQaZaCGRXYeEFepXcT7Gm2TV3r15H6457FzNq+rD/wBiYi3DZVbevXkX2TzFs2lcOOwODYrQ8B1KgEVy0JFelZp3q811SDhJxfYdxemAQHnzCBAbacLL2OFWviwWuGaoMOGCKjLmVO1ScYTks0n7HS2F3WWL4+7LDarqy2xgcIxjK5seM9taaqvyrm4W62T6rb4JciTEmz8WWVyqyWlr2OgBzTUEx60IzGheQvZ17dOLi07n/wDn9Bym+gqeEG8AmtvEKG6sKFpGZ7tLq6QMw6da2ejbJhQ15L/qfoiWlC5Xsqa2ZKEBISBsAzRptLsWE3lHITjUzNoAc+nZVQWl1MNqkukxnfd0GkW290vt1kdDfEcWOFCA2I2o1VaAaLQ07Ba4SUorpX3RXVOS7CFx5J4rv/v/AFVu7SW//wCTP/uHet93LDEuzEtECEfgnOY7GiaActHO1jSFDTtlqVoVOpLtSfQuRipyvuZwYCu/GJ/TO/Ehro4dYq6V+iuP4Zulo+AduPoUxoFmeesFRpN4vkv82rn9LfRjx/B1dbJFrmtz7NNLe6LEdExn0rR4AyADIKagtdR0hWpQUIpXL7EaqSSuR1PcBY/Gi/Xb2VJtW0bl5fs9xZD3AWPxov129lNq2jcvL9jFkPcBY/Gi/Xb2U2raNy8v2MWQ9wFj8aL9dvZTato3Ly/YxZD3AWPxov129lNq2jcvL9jFkPcBY/Gi/Xb2U2raNy8v2MWQ9wFj8aL9dvZTato3Ly/YxZDi/sfjRfrt7KbVtG5eX7GLI5MIxAusQDme1eaLv/yL/szyn1kSGAL4stXlG+qV1NLtNbpbrx4Ftwm94dq+gPXasp9VlOxfXjxMkuBd+zziWxHRoeO5sSgOM4ZMUHwSNJWg0la6tGolB3dG5HRVJtPoJp0hlLXUJggjP/6g/wCxVP8AKt/3/wCP6MNeZJyqLYZRALIMaC1pNSOGDsuavKcaZlXrRtNZ604tv/x/Ri9Z9LKdhEssC0RRaIMWE5xo2I1r2knU+gNdh6Nq2ujJ1IrCnFpdl6fkS0m10MpK25OEBzWK1OsVrbEYaOYag7vy0UWNSEZxcZZM8avVxqbrVYLz2CFEtBhBwHvXRcRzCc4yOBIqMld65tQtVlnKNO+7hff6Mq3Sg+g4mSCUveADBJJoALQaknMBy1k7Vbkr3f8A8f0e68yBwgyGzyeyQjBh4hc4g8pxrQDxiVd0baqtaUlN33cDOlNt9JtFwe8qyeQZ6q30OqjmrV9afFk+siAIDAL7/wA4j5eB6kJUbZ9KpwfsdJYv4q8fdnPhY+As+9/oatPobOfh+SejmzOlvSwEAQBAEAQBAarY/wCWZ/p3/wCS5uf8/wD9kVP7+JH4Cu/GJ/TO/Ehrp4dYr6V+iuP4ZusYY0EgaQfQpjQI84jBpM6fwp85C7arqMrsjpdoWfvej5Di0mfyU+chdtNWW4bQs/e9HyHFpM/kp85C7aastw2hZ+96PkOLSZ/JT5yF201ZbhtCz970fIcWkz+SnzkLtpqy3DaFn73o+Q4tJn8lPnIXbTVluG0LP3vR8hxaTP5KfOQu2mrLcNoWfvej5Di0mfyU+chdtNWW4bQs/e9HyHFpM/kp85C7aastw2hZ+96PkOLSZ/JT5yF201ZbhtCz970fIcWkz+SnzkLtpqy3DaFn73o+RqGB+71pu9YbQ20wjDL3tLeU11QGkH3pKkppq+81Wka9OrKLg7yZwm94dq+gPXavZ9VkFi+vHiZxgq+J4vlf8GrmNMfVjw/J0FbrGczL4xifTd6xW+pdSPBFiOSOusz0IAgCAIAgO7I/juB5VnrhRWj6U+D9jGfVZfMK/wDAwPpu9AWl0N15cEQUczVbg95Vk8gz1V00OqjnLV9afFk+siAIDAL7/wA4j5eB6kJUbZ9KpwfsdJYv4q8fdnPhY+As+9/oatPobOfh+SejmzOlvSwEAQBAEAQBAarY/wCWZ/p3/wCS5uf8/wD9kVP7+JH4Cu/GJ/TO/Ehrp4dYr6V+iuP4ZvCmOfCAIAgCAIAgCAIAgCAIAgKvhN7w7V9Aeu1YT6rLVi+vHiZxgq+J4vlf8GrmNMfVjw/J0FbrGczL4xifTd6xW+pdSPBFiOSOusz0IAgCAIAgO7I/juB5VnrhRWj6U+D9jGfVZfMK/wDAwPpu9AWl0N15cEQUczVbg95Vk8gz1V00OqjnLV9afFk+siAIDAL7/wA4j5eB6kJUbZ9KpwfsdJYv4q8fdlhvndx94YcIMe1mIXE41ctaZqblzlhtcbO5OSvvuJIT1WVfi2jc9C6nfotjtin3X6EmN9hxbRuehdTv0TbFPuv0GN9hxbRuehdTv0TbFPuv0GN9hxbRuehdTv0TbFPuv0GN9hxbRuehdTv0TbFPuv0GN9hxbRuehdTv0TbFPuv0GN9hxbRuehdTv0TbFPuv0GN9i02qwGWXEiQnEEsgPBIzHITp3rWwqqrbFNdskRJ3yvITAV34xP6Z34kNdZDrEGlforj+GbwpjnwgCAIAgCAIAgCAIAgCAICr4Te8O1fQHrtWE+qy1Yvrx4mcYKvieL5X/Bq5jTH1Y8PydBW6xG2rB1Gj2lzuGhDGcTmdpNdSnhpenGKWq+jgeqtcrrji4to3PQup36LPbFPuv0Pcb7Di2jc9C6nfom2KfdfoMb7Di2jc9C6nfom2KfdfoMb7Di2jc9C6nfom2KfdfoMb7Di2jc9C6nfom2KfdfoMb7Di2jc9C6nfom2KfdfoMb7HYl+D2NZbfDeYsIhj2uIAdlxXA6tijqaWpzg46r6U0eOterrjtYV/4GB9N3oCj0N15cEeUczVbg95Vk8gz1V00OqjnLV9afFk+siAIDB8IsjtsbCBGjwLPHeA6G5j2QnOFWw2ZQaEGjh9yr1Ya16a6GdDYq9KNnjGUl29v3Olws85q1/Z/wBipbNs/c9+ZPi2bvLzHCzzmrX9n/YmzbP3PfmMWzd5eY4Wec1a/s/7E2bZ+578xi2bvLzHCzzmrX9n/YmzbP3PfmMWzd5eY4Wec1a/s/7E2bZ+578xi2bvLzHCzzmrX9n/AGJs2z9z35jFs3eXmOFnnNWv7P8AsTZtn7nvzGLZu8vMcLPOatf2f9ibNs/c9+YxbN3l5nHaWzq1WdzHwbWWuBDh7Hzg5xkYsoaPowkpRh0rjzPVVs6/svMsOBqRWmWXqe+NZ40JpgOAc+G5orwkM0qRStAcmwq7BPWKWkq1OdJKMk+nf9mbQpjRhAEAQBAEAQBAEAQBAEAQFdwh2Z9suXaWQ2Oe9zAA1oJceUMwGUrGaviyzZJKNaLb6DEJXYJtKYJbBs9qY0mpHAE5aUrlYdCo1rJTrO+cb/M6GVezvOS8zucLPOatf2f9ii2bZ+578zHFs3eXmOFnnNWv7P8AsTZtn7nvzGLZu8vMcLPOatf2f9ibNs/c9+YxbN3l5jhZ5zVr+z/sTZtn7nvzGLZu8vMcLPOatf2f9ibNs/c9+YxbN3l5jhZ5zVr+z/sTZtn7nvzGLZu8vMcLPOatf2f9ibNs/c9+YxbN3l5jhZ5zVr+z/sTZtn7nvzGLZu8vM6U0l02mzGiNZ7U8NNR3AildzQpqNkp0W3CN1/EyjXs8cpLzNUYy0y25suDI0SzOrAgPZwbCe6PawkiIwkOAOQdYKtq9RRpf+3KtUvSfWeb7OnsZHza9FssMe0whFqWxWiE8sZVrIbKxajFoaksGbPFyUovG2ZQoUpKMruzpzzeX58jTlKa0IAgCAIAgCAIAgCAIAgCAIAgCAIAgCAIAgCAIAgCAIAgCAIAgCAIAgCAIAgPy9giAVANDUVGYjMd6C843WVjiasYa1rVoy1pX0DqCHus95zIe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Tw Cen M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8199" y="637468"/>
            <a:ext cx="1214438" cy="66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51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Application: Minneapolis Community and</a:t>
            </a:r>
            <a:br>
              <a:rPr lang="en-US" sz="3200" dirty="0" smtClean="0"/>
            </a:br>
            <a:r>
              <a:rPr lang="en-US" sz="3200" dirty="0" smtClean="0"/>
              <a:t> Technical College (MCTC)</a:t>
            </a:r>
            <a:endParaRPr lang="en-US" sz="3200" dirty="0"/>
          </a:p>
        </p:txBody>
      </p:sp>
      <p:sp>
        <p:nvSpPr>
          <p:cNvPr id="3" name="Content Placeholder 2"/>
          <p:cNvSpPr>
            <a:spLocks noGrp="1"/>
          </p:cNvSpPr>
          <p:nvPr>
            <p:ph sz="quarter" idx="4294967295"/>
          </p:nvPr>
        </p:nvSpPr>
        <p:spPr>
          <a:xfrm>
            <a:off x="0" y="1600200"/>
            <a:ext cx="7467600" cy="4873625"/>
          </a:xfrm>
        </p:spPr>
        <p:txBody>
          <a:bodyPr>
            <a:normAutofit fontScale="77500" lnSpcReduction="20000"/>
          </a:bodyPr>
          <a:lstStyle/>
          <a:p>
            <a:r>
              <a:rPr lang="en-US" dirty="0" smtClean="0"/>
              <a:t>June 1</a:t>
            </a:r>
            <a:r>
              <a:rPr lang="en-US" baseline="30000" dirty="0" smtClean="0"/>
              <a:t>st</a:t>
            </a:r>
            <a:r>
              <a:rPr lang="en-US" dirty="0" smtClean="0"/>
              <a:t> / December 1</a:t>
            </a:r>
            <a:r>
              <a:rPr lang="en-US" baseline="30000" dirty="0" smtClean="0"/>
              <a:t>st</a:t>
            </a:r>
            <a:r>
              <a:rPr lang="en-US" dirty="0" smtClean="0"/>
              <a:t>  Deadlines</a:t>
            </a:r>
          </a:p>
          <a:p>
            <a:r>
              <a:rPr lang="en-US" dirty="0" smtClean="0"/>
              <a:t>Juniors: 3.0 GPA and test college level on the </a:t>
            </a:r>
            <a:r>
              <a:rPr lang="en-US" dirty="0" err="1" smtClean="0"/>
              <a:t>Accuplacer</a:t>
            </a:r>
            <a:r>
              <a:rPr lang="en-US" dirty="0" smtClean="0"/>
              <a:t> Test*</a:t>
            </a:r>
          </a:p>
          <a:p>
            <a:r>
              <a:rPr lang="en-US" dirty="0" smtClean="0"/>
              <a:t>Seniors: 2.5 GPA and test college level on the </a:t>
            </a:r>
            <a:r>
              <a:rPr lang="en-US" dirty="0" err="1" smtClean="0"/>
              <a:t>Accuplacer</a:t>
            </a:r>
            <a:r>
              <a:rPr lang="en-US" dirty="0" smtClean="0"/>
              <a:t> Test</a:t>
            </a:r>
            <a:endParaRPr lang="en-US" dirty="0"/>
          </a:p>
          <a:p>
            <a:r>
              <a:rPr lang="en-US" b="1" dirty="0" smtClean="0"/>
              <a:t>Step 1: </a:t>
            </a:r>
            <a:r>
              <a:rPr lang="en-US" dirty="0" smtClean="0"/>
              <a:t>Complete online application</a:t>
            </a:r>
          </a:p>
          <a:p>
            <a:r>
              <a:rPr lang="en-US" b="1" dirty="0" smtClean="0"/>
              <a:t>Step 2: </a:t>
            </a:r>
            <a:r>
              <a:rPr lang="en-US" dirty="0" smtClean="0"/>
              <a:t>Take the </a:t>
            </a:r>
            <a:r>
              <a:rPr lang="en-US" b="1" dirty="0" err="1" smtClean="0"/>
              <a:t>Accuplacer</a:t>
            </a:r>
            <a:r>
              <a:rPr lang="en-US" dirty="0" smtClean="0"/>
              <a:t> test and bring results to your counselor. The </a:t>
            </a:r>
            <a:r>
              <a:rPr lang="en-US" dirty="0" err="1" smtClean="0"/>
              <a:t>Accuplacer</a:t>
            </a:r>
            <a:r>
              <a:rPr lang="en-US" dirty="0" smtClean="0"/>
              <a:t> tests your Reading </a:t>
            </a:r>
            <a:r>
              <a:rPr lang="en-US" dirty="0"/>
              <a:t>Comprehension and Mathematics; </a:t>
            </a:r>
            <a:r>
              <a:rPr lang="en-US" u="sng" dirty="0"/>
              <a:t>prepare before you </a:t>
            </a:r>
            <a:r>
              <a:rPr lang="en-US" u="sng" dirty="0" smtClean="0"/>
              <a:t>test</a:t>
            </a:r>
            <a:r>
              <a:rPr lang="en-US" dirty="0" smtClean="0"/>
              <a:t>!</a:t>
            </a:r>
            <a:endParaRPr lang="en-US" dirty="0"/>
          </a:p>
          <a:p>
            <a:r>
              <a:rPr lang="en-US" b="1" dirty="0" smtClean="0"/>
              <a:t>Step 3: </a:t>
            </a:r>
            <a:r>
              <a:rPr lang="en-US" dirty="0" smtClean="0"/>
              <a:t>Pick up balance sheet, transcript, Notice of Registration Forms.</a:t>
            </a:r>
          </a:p>
          <a:p>
            <a:r>
              <a:rPr lang="en-US" b="1" dirty="0" smtClean="0"/>
              <a:t>Step 4: </a:t>
            </a:r>
            <a:r>
              <a:rPr lang="en-US" dirty="0" smtClean="0"/>
              <a:t>Mail all materials to MCTC</a:t>
            </a:r>
          </a:p>
          <a:p>
            <a:r>
              <a:rPr lang="en-US" i="1" dirty="0" smtClean="0"/>
              <a:t>*Testing note: You may use your ACT score if you have ≥ Reading: 21; English: 18; Math: 22</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762000"/>
            <a:ext cx="12382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38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5 Junior Search Presentation Number 2">
  <a:themeElements>
    <a:clrScheme name="Custom 5">
      <a:dk1>
        <a:sysClr val="windowText" lastClr="000000"/>
      </a:dk1>
      <a:lt1>
        <a:sysClr val="window" lastClr="FFFFFF"/>
      </a:lt1>
      <a:dk2>
        <a:srgbClr val="7F7F7F"/>
      </a:dk2>
      <a:lt2>
        <a:srgbClr val="EBDDC3"/>
      </a:lt2>
      <a:accent1>
        <a:srgbClr val="0070C0"/>
      </a:accent1>
      <a:accent2>
        <a:srgbClr val="F69D1A"/>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11131</TotalTime>
  <Words>913</Words>
  <Application>Microsoft Office PowerPoint</Application>
  <PresentationFormat>On-screen Show (4:3)</PresentationFormat>
  <Paragraphs>126</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Times New Roman</vt:lpstr>
      <vt:lpstr>Tw Cen MT</vt:lpstr>
      <vt:lpstr>Wingdings</vt:lpstr>
      <vt:lpstr>Wingdings 2</vt:lpstr>
      <vt:lpstr>2015 Junior Search Presentation Number 2</vt:lpstr>
      <vt:lpstr>                    Presentation &amp; Student Panel 2/16/17</vt:lpstr>
      <vt:lpstr>People to Know</vt:lpstr>
      <vt:lpstr>POST SECONDARY ENROLLMENT OPTIONS</vt:lpstr>
      <vt:lpstr>Local PSEO Programs</vt:lpstr>
      <vt:lpstr>Why Advanced Academics?</vt:lpstr>
      <vt:lpstr>Dual Credit Opportunities</vt:lpstr>
      <vt:lpstr>Articulation  Examples</vt:lpstr>
      <vt:lpstr> Application: U of MN</vt:lpstr>
      <vt:lpstr> Application: Minneapolis Community and  Technical College (MCTC)</vt:lpstr>
      <vt:lpstr>Normandale Community College</vt:lpstr>
      <vt:lpstr>Sophomore Eligibility</vt:lpstr>
      <vt:lpstr>  PSEO: High School vs. College</vt:lpstr>
      <vt:lpstr>Final Considerations for PSEO</vt:lpstr>
      <vt:lpstr>PSEO Application Steps Summary</vt:lpstr>
      <vt:lpstr>PowerPoint Presentation</vt:lpstr>
      <vt:lpstr>PowerPoint Presentation</vt:lpstr>
      <vt:lpstr>PowerPoint Presentation</vt:lpstr>
      <vt:lpstr>PowerPoint Presentation</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Introduction to Counseling Services</dc:title>
  <dc:creator>ITS</dc:creator>
  <cp:lastModifiedBy>Loretta Collins</cp:lastModifiedBy>
  <cp:revision>361</cp:revision>
  <cp:lastPrinted>1601-01-01T00:00:00Z</cp:lastPrinted>
  <dcterms:created xsi:type="dcterms:W3CDTF">2005-11-04T18:02:14Z</dcterms:created>
  <dcterms:modified xsi:type="dcterms:W3CDTF">2017-02-17T16:57:27Z</dcterms:modified>
</cp:coreProperties>
</file>