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9"/>
  </p:notesMasterIdLst>
  <p:handoutMasterIdLst>
    <p:handoutMasterId r:id="rId30"/>
  </p:handoutMasterIdLst>
  <p:sldIdLst>
    <p:sldId id="256" r:id="rId2"/>
    <p:sldId id="292" r:id="rId3"/>
    <p:sldId id="293" r:id="rId4"/>
    <p:sldId id="282" r:id="rId5"/>
    <p:sldId id="288" r:id="rId6"/>
    <p:sldId id="312" r:id="rId7"/>
    <p:sldId id="295" r:id="rId8"/>
    <p:sldId id="297" r:id="rId9"/>
    <p:sldId id="299" r:id="rId10"/>
    <p:sldId id="296" r:id="rId11"/>
    <p:sldId id="298" r:id="rId12"/>
    <p:sldId id="300" r:id="rId13"/>
    <p:sldId id="302" r:id="rId14"/>
    <p:sldId id="303" r:id="rId15"/>
    <p:sldId id="304" r:id="rId16"/>
    <p:sldId id="305" r:id="rId17"/>
    <p:sldId id="306" r:id="rId18"/>
    <p:sldId id="307" r:id="rId19"/>
    <p:sldId id="308" r:id="rId20"/>
    <p:sldId id="301" r:id="rId21"/>
    <p:sldId id="309" r:id="rId22"/>
    <p:sldId id="310" r:id="rId23"/>
    <p:sldId id="311" r:id="rId24"/>
    <p:sldId id="283" r:id="rId25"/>
    <p:sldId id="291" r:id="rId26"/>
    <p:sldId id="290" r:id="rId27"/>
    <p:sldId id="294" r:id="rId2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 autoAdjust="0"/>
    <p:restoredTop sz="94709" autoAdjust="0"/>
  </p:normalViewPr>
  <p:slideViewPr>
    <p:cSldViewPr>
      <p:cViewPr varScale="1">
        <p:scale>
          <a:sx n="51" d="100"/>
          <a:sy n="51" d="100"/>
        </p:scale>
        <p:origin x="1738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2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62AE5AC-B614-4695-BE21-8D947915D14C}" type="datetimeFigureOut">
              <a:rPr lang="en-US" smtClean="0"/>
              <a:pPr/>
              <a:t>2/23/2017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5E74EDB-F0BA-4E55-99C5-3BBE77BD6E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3167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F3B31C4-1A3F-4CDB-9B97-9BD46589871D}" type="datetimeFigureOut">
              <a:rPr lang="en-US" smtClean="0"/>
              <a:pPr/>
              <a:t>2/23/2017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0945997-774A-49A4-B1DE-DA94982181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491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45997-774A-49A4-B1DE-DA949821819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065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54ED703-693C-4DEE-B11C-EF1F0269C9A6}" type="datetimeFigureOut">
              <a:rPr lang="en-US" smtClean="0"/>
              <a:pPr>
                <a:defRPr/>
              </a:pPr>
              <a:t>2/23/2017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96EA892-1CCA-4762-9A35-D4AF3EBE6D3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310663-1C6B-438E-B5A3-0F65A3A9E06C}" type="datetimeFigureOut">
              <a:rPr lang="en-US" smtClean="0"/>
              <a:pPr>
                <a:defRPr/>
              </a:pPr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9DC691-67F6-4423-8EE3-4E59BC3C9F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fld id="{940BC854-37EF-4E93-86F1-EF4A0B0D6BA4}" type="datetimeFigureOut">
              <a:rPr lang="en-US" smtClean="0"/>
              <a:pPr>
                <a:defRPr/>
              </a:pPr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29A144F9-200A-451C-8A66-F04F1AB6F8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52586F-B3EB-44E6-91EF-B23A60CE06DD}" type="datetimeFigureOut">
              <a:rPr lang="en-US" smtClean="0"/>
              <a:pPr>
                <a:defRPr/>
              </a:pPr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DCE4E90-7131-4DDB-8F59-332C38BEC3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352E2C-2C67-4D90-8905-873A1F85781E}" type="datetimeFigureOut">
              <a:rPr lang="en-US" smtClean="0"/>
              <a:pPr>
                <a:defRPr/>
              </a:pPr>
              <a:t>2/23/2017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3DDDB9F-5083-4EA6-BE9C-A432D9577E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fld id="{AFF73124-10FB-4BFC-AC78-099ED49F1191}" type="datetimeFigureOut">
              <a:rPr lang="en-US" smtClean="0"/>
              <a:pPr>
                <a:defRPr/>
              </a:pPr>
              <a:t>2/23/2017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DC51FECC-88C3-45AE-8D8E-915E4FC37E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fld id="{F0628DE8-951E-4446-A242-E535D6B193A3}" type="datetimeFigureOut">
              <a:rPr lang="en-US" smtClean="0"/>
              <a:pPr>
                <a:defRPr/>
              </a:pPr>
              <a:t>2/23/2017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B72EAD71-0E7A-49C1-BA65-51FD1F72667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705D68-0F49-4DDA-863D-25F62F585009}" type="datetimeFigureOut">
              <a:rPr lang="en-US" smtClean="0"/>
              <a:pPr>
                <a:defRPr/>
              </a:pPr>
              <a:t>2/23/2017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E4EF5EF-15C0-4DD8-9956-9F91357A62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AD9061-B3CE-4B45-93C7-03A7BE1CDF7A}" type="datetimeFigureOut">
              <a:rPr lang="en-US" smtClean="0"/>
              <a:pPr>
                <a:defRPr/>
              </a:pPr>
              <a:t>2/23/2017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4821F1D-64B5-402F-BD82-F5F582F794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44AB02-1FA0-488D-BCD3-541C65EB38A0}" type="datetimeFigureOut">
              <a:rPr lang="en-US" smtClean="0"/>
              <a:pPr>
                <a:defRPr/>
              </a:pPr>
              <a:t>2/23/2017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29FBAD8-D547-4F87-ACE5-6B73F5A2407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fld id="{508572E7-367B-40C4-A0C3-0119CC356A60}" type="datetimeFigureOut">
              <a:rPr lang="en-US" smtClean="0"/>
              <a:pPr>
                <a:defRPr/>
              </a:pPr>
              <a:t>2/23/2017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5532F42D-D5D4-4D3D-9221-7F5B89D1C1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C02E19C-025B-46DB-8D46-259698B80A1E}" type="datetimeFigureOut">
              <a:rPr lang="en-US" smtClean="0"/>
              <a:pPr>
                <a:defRPr/>
              </a:pPr>
              <a:t>2/23/2017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B51B1C8-E4CD-4328-A678-EDC075F3FD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aoic.org/training-options/construction-program/welding/" TargetMode="External"/><Relationship Id="rId3" Type="http://schemas.openxmlformats.org/officeDocument/2006/relationships/hyperlink" Target="http://www.saoic.org/training-options/construction-program/electrician/" TargetMode="External"/><Relationship Id="rId7" Type="http://schemas.openxmlformats.org/officeDocument/2006/relationships/hyperlink" Target="http://www.saoic.org/training-options/construction-program/pre-apprentice-construction/" TargetMode="External"/><Relationship Id="rId2" Type="http://schemas.openxmlformats.org/officeDocument/2006/relationships/hyperlink" Target="http://www.saoic.org/summit-prepged/ged-construction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aoic.org/training-options/construction-program/residential-carpentry/" TargetMode="External"/><Relationship Id="rId5" Type="http://schemas.openxmlformats.org/officeDocument/2006/relationships/hyperlink" Target="http://www.saoic.org/training-options/construction-program/pacconcrete-form-carpenter/" TargetMode="External"/><Relationship Id="rId10" Type="http://schemas.openxmlformats.org/officeDocument/2006/relationships/hyperlink" Target="http://www.saoic.org/training-options/healthcare-programs/medical-administrative-assistant/" TargetMode="External"/><Relationship Id="rId4" Type="http://schemas.openxmlformats.org/officeDocument/2006/relationships/hyperlink" Target="http://www.saoic.org/training-options/construction-program/heavy-equipment-operator/" TargetMode="External"/><Relationship Id="rId9" Type="http://schemas.openxmlformats.org/officeDocument/2006/relationships/hyperlink" Target="http://www.saoic.org/training-options/healthcare-programs/certified-nursing-assistant-2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Paying for College</a:t>
            </a:r>
            <a:endParaRPr lang="en-US" dirty="0"/>
          </a:p>
        </p:txBody>
      </p:sp>
      <p:pic>
        <p:nvPicPr>
          <p:cNvPr id="13315" name="Picture 3" descr="C:\Documents and Settings\Herb\Local Settings\Temporary Internet Files\Content.IE5\E2DWDYAN\MCj0424784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1905000"/>
            <a:ext cx="1360469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65100"/>
            <a:ext cx="4752975" cy="5372100"/>
          </a:xfrm>
          <a:prstGeom prst="rect">
            <a:avLst/>
          </a:prstGeom>
        </p:spPr>
      </p:pic>
      <p:pic>
        <p:nvPicPr>
          <p:cNvPr id="6" name="Picture 3" descr="C:\Documents and Settings\Herb\Local Settings\Temporary Internet Files\Content.IE5\E2DWDYAN\MCj0424784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905000"/>
            <a:ext cx="1028984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MNACC Student of Color Scholarship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Must identify as a student of color</a:t>
            </a:r>
          </a:p>
          <a:p>
            <a:r>
              <a:rPr lang="en-US" dirty="0"/>
              <a:t>2 or 4 year accredited institution for 2017/2018 school year </a:t>
            </a:r>
            <a:r>
              <a:rPr lang="en-US" dirty="0" smtClean="0"/>
              <a:t>at a MNACC member institution </a:t>
            </a:r>
            <a:r>
              <a:rPr lang="en-US" sz="2000" dirty="0" smtClean="0"/>
              <a:t>(lots of schools, not just in MN, can find on website) </a:t>
            </a:r>
          </a:p>
          <a:p>
            <a:r>
              <a:rPr lang="en-US" dirty="0" smtClean="0"/>
              <a:t>No GPA requirement</a:t>
            </a:r>
          </a:p>
          <a:p>
            <a:r>
              <a:rPr lang="en-US" dirty="0" smtClean="0"/>
              <a:t>$500 1-time award</a:t>
            </a:r>
          </a:p>
          <a:p>
            <a:pPr lvl="1"/>
            <a:r>
              <a:rPr lang="en-US" dirty="0" smtClean="0"/>
              <a:t>1 outstanding recipient will receive a $2,500 scholarship</a:t>
            </a:r>
          </a:p>
          <a:p>
            <a:r>
              <a:rPr lang="en-US" dirty="0" smtClean="0"/>
              <a:t>Due March 3</a:t>
            </a:r>
            <a:r>
              <a:rPr lang="en-US" baseline="30000" dirty="0" smtClean="0"/>
              <a:t>rd</a:t>
            </a:r>
            <a:r>
              <a:rPr lang="en-US" dirty="0" smtClean="0"/>
              <a:t> </a:t>
            </a:r>
          </a:p>
          <a:p>
            <a:r>
              <a:rPr lang="en-US" dirty="0" smtClean="0"/>
              <a:t>Application, Required essay</a:t>
            </a:r>
          </a:p>
          <a:p>
            <a:pPr marL="365760" lvl="1" indent="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228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Minnesota Masonic Charities Program Scholarship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b="1" u="sng" dirty="0"/>
              <a:t>Signature Scholarships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Award: $5,000/year for up to four years or $20,000</a:t>
            </a:r>
            <a:br>
              <a:rPr lang="en-US" dirty="0"/>
            </a:br>
            <a:r>
              <a:rPr lang="en-US" dirty="0"/>
              <a:t>Five (5) Signature Scholarships are provided each year to Minnesota high school students with a GPA of 3.9 or higher. Applicants must plan to enroll in a four-year college program.</a:t>
            </a:r>
          </a:p>
          <a:p>
            <a:endParaRPr lang="en-US" b="1" u="sng" dirty="0" smtClean="0"/>
          </a:p>
          <a:p>
            <a:r>
              <a:rPr lang="en-US" b="1" u="sng" dirty="0" smtClean="0"/>
              <a:t>Legacy </a:t>
            </a:r>
            <a:r>
              <a:rPr lang="en-US" b="1" u="sng" dirty="0"/>
              <a:t>Scholarships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Award: $4,000/year for up to four years or $16,000</a:t>
            </a:r>
            <a:br>
              <a:rPr lang="en-US" dirty="0"/>
            </a:br>
            <a:r>
              <a:rPr lang="en-US" dirty="0"/>
              <a:t>Ten (10) Legacy Scholarships are provided each year to Minnesota high school students with a GPA of 3.6 to 3.89. Applicants must plan to enroll in a four-year college program.</a:t>
            </a:r>
          </a:p>
          <a:p>
            <a:endParaRPr lang="en-US" b="1" u="sng" dirty="0" smtClean="0"/>
          </a:p>
          <a:p>
            <a:r>
              <a:rPr lang="en-US" b="1" u="sng" dirty="0" smtClean="0"/>
              <a:t>Heritage </a:t>
            </a:r>
            <a:r>
              <a:rPr lang="en-US" b="1" u="sng" dirty="0"/>
              <a:t>Scholarships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Award: $2,500/year for up to four years or $10,000</a:t>
            </a:r>
            <a:br>
              <a:rPr lang="en-US" dirty="0"/>
            </a:br>
            <a:r>
              <a:rPr lang="en-US" dirty="0"/>
              <a:t>Twenty (20) Heritage Scholarships are provided each year to Minnesota high school students with a GPA of 3.0-3.59. Applicants must plan to enroll in a four-year college program.</a:t>
            </a:r>
          </a:p>
          <a:p>
            <a:endParaRPr lang="en-US" b="1" u="sng" dirty="0" smtClean="0"/>
          </a:p>
          <a:p>
            <a:r>
              <a:rPr lang="en-US" b="1" u="sng" dirty="0" smtClean="0"/>
              <a:t>Vocational/Community </a:t>
            </a:r>
            <a:r>
              <a:rPr lang="en-US" b="1" u="sng" dirty="0"/>
              <a:t>College Scholarships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Award: $1,000/year for up to two years or $2,000</a:t>
            </a:r>
            <a:br>
              <a:rPr lang="en-US" dirty="0"/>
            </a:br>
            <a:r>
              <a:rPr lang="en-US" dirty="0"/>
              <a:t>Twenty (20) Vocational Scholarships are provided each year to individuals who have graduated from a Minnesota high school and are interested in completing a two-year higher education program.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8953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William C. and </a:t>
            </a:r>
            <a:r>
              <a:rPr lang="en-US" dirty="0" err="1" smtClean="0"/>
              <a:t>Corrinne</a:t>
            </a:r>
            <a:r>
              <a:rPr lang="en-US" dirty="0" smtClean="0"/>
              <a:t> J. Dietrich Scholarship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Plan to enroll full-time 2 </a:t>
            </a:r>
            <a:r>
              <a:rPr lang="en-US" dirty="0"/>
              <a:t>or 4 year accredited institution for 2017/2018 school year </a:t>
            </a:r>
          </a:p>
          <a:p>
            <a:r>
              <a:rPr lang="en-US" dirty="0" smtClean="0"/>
              <a:t>No GPA requirement </a:t>
            </a:r>
          </a:p>
          <a:p>
            <a:r>
              <a:rPr lang="en-US" dirty="0" smtClean="0"/>
              <a:t>$5,000, renewable for 3 additional years</a:t>
            </a:r>
          </a:p>
          <a:p>
            <a:r>
              <a:rPr lang="en-US" dirty="0" smtClean="0"/>
              <a:t>Due March 15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r>
              <a:rPr lang="en-US" dirty="0" smtClean="0"/>
              <a:t>Application, 2 brief statements about goals and special circumstance, Parents financial data, </a:t>
            </a:r>
            <a:r>
              <a:rPr lang="en-US" dirty="0"/>
              <a:t>Applicant appraisal form (similar to letter of rec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9102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Money Smart Teen </a:t>
            </a:r>
            <a:r>
              <a:rPr lang="en-US" dirty="0" err="1" smtClean="0"/>
              <a:t>Mpls</a:t>
            </a:r>
            <a:r>
              <a:rPr lang="en-US" dirty="0" smtClean="0"/>
              <a:t>/St. Paul Scholarship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Plan to enroll 2 or 4 year accredited institution for 2017/2018 school year </a:t>
            </a:r>
            <a:endParaRPr lang="en-US" dirty="0" smtClean="0"/>
          </a:p>
          <a:p>
            <a:r>
              <a:rPr lang="en-US" dirty="0" smtClean="0"/>
              <a:t>300 word essay – Do you think there is a connection between financial health and physical health? What can a city, state, or national policy maker do to help promote financially healthier citizens? </a:t>
            </a:r>
          </a:p>
          <a:p>
            <a:r>
              <a:rPr lang="en-US" dirty="0" smtClean="0"/>
              <a:t>Application form must be signed by a teacher and a parent/guardian </a:t>
            </a:r>
          </a:p>
          <a:p>
            <a:r>
              <a:rPr lang="en-US" dirty="0" smtClean="0"/>
              <a:t>Due March 17</a:t>
            </a:r>
            <a:r>
              <a:rPr lang="en-US" baseline="30000" dirty="0" smtClean="0"/>
              <a:t>th</a:t>
            </a:r>
            <a:r>
              <a:rPr lang="en-US" dirty="0" smtClean="0"/>
              <a:t> at 5pm </a:t>
            </a:r>
          </a:p>
          <a:p>
            <a:r>
              <a:rPr lang="en-US" dirty="0" smtClean="0"/>
              <a:t>$3,000, 1-time award to 1 recipient in Hennepin or Ramsey Counties. </a:t>
            </a:r>
          </a:p>
          <a:p>
            <a:r>
              <a:rPr lang="en-US" dirty="0" smtClean="0"/>
              <a:t>$1,000, 1-time award to 2 recipients </a:t>
            </a:r>
            <a:r>
              <a:rPr lang="en-US" dirty="0"/>
              <a:t>in Hennepin or Ramsey </a:t>
            </a:r>
            <a:r>
              <a:rPr lang="en-US" dirty="0" smtClean="0"/>
              <a:t>Counties. 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413102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Links, Incorporated Scholarship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Must identify as African American </a:t>
            </a:r>
          </a:p>
          <a:p>
            <a:r>
              <a:rPr lang="en-US" dirty="0" smtClean="0"/>
              <a:t>3.0+ GPA</a:t>
            </a:r>
          </a:p>
          <a:p>
            <a:r>
              <a:rPr lang="en-US" dirty="0" smtClean="0"/>
              <a:t>Due March 20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r>
              <a:rPr lang="en-US" dirty="0" smtClean="0"/>
              <a:t>Application, Personal Statement, Letter of Recommendation, ACT Score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3229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Latino Economic Development Fund (LEDC) Scholarship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Must be a student of Latino origin </a:t>
            </a:r>
          </a:p>
          <a:p>
            <a:r>
              <a:rPr lang="en-US" dirty="0"/>
              <a:t>Plan to enroll 2 or 4 year accredited institution for 2017/2018 school year </a:t>
            </a:r>
          </a:p>
          <a:p>
            <a:r>
              <a:rPr lang="en-US" dirty="0" smtClean="0"/>
              <a:t>2.5+ GPA </a:t>
            </a:r>
          </a:p>
          <a:p>
            <a:r>
              <a:rPr lang="en-US" dirty="0" smtClean="0"/>
              <a:t>$4,000, renewable for 1 additional year </a:t>
            </a:r>
          </a:p>
          <a:p>
            <a:r>
              <a:rPr lang="en-US" dirty="0" smtClean="0"/>
              <a:t>Due March 31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</a:p>
          <a:p>
            <a:r>
              <a:rPr lang="en-US" dirty="0" smtClean="0"/>
              <a:t>Application, 3 letters of recommendation, personal statement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5368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Dr. Jermaine Arendt Memorial Scholarship for World Languages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Must be a Minneapolis Public Schools student and plan to study language(s) as part of post-secondary plan </a:t>
            </a:r>
          </a:p>
          <a:p>
            <a:r>
              <a:rPr lang="en-US" dirty="0"/>
              <a:t>Plan to enroll 2 or 4 year accredited institution for 2017/2018 school year </a:t>
            </a:r>
          </a:p>
          <a:p>
            <a:r>
              <a:rPr lang="en-US" dirty="0" smtClean="0"/>
              <a:t>No GPA requirement </a:t>
            </a:r>
          </a:p>
          <a:p>
            <a:r>
              <a:rPr lang="en-US" dirty="0" smtClean="0"/>
              <a:t>Due April 13</a:t>
            </a:r>
            <a:r>
              <a:rPr lang="en-US" baseline="30000" dirty="0" smtClean="0"/>
              <a:t>th</a:t>
            </a:r>
            <a:r>
              <a:rPr lang="en-US" dirty="0" smtClean="0"/>
              <a:t> at 4:30pm</a:t>
            </a:r>
          </a:p>
          <a:p>
            <a:r>
              <a:rPr lang="en-US" dirty="0" smtClean="0"/>
              <a:t>Application, language teacher recommendation, essay: </a:t>
            </a:r>
          </a:p>
          <a:p>
            <a:pPr lvl="1"/>
            <a:r>
              <a:rPr lang="en-US" dirty="0" smtClean="0"/>
              <a:t>Explain plans for language study in college </a:t>
            </a:r>
          </a:p>
          <a:p>
            <a:pPr lvl="1"/>
            <a:r>
              <a:rPr lang="en-US" dirty="0" smtClean="0"/>
              <a:t>How the student sees themselves using language in the future</a:t>
            </a:r>
          </a:p>
          <a:p>
            <a:pPr lvl="1"/>
            <a:r>
              <a:rPr lang="en-US" dirty="0" smtClean="0"/>
              <a:t>Explain the impact of language learning on their life and perspective </a:t>
            </a:r>
          </a:p>
        </p:txBody>
      </p:sp>
    </p:spTree>
    <p:extLst>
      <p:ext uri="{BB962C8B-B14F-4D97-AF65-F5344CB8AC3E}">
        <p14:creationId xmlns:p14="http://schemas.microsoft.com/office/powerpoint/2010/main" val="31277713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ALAMN Diversity Scholarship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Must identify as a student with a “diverse” background</a:t>
            </a:r>
          </a:p>
          <a:p>
            <a:r>
              <a:rPr lang="en-US" dirty="0" smtClean="0"/>
              <a:t>Plans to study legal administration, paralegal studies, business administration, marketing, human resources, finance or accounting</a:t>
            </a:r>
          </a:p>
          <a:p>
            <a:r>
              <a:rPr lang="en-US" dirty="0"/>
              <a:t>Plan to enroll 2 or 4 year accredited institution for 2017/2018 school year </a:t>
            </a:r>
          </a:p>
          <a:p>
            <a:r>
              <a:rPr lang="en-US" dirty="0" smtClean="0"/>
              <a:t>No GPA requirement</a:t>
            </a:r>
          </a:p>
          <a:p>
            <a:r>
              <a:rPr lang="en-US" dirty="0" smtClean="0"/>
              <a:t>$1,000 1-time award</a:t>
            </a:r>
          </a:p>
          <a:p>
            <a:r>
              <a:rPr lang="en-US" dirty="0" smtClean="0"/>
              <a:t>Due April 14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r>
              <a:rPr lang="en-US" dirty="0" smtClean="0"/>
              <a:t>Essay describing area of intended study, 2 letters of recommendation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7774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Holly </a:t>
            </a:r>
            <a:r>
              <a:rPr lang="en-US" dirty="0" err="1" smtClean="0"/>
              <a:t>Firehammer</a:t>
            </a:r>
            <a:r>
              <a:rPr lang="en-US" dirty="0" smtClean="0"/>
              <a:t> Scholarship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Must be a Washburn or Southwest student</a:t>
            </a:r>
          </a:p>
          <a:p>
            <a:r>
              <a:rPr lang="en-US" dirty="0" smtClean="0"/>
              <a:t>Plan </a:t>
            </a:r>
            <a:r>
              <a:rPr lang="en-US" dirty="0"/>
              <a:t>to enroll 2 or 4 year accredited institution for 2017/2018 school year </a:t>
            </a:r>
          </a:p>
          <a:p>
            <a:r>
              <a:rPr lang="en-US" dirty="0" smtClean="0"/>
              <a:t>No GPA requirement</a:t>
            </a:r>
          </a:p>
          <a:p>
            <a:r>
              <a:rPr lang="en-US" dirty="0" smtClean="0"/>
              <a:t>$1,000 1-time award – 1 from WHS and 1 from SWHS</a:t>
            </a:r>
          </a:p>
          <a:p>
            <a:r>
              <a:rPr lang="en-US" dirty="0" smtClean="0"/>
              <a:t>Due April 14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r>
              <a:rPr lang="en-US" dirty="0" smtClean="0"/>
              <a:t>Application, essay 1-2 page entitled, “What Home Means to Me” </a:t>
            </a:r>
          </a:p>
          <a:p>
            <a:pPr lvl="1"/>
            <a:r>
              <a:rPr lang="en-US" dirty="0" smtClean="0"/>
              <a:t>Cheesier the better </a:t>
            </a:r>
            <a:r>
              <a:rPr lang="en-US" dirty="0" smtClean="0">
                <a:sym typeface="Wingdings" panose="05000000000000000000" pitchFamily="2" charset="2"/>
              </a:rPr>
              <a:t>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5428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Grant Scholarship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Must identify as a student of color</a:t>
            </a:r>
          </a:p>
          <a:p>
            <a:r>
              <a:rPr lang="en-US" dirty="0"/>
              <a:t>Plan to </a:t>
            </a:r>
            <a:r>
              <a:rPr lang="en-US" dirty="0" smtClean="0"/>
              <a:t>enroll in a 2 </a:t>
            </a:r>
            <a:r>
              <a:rPr lang="en-US" dirty="0"/>
              <a:t>or 4 year accredited institution for 2017/2018 school </a:t>
            </a:r>
            <a:r>
              <a:rPr lang="en-US" dirty="0" smtClean="0"/>
              <a:t>year in MN</a:t>
            </a:r>
          </a:p>
          <a:p>
            <a:r>
              <a:rPr lang="en-US" dirty="0" smtClean="0"/>
              <a:t>No GPA requirement</a:t>
            </a:r>
          </a:p>
          <a:p>
            <a:r>
              <a:rPr lang="en-US" dirty="0" smtClean="0"/>
              <a:t>$1,000 for 2 year institutions, $2,000 for 4 year institutions – can be renewable </a:t>
            </a:r>
          </a:p>
          <a:p>
            <a:r>
              <a:rPr lang="en-US" dirty="0" smtClean="0"/>
              <a:t>Due May 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</a:p>
          <a:p>
            <a:r>
              <a:rPr lang="en-US" dirty="0" smtClean="0"/>
              <a:t>Application, Essay, 2 letters of recommendation, copy of SAR (from FAFSA)</a:t>
            </a:r>
          </a:p>
          <a:p>
            <a:pPr lvl="1"/>
            <a:r>
              <a:rPr lang="en-US" dirty="0" smtClean="0"/>
              <a:t>Non-U.S. citizen students are encouraged to apply, per application 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49278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Seniors!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need to have a post-secondary plan!</a:t>
            </a:r>
          </a:p>
          <a:p>
            <a:pPr lvl="1"/>
            <a:r>
              <a:rPr lang="en-US" dirty="0" smtClean="0"/>
              <a:t>We can help with plans that AREN’T college too. Military, Apprenticeships, Work</a:t>
            </a:r>
          </a:p>
          <a:p>
            <a:pPr lvl="1"/>
            <a:r>
              <a:rPr lang="en-US" dirty="0" smtClean="0"/>
              <a:t>Washburn Senior Career Fair April 26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If you still haven’t applied to a college or don’t have a post-secondary plan yet schedule an appointment with your counselor or the CCC ASAP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262726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Washburn Scholarship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Application is used to determine winners of approximately 10 different scholarships for Washburn students </a:t>
            </a:r>
          </a:p>
          <a:p>
            <a:r>
              <a:rPr lang="en-US" dirty="0" smtClean="0"/>
              <a:t>Plan </a:t>
            </a:r>
            <a:r>
              <a:rPr lang="en-US" dirty="0"/>
              <a:t>to enroll </a:t>
            </a:r>
            <a:r>
              <a:rPr lang="en-US" dirty="0" smtClean="0"/>
              <a:t>2 </a:t>
            </a:r>
            <a:r>
              <a:rPr lang="en-US" dirty="0"/>
              <a:t>or 4 year accredited institution for 2017/2018 school year </a:t>
            </a:r>
            <a:endParaRPr lang="en-US" dirty="0" smtClean="0"/>
          </a:p>
          <a:p>
            <a:r>
              <a:rPr lang="en-US" dirty="0" smtClean="0"/>
              <a:t>3.0+ GPA</a:t>
            </a:r>
          </a:p>
          <a:p>
            <a:r>
              <a:rPr lang="en-US" dirty="0" smtClean="0"/>
              <a:t>Due March 17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EFC (from FAFSA) due April 14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Copy of Financial Aid Award Letter due May 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</a:p>
          <a:p>
            <a:r>
              <a:rPr lang="en-US" dirty="0" smtClean="0"/>
              <a:t>Application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9605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Washburn Class of ’59-’60 Scholarship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Plan to enroll </a:t>
            </a:r>
            <a:r>
              <a:rPr lang="en-US" dirty="0" smtClean="0"/>
              <a:t>in a 4 </a:t>
            </a:r>
            <a:r>
              <a:rPr lang="en-US" dirty="0"/>
              <a:t>year accredited institution for 2017/2018 school year </a:t>
            </a:r>
            <a:endParaRPr lang="en-US" dirty="0" smtClean="0"/>
          </a:p>
          <a:p>
            <a:r>
              <a:rPr lang="en-US" dirty="0" smtClean="0"/>
              <a:t>2.8+ GPA</a:t>
            </a:r>
          </a:p>
          <a:p>
            <a:r>
              <a:rPr lang="en-US" dirty="0" smtClean="0"/>
              <a:t>$2,000, renewable for 3 additional years</a:t>
            </a:r>
          </a:p>
          <a:p>
            <a:r>
              <a:rPr lang="en-US" dirty="0" smtClean="0"/>
              <a:t>Due March 28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r>
              <a:rPr lang="en-US" dirty="0" smtClean="0"/>
              <a:t>Application, 2 essays, 2 Letters of recommendation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2167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Washburn Class of </a:t>
            </a:r>
            <a:r>
              <a:rPr lang="en-US" dirty="0" smtClean="0"/>
              <a:t>’59-’60 Community or Tech School Scholarship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Plan to </a:t>
            </a:r>
            <a:r>
              <a:rPr lang="en-US" dirty="0" smtClean="0"/>
              <a:t>enroll in a 2-year or less program at a  community, technical, or trade institution </a:t>
            </a:r>
            <a:r>
              <a:rPr lang="en-US" dirty="0"/>
              <a:t>for 2017/2018 school year </a:t>
            </a:r>
            <a:endParaRPr lang="en-US" dirty="0" smtClean="0"/>
          </a:p>
          <a:p>
            <a:r>
              <a:rPr lang="en-US" dirty="0" smtClean="0"/>
              <a:t>2.5+ GPA </a:t>
            </a:r>
          </a:p>
          <a:p>
            <a:r>
              <a:rPr lang="en-US" dirty="0" smtClean="0"/>
              <a:t>$1,000 – renewable for 1 additional year</a:t>
            </a:r>
          </a:p>
          <a:p>
            <a:r>
              <a:rPr lang="en-US" dirty="0" smtClean="0"/>
              <a:t>Due March 28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r>
              <a:rPr lang="en-US" dirty="0" smtClean="0"/>
              <a:t>Application, 2 letters of recommendation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468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Scholarships to 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Hope Scholarship</a:t>
            </a:r>
          </a:p>
          <a:p>
            <a:pPr lvl="1"/>
            <a:r>
              <a:rPr lang="en-US" dirty="0"/>
              <a:t>Opening ~ March 1</a:t>
            </a:r>
            <a:r>
              <a:rPr lang="en-US" baseline="30000" dirty="0"/>
              <a:t>st</a:t>
            </a:r>
            <a:r>
              <a:rPr lang="en-US" dirty="0"/>
              <a:t> &amp; Deadline TBD</a:t>
            </a:r>
          </a:p>
          <a:p>
            <a:pPr lvl="1"/>
            <a:r>
              <a:rPr lang="en-US" dirty="0"/>
              <a:t>Must be on Free or Reduced </a:t>
            </a:r>
            <a:r>
              <a:rPr lang="en-US" dirty="0" smtClean="0"/>
              <a:t>Lunch and a Washburn Student</a:t>
            </a:r>
            <a:endParaRPr lang="en-US" dirty="0"/>
          </a:p>
          <a:p>
            <a:pPr lvl="1"/>
            <a:r>
              <a:rPr lang="en-US" dirty="0"/>
              <a:t>Plan to enroll 2 or 4 year accredited institution for 2017/2018 school year </a:t>
            </a:r>
          </a:p>
          <a:p>
            <a:pPr lvl="1"/>
            <a:r>
              <a:rPr lang="en-US" dirty="0"/>
              <a:t>3.0 GPA (wiggle room 2.8+) </a:t>
            </a:r>
          </a:p>
          <a:p>
            <a:pPr lvl="1"/>
            <a:r>
              <a:rPr lang="en-US" dirty="0"/>
              <a:t>$3,000, renewable each year </a:t>
            </a:r>
          </a:p>
          <a:p>
            <a:pPr lvl="1"/>
            <a:r>
              <a:rPr lang="en-US" dirty="0"/>
              <a:t>Mentorship + emergency funds for college expenses also </a:t>
            </a:r>
            <a:r>
              <a:rPr lang="en-US" dirty="0" smtClean="0"/>
              <a:t>included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Lynnhurst</a:t>
            </a:r>
            <a:r>
              <a:rPr lang="en-US" dirty="0" smtClean="0"/>
              <a:t> </a:t>
            </a:r>
            <a:r>
              <a:rPr lang="en-US" dirty="0"/>
              <a:t>Area Recreational Council (</a:t>
            </a:r>
            <a:r>
              <a:rPr lang="en-US" dirty="0" smtClean="0"/>
              <a:t>LARC)</a:t>
            </a:r>
          </a:p>
          <a:p>
            <a:pPr lvl="1"/>
            <a:r>
              <a:rPr lang="en-US" dirty="0" smtClean="0"/>
              <a:t>Deadline </a:t>
            </a:r>
            <a:r>
              <a:rPr lang="en-US" dirty="0"/>
              <a:t>TBD </a:t>
            </a:r>
            <a:endParaRPr lang="en-US" dirty="0" smtClean="0"/>
          </a:p>
          <a:p>
            <a:pPr lvl="1"/>
            <a:r>
              <a:rPr lang="en-US" dirty="0" smtClean="0"/>
              <a:t>500 </a:t>
            </a:r>
            <a:r>
              <a:rPr lang="en-US" dirty="0"/>
              <a:t>word essay describing your involvement with any of </a:t>
            </a:r>
            <a:r>
              <a:rPr lang="en-US" dirty="0" err="1"/>
              <a:t>Lynnhurst</a:t>
            </a:r>
            <a:r>
              <a:rPr lang="en-US" dirty="0"/>
              <a:t> Park's recreational/sports program(s), how you benefited from it and what impact it had on your life.. </a:t>
            </a:r>
          </a:p>
          <a:p>
            <a:pPr marL="365760" lvl="1" indent="0">
              <a:buNone/>
            </a:pPr>
            <a:endParaRPr lang="en-US" dirty="0" smtClean="0"/>
          </a:p>
          <a:p>
            <a:pPr marL="365760" lvl="1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7411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Scholarships</a:t>
            </a:r>
            <a:r>
              <a:rPr lang="en-US" dirty="0"/>
              <a:t> </a:t>
            </a:r>
            <a:r>
              <a:rPr lang="en-US" dirty="0" smtClean="0"/>
              <a:t>– Undocumented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endParaRPr lang="en-US" dirty="0" smtClean="0"/>
          </a:p>
          <a:p>
            <a:pPr lvl="1"/>
            <a:r>
              <a:rPr lang="en-US" dirty="0" smtClean="0"/>
              <a:t>Many of these scholarships do not explicitly list U.S. Citizenship or Residency as a requirement. PLEASE check in the CCC. You are eligible to apply for many scholarships </a:t>
            </a:r>
          </a:p>
          <a:p>
            <a:pPr lvl="1"/>
            <a:r>
              <a:rPr lang="en-US" dirty="0" smtClean="0"/>
              <a:t>Scholarships and MN Dream Act funds are the BIGGEST way undocumented students afford post-secondary education</a:t>
            </a:r>
          </a:p>
          <a:p>
            <a:pPr marL="36576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2712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FAFSA/MN Dream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FAFSA MN Dream Act Workshop Night is March 23</a:t>
            </a:r>
            <a:r>
              <a:rPr lang="en-US" baseline="30000" dirty="0"/>
              <a:t>rd</a:t>
            </a:r>
            <a:r>
              <a:rPr lang="en-US" dirty="0"/>
              <a:t> from 5-7pm in the CCC. </a:t>
            </a:r>
            <a:endParaRPr lang="en-US" dirty="0" smtClean="0"/>
          </a:p>
          <a:p>
            <a:r>
              <a:rPr lang="en-US" dirty="0" smtClean="0"/>
              <a:t>Families </a:t>
            </a:r>
            <a:r>
              <a:rPr lang="en-US" dirty="0"/>
              <a:t>can get help working on and completing their FAFSA and MN Dream Act </a:t>
            </a:r>
            <a:r>
              <a:rPr lang="en-US" dirty="0" smtClean="0"/>
              <a:t>applications.</a:t>
            </a:r>
          </a:p>
          <a:p>
            <a:r>
              <a:rPr lang="en-US" dirty="0" smtClean="0"/>
              <a:t>Bring proper </a:t>
            </a:r>
            <a:r>
              <a:rPr lang="en-US" dirty="0"/>
              <a:t>financial </a:t>
            </a:r>
            <a:r>
              <a:rPr lang="en-US" dirty="0" smtClean="0"/>
              <a:t>aid </a:t>
            </a:r>
            <a:r>
              <a:rPr lang="en-US" dirty="0"/>
              <a:t>identification </a:t>
            </a:r>
            <a:r>
              <a:rPr lang="en-US" dirty="0" smtClean="0"/>
              <a:t>documents (2015 federal </a:t>
            </a:r>
            <a:r>
              <a:rPr lang="en-US" dirty="0"/>
              <a:t>i</a:t>
            </a:r>
            <a:r>
              <a:rPr lang="en-US" dirty="0" smtClean="0"/>
              <a:t>ncome </a:t>
            </a:r>
            <a:r>
              <a:rPr lang="en-US" dirty="0"/>
              <a:t>t</a:t>
            </a:r>
            <a:r>
              <a:rPr lang="en-US" dirty="0" smtClean="0"/>
              <a:t>ax </a:t>
            </a:r>
            <a:r>
              <a:rPr lang="en-US" dirty="0"/>
              <a:t>r</a:t>
            </a:r>
            <a:r>
              <a:rPr lang="en-US" dirty="0" smtClean="0"/>
              <a:t>eturns, W-2 forms) and know the following:  Your SSN, 1-94, date of birth, total amount of money saved, and driver’s license number</a:t>
            </a:r>
          </a:p>
          <a:p>
            <a:r>
              <a:rPr lang="en-US" dirty="0" smtClean="0"/>
              <a:t>Come </a:t>
            </a:r>
            <a:r>
              <a:rPr lang="en-US" dirty="0"/>
              <a:t>to the CCC if you have any questions about these documents. </a:t>
            </a:r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9216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</a:t>
            </a:r>
            <a:r>
              <a:rPr lang="en-US" dirty="0" err="1" smtClean="0"/>
              <a:t>Accuplacer</a:t>
            </a:r>
            <a:r>
              <a:rPr lang="en-US" dirty="0" smtClean="0"/>
              <a:t> Test – March 30th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Accuplacer</a:t>
            </a:r>
            <a:r>
              <a:rPr lang="en-US" dirty="0" smtClean="0"/>
              <a:t> will be offered for seniors who plan on going to a 2 year postsecondary institution</a:t>
            </a:r>
          </a:p>
          <a:p>
            <a:r>
              <a:rPr lang="en-US" dirty="0" smtClean="0"/>
              <a:t>30 spots available, first come first serve, sign up in the CCC!</a:t>
            </a:r>
          </a:p>
          <a:p>
            <a:r>
              <a:rPr lang="en-US" dirty="0" smtClean="0"/>
              <a:t>Need to have completed </a:t>
            </a:r>
            <a:r>
              <a:rPr lang="en-US" dirty="0" err="1" smtClean="0"/>
              <a:t>Accuplacer</a:t>
            </a:r>
            <a:r>
              <a:rPr lang="en-US" dirty="0" smtClean="0"/>
              <a:t> by May 1</a:t>
            </a:r>
            <a:r>
              <a:rPr lang="en-US" baseline="30000" dirty="0" smtClean="0"/>
              <a:t>st</a:t>
            </a:r>
            <a:r>
              <a:rPr lang="en-US" dirty="0" smtClean="0"/>
              <a:t> if you were interested in the Power of You program at MCTC or St. Paul College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0" y="4640683"/>
            <a:ext cx="3190731" cy="1863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0006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Senior Career Fair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April 26th at Washburn </a:t>
            </a:r>
            <a:endParaRPr lang="en-US" baseline="30000" dirty="0" smtClean="0"/>
          </a:p>
          <a:p>
            <a:r>
              <a:rPr lang="en-US" dirty="0" smtClean="0"/>
              <a:t>Seniors who have yet to solidify a post-secondary plan </a:t>
            </a:r>
          </a:p>
          <a:p>
            <a:r>
              <a:rPr lang="en-US" dirty="0" smtClean="0"/>
              <a:t>Jobs like UPS and Amazon where you can earn up to $15/hour </a:t>
            </a:r>
          </a:p>
          <a:p>
            <a:r>
              <a:rPr lang="en-US" dirty="0" smtClean="0"/>
              <a:t>Trade schools like Summit Academy where you can earn a certificate in a year or less time </a:t>
            </a:r>
          </a:p>
          <a:p>
            <a:pPr lvl="1"/>
            <a:r>
              <a:rPr lang="en-US" sz="1900" b="1" dirty="0" smtClean="0">
                <a:solidFill>
                  <a:srgbClr val="0070C0"/>
                </a:solidFill>
                <a:hlinkClick r:id="rId2"/>
              </a:rPr>
              <a:t>Construction </a:t>
            </a:r>
            <a:r>
              <a:rPr lang="en-US" sz="1900" b="1" dirty="0">
                <a:solidFill>
                  <a:srgbClr val="0070C0"/>
                </a:solidFill>
                <a:hlinkClick r:id="rId2"/>
              </a:rPr>
              <a:t>GED Training Program (30 weeks)</a:t>
            </a:r>
            <a:endParaRPr lang="en-US" sz="1900" dirty="0">
              <a:solidFill>
                <a:srgbClr val="0070C0"/>
              </a:solidFill>
            </a:endParaRPr>
          </a:p>
          <a:p>
            <a:pPr lvl="1"/>
            <a:r>
              <a:rPr lang="en-US" sz="1900" b="1" dirty="0">
                <a:solidFill>
                  <a:srgbClr val="0070C0"/>
                </a:solidFill>
                <a:hlinkClick r:id="rId3"/>
              </a:rPr>
              <a:t>Electrician*</a:t>
            </a:r>
            <a:endParaRPr lang="en-US" sz="1900" dirty="0">
              <a:solidFill>
                <a:srgbClr val="0070C0"/>
              </a:solidFill>
            </a:endParaRPr>
          </a:p>
          <a:p>
            <a:pPr lvl="1"/>
            <a:r>
              <a:rPr lang="en-US" sz="1900" b="1" dirty="0">
                <a:solidFill>
                  <a:srgbClr val="0070C0"/>
                </a:solidFill>
                <a:hlinkClick r:id="rId4"/>
              </a:rPr>
              <a:t>Heavy Equipment Operator (HEO)*</a:t>
            </a:r>
            <a:endParaRPr lang="en-US" sz="1900" dirty="0">
              <a:solidFill>
                <a:srgbClr val="0070C0"/>
              </a:solidFill>
            </a:endParaRPr>
          </a:p>
          <a:p>
            <a:pPr lvl="1"/>
            <a:r>
              <a:rPr lang="en-US" sz="1900" b="1" dirty="0">
                <a:solidFill>
                  <a:srgbClr val="0070C0"/>
                </a:solidFill>
                <a:hlinkClick r:id="rId5"/>
              </a:rPr>
              <a:t>Concrete Form Carpenter*</a:t>
            </a:r>
            <a:endParaRPr lang="en-US" sz="1900" dirty="0">
              <a:solidFill>
                <a:srgbClr val="0070C0"/>
              </a:solidFill>
            </a:endParaRPr>
          </a:p>
          <a:p>
            <a:pPr lvl="1"/>
            <a:r>
              <a:rPr lang="en-US" sz="1900" b="1" dirty="0">
                <a:solidFill>
                  <a:srgbClr val="0070C0"/>
                </a:solidFill>
                <a:hlinkClick r:id="rId6"/>
              </a:rPr>
              <a:t>Residential Carpentry</a:t>
            </a:r>
            <a:endParaRPr lang="en-US" sz="1900" dirty="0">
              <a:solidFill>
                <a:srgbClr val="0070C0"/>
              </a:solidFill>
            </a:endParaRPr>
          </a:p>
          <a:p>
            <a:pPr lvl="1"/>
            <a:r>
              <a:rPr lang="en-US" sz="1900" b="1" dirty="0">
                <a:solidFill>
                  <a:srgbClr val="0070C0"/>
                </a:solidFill>
                <a:hlinkClick r:id="rId7"/>
              </a:rPr>
              <a:t>Pre-Apprentice Construction/Carpentry</a:t>
            </a:r>
            <a:endParaRPr lang="en-US" sz="1900" dirty="0">
              <a:solidFill>
                <a:srgbClr val="0070C0"/>
              </a:solidFill>
            </a:endParaRPr>
          </a:p>
          <a:p>
            <a:pPr lvl="1"/>
            <a:r>
              <a:rPr lang="en-US" sz="1900" b="1" dirty="0">
                <a:solidFill>
                  <a:srgbClr val="0070C0"/>
                </a:solidFill>
                <a:hlinkClick r:id="rId8"/>
              </a:rPr>
              <a:t>Welding*</a:t>
            </a:r>
            <a:endParaRPr lang="en-US" sz="1900" dirty="0">
              <a:solidFill>
                <a:srgbClr val="0070C0"/>
              </a:solidFill>
            </a:endParaRPr>
          </a:p>
          <a:p>
            <a:pPr lvl="1"/>
            <a:r>
              <a:rPr lang="en-US" sz="1900" b="1" dirty="0" smtClean="0">
                <a:solidFill>
                  <a:srgbClr val="0070C0"/>
                </a:solidFill>
                <a:hlinkClick r:id="rId9"/>
              </a:rPr>
              <a:t>CHW </a:t>
            </a:r>
            <a:r>
              <a:rPr lang="en-US" sz="1900" b="1" dirty="0">
                <a:solidFill>
                  <a:srgbClr val="0070C0"/>
                </a:solidFill>
                <a:hlinkClick r:id="rId9"/>
              </a:rPr>
              <a:t>with Certified Nursing Assistant (CNA) Option*</a:t>
            </a:r>
            <a:endParaRPr lang="en-US" sz="1900" dirty="0">
              <a:solidFill>
                <a:srgbClr val="0070C0"/>
              </a:solidFill>
            </a:endParaRPr>
          </a:p>
          <a:p>
            <a:pPr lvl="1"/>
            <a:r>
              <a:rPr lang="en-US" sz="1900" b="1" dirty="0">
                <a:solidFill>
                  <a:srgbClr val="0070C0"/>
                </a:solidFill>
                <a:hlinkClick r:id="rId10"/>
              </a:rPr>
              <a:t>Medical Administrative Assistant</a:t>
            </a:r>
            <a:r>
              <a:rPr lang="en-US" sz="1900" b="1" dirty="0" smtClean="0">
                <a:solidFill>
                  <a:srgbClr val="0070C0"/>
                </a:solidFill>
                <a:hlinkClick r:id="rId10"/>
              </a:rPr>
              <a:t>*</a:t>
            </a:r>
            <a:endParaRPr lang="en-US" sz="1900" dirty="0" smtClean="0">
              <a:solidFill>
                <a:srgbClr val="0070C0"/>
              </a:solidFill>
            </a:endParaRPr>
          </a:p>
          <a:p>
            <a:r>
              <a:rPr lang="en-US" dirty="0" smtClean="0"/>
              <a:t>Sign up in the CCC!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793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Have you sent your ACT scores and transcripts to a school? If not, you haven’t actually applied! </a:t>
            </a:r>
          </a:p>
          <a:p>
            <a:pPr lvl="1"/>
            <a:r>
              <a:rPr lang="en-US" dirty="0" smtClean="0"/>
              <a:t>2-year colleges require an </a:t>
            </a:r>
            <a:r>
              <a:rPr lang="en-US" dirty="0" err="1" smtClean="0"/>
              <a:t>Accuplacer</a:t>
            </a:r>
            <a:r>
              <a:rPr lang="en-US" dirty="0" smtClean="0"/>
              <a:t> instead of an ACT – March 30th</a:t>
            </a:r>
          </a:p>
          <a:p>
            <a:endParaRPr lang="en-US" dirty="0" smtClean="0"/>
          </a:p>
          <a:p>
            <a:r>
              <a:rPr lang="en-US" dirty="0" smtClean="0"/>
              <a:t>CSS Profile complete?  </a:t>
            </a:r>
          </a:p>
          <a:p>
            <a:pPr lvl="1"/>
            <a:r>
              <a:rPr lang="en-US" dirty="0" smtClean="0"/>
              <a:t>Selective Colleges </a:t>
            </a:r>
          </a:p>
          <a:p>
            <a:endParaRPr lang="en-US" dirty="0" smtClean="0"/>
          </a:p>
          <a:p>
            <a:r>
              <a:rPr lang="en-US" dirty="0" smtClean="0"/>
              <a:t>FAFSA/MN Dream Act application completed?</a:t>
            </a:r>
          </a:p>
          <a:p>
            <a:pPr lvl="1"/>
            <a:r>
              <a:rPr lang="en-US" dirty="0" smtClean="0"/>
              <a:t>FAFSA/MN Dream Act workshop March 23rd</a:t>
            </a:r>
          </a:p>
          <a:p>
            <a:endParaRPr lang="en-US" dirty="0" smtClean="0"/>
          </a:p>
          <a:p>
            <a:r>
              <a:rPr lang="en-US" dirty="0" smtClean="0"/>
              <a:t>Financial Aid Award Letters? </a:t>
            </a:r>
          </a:p>
          <a:p>
            <a:pPr lvl="1"/>
            <a:r>
              <a:rPr lang="en-US" dirty="0" smtClean="0"/>
              <a:t>Get help reviewing them in the CCC</a:t>
            </a:r>
          </a:p>
          <a:p>
            <a:endParaRPr lang="en-US" dirty="0" smtClean="0"/>
          </a:p>
          <a:p>
            <a:r>
              <a:rPr lang="en-US" dirty="0" smtClean="0"/>
              <a:t>Verification? </a:t>
            </a:r>
          </a:p>
          <a:p>
            <a:pPr lvl="1"/>
            <a:r>
              <a:rPr lang="en-US" dirty="0" smtClean="0"/>
              <a:t>Have you been selected for verification by your school’s financial aid office? </a:t>
            </a:r>
          </a:p>
          <a:p>
            <a:pPr marL="365760" lvl="1" indent="0">
              <a:buNone/>
            </a:pPr>
            <a:endParaRPr lang="en-US" dirty="0" smtClean="0"/>
          </a:p>
          <a:p>
            <a:pPr marL="36576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83938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/>
              <a:t>Scholarships – Where do I find them???</a:t>
            </a:r>
            <a:endParaRPr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304800" y="1606731"/>
            <a:ext cx="3044952" cy="4495800"/>
          </a:xfrm>
        </p:spPr>
        <p:txBody>
          <a:bodyPr>
            <a:normAutofit lnSpcReduction="10000"/>
          </a:bodyPr>
          <a:lstStyle/>
          <a:p>
            <a:pPr marL="274320" indent="-274320">
              <a:defRPr/>
            </a:pPr>
            <a:r>
              <a:rPr lang="en-US" sz="3200" dirty="0" smtClean="0"/>
              <a:t>CCC Events Newsletter </a:t>
            </a:r>
          </a:p>
          <a:p>
            <a:pPr marL="274320" indent="-274320">
              <a:defRPr/>
            </a:pPr>
            <a:endParaRPr lang="en-US" sz="3200" dirty="0" smtClean="0"/>
          </a:p>
          <a:p>
            <a:pPr marL="274320" indent="-274320">
              <a:defRPr/>
            </a:pPr>
            <a:r>
              <a:rPr lang="en-US" sz="3200" dirty="0" smtClean="0"/>
              <a:t>Sent every Friday</a:t>
            </a:r>
          </a:p>
          <a:p>
            <a:pPr marL="274320" indent="-274320">
              <a:defRPr/>
            </a:pPr>
            <a:endParaRPr lang="en-US" sz="3200" dirty="0" smtClean="0"/>
          </a:p>
          <a:p>
            <a:pPr marL="274320" indent="-274320">
              <a:defRPr/>
            </a:pPr>
            <a:r>
              <a:rPr lang="en-US" sz="3200" dirty="0" smtClean="0"/>
              <a:t>Emailed to email address in </a:t>
            </a:r>
            <a:r>
              <a:rPr lang="en-US" sz="3200" dirty="0" err="1" smtClean="0"/>
              <a:t>Naviance</a:t>
            </a:r>
            <a:r>
              <a:rPr lang="en-US" sz="3200" dirty="0" smtClean="0"/>
              <a:t> 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0537" y="1752600"/>
            <a:ext cx="5401562" cy="4489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20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Scholarships – Where do I find them???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2511552" cy="4495800"/>
          </a:xfrm>
        </p:spPr>
        <p:txBody>
          <a:bodyPr/>
          <a:lstStyle/>
          <a:p>
            <a:r>
              <a:rPr lang="en-US" dirty="0" smtClean="0"/>
              <a:t>Scholarship Bulletin Board in the hallway near the CCC</a:t>
            </a:r>
          </a:p>
          <a:p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1981200"/>
            <a:ext cx="5483766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411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Scholarships – Where do I find them???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3121152" cy="4495800"/>
          </a:xfrm>
        </p:spPr>
        <p:txBody>
          <a:bodyPr/>
          <a:lstStyle/>
          <a:p>
            <a:r>
              <a:rPr lang="en-US" dirty="0" err="1" smtClean="0"/>
              <a:t>Naviance</a:t>
            </a:r>
            <a:r>
              <a:rPr lang="en-US" dirty="0" smtClean="0"/>
              <a:t> -&gt; Colleges -&gt; Scholarships and Money -&gt; Scholarship List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1752600"/>
            <a:ext cx="5366165" cy="4635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012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Richard and Louise Varco Scholarship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2 or 4 year accredited institution for 2017/2018 school year in MN</a:t>
            </a:r>
          </a:p>
          <a:p>
            <a:r>
              <a:rPr lang="en-US" dirty="0" smtClean="0"/>
              <a:t>2.5+ GPA</a:t>
            </a:r>
          </a:p>
          <a:p>
            <a:r>
              <a:rPr lang="en-US" dirty="0" smtClean="0"/>
              <a:t>$5,000 1-time award </a:t>
            </a:r>
          </a:p>
          <a:p>
            <a:r>
              <a:rPr lang="en-US" dirty="0" smtClean="0"/>
              <a:t>Due this Friday February 24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r>
              <a:rPr lang="en-US" dirty="0" smtClean="0"/>
              <a:t>Application, optional essay, Applicant appraisal form (similar to letter of rec)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699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MSCA Scholarship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2 or 4 year accredited institution for 2017/2018 school year </a:t>
            </a:r>
          </a:p>
          <a:p>
            <a:r>
              <a:rPr lang="en-US" dirty="0" smtClean="0"/>
              <a:t>No GPA requirement</a:t>
            </a:r>
          </a:p>
          <a:p>
            <a:r>
              <a:rPr lang="en-US" dirty="0" smtClean="0"/>
              <a:t>$1,000 1-time award</a:t>
            </a:r>
          </a:p>
          <a:p>
            <a:r>
              <a:rPr lang="en-US" dirty="0" smtClean="0"/>
              <a:t>Due March 1</a:t>
            </a:r>
            <a:r>
              <a:rPr lang="en-US" baseline="30000" dirty="0" smtClean="0"/>
              <a:t>st</a:t>
            </a:r>
            <a:endParaRPr lang="en-US" dirty="0" smtClean="0"/>
          </a:p>
          <a:p>
            <a:r>
              <a:rPr lang="en-US" dirty="0" smtClean="0"/>
              <a:t>Application, Required Essay – describing how a Licensed School Counselor has supported you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221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Twin Cities in Motion Scholarship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Must have participated in cross country and/or track running event 800 meters or longer</a:t>
            </a:r>
          </a:p>
          <a:p>
            <a:r>
              <a:rPr lang="en-US" dirty="0"/>
              <a:t>2 or 4 year accredited institution for 2017/2018 school year </a:t>
            </a:r>
            <a:endParaRPr lang="en-US" dirty="0" smtClean="0"/>
          </a:p>
          <a:p>
            <a:r>
              <a:rPr lang="en-US" dirty="0" smtClean="0"/>
              <a:t>3.0+ GPA</a:t>
            </a:r>
          </a:p>
          <a:p>
            <a:r>
              <a:rPr lang="en-US" dirty="0" smtClean="0"/>
              <a:t>$5,000 1-time award</a:t>
            </a:r>
          </a:p>
          <a:p>
            <a:r>
              <a:rPr lang="en-US" dirty="0" smtClean="0"/>
              <a:t>Due March 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</a:p>
          <a:p>
            <a:r>
              <a:rPr lang="en-US" dirty="0" smtClean="0"/>
              <a:t>Application, Required Essay, Participation validation from coach, Letter of Recommendation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8151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ustom 1">
      <a:dk1>
        <a:sysClr val="windowText" lastClr="000000"/>
      </a:dk1>
      <a:lt1>
        <a:sysClr val="window" lastClr="FFFFFF"/>
      </a:lt1>
      <a:dk2>
        <a:srgbClr val="7F7F7F"/>
      </a:dk2>
      <a:lt2>
        <a:srgbClr val="EBDDC3"/>
      </a:lt2>
      <a:accent1>
        <a:srgbClr val="0070C0"/>
      </a:accent1>
      <a:accent2>
        <a:srgbClr val="F69D1A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2920</TotalTime>
  <Words>1459</Words>
  <Application>Microsoft Office PowerPoint</Application>
  <PresentationFormat>On-screen Show (4:3)</PresentationFormat>
  <Paragraphs>190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Tw Cen MT</vt:lpstr>
      <vt:lpstr>Wingdings</vt:lpstr>
      <vt:lpstr>Wingdings 2</vt:lpstr>
      <vt:lpstr>Median</vt:lpstr>
      <vt:lpstr>PowerPoint Presentation</vt:lpstr>
      <vt:lpstr>Seniors!</vt:lpstr>
      <vt:lpstr>Reminders!</vt:lpstr>
      <vt:lpstr>Scholarships – Where do I find them???</vt:lpstr>
      <vt:lpstr>Scholarships – Where do I find them???</vt:lpstr>
      <vt:lpstr>Scholarships – Where do I find them???</vt:lpstr>
      <vt:lpstr>Richard and Louise Varco Scholarship </vt:lpstr>
      <vt:lpstr>MSCA Scholarship </vt:lpstr>
      <vt:lpstr>Twin Cities in Motion Scholarship</vt:lpstr>
      <vt:lpstr>MNACC Student of Color Scholarship</vt:lpstr>
      <vt:lpstr>Minnesota Masonic Charities Program Scholarship</vt:lpstr>
      <vt:lpstr>William C. and Corrinne J. Dietrich Scholarship </vt:lpstr>
      <vt:lpstr>Money Smart Teen Mpls/St. Paul Scholarship </vt:lpstr>
      <vt:lpstr>The Links, Incorporated Scholarship</vt:lpstr>
      <vt:lpstr>Latino Economic Development Fund (LEDC) Scholarship </vt:lpstr>
      <vt:lpstr>Dr. Jermaine Arendt Memorial Scholarship for World Languages </vt:lpstr>
      <vt:lpstr>ALAMN Diversity Scholarship </vt:lpstr>
      <vt:lpstr>Holly Firehammer Scholarship</vt:lpstr>
      <vt:lpstr>Page Grant Scholarship </vt:lpstr>
      <vt:lpstr>Washburn Scholarship </vt:lpstr>
      <vt:lpstr>Washburn Class of ’59-’60 Scholarship </vt:lpstr>
      <vt:lpstr>Washburn Class of ’59-’60 Community or Tech School Scholarship </vt:lpstr>
      <vt:lpstr>Scholarships to Come</vt:lpstr>
      <vt:lpstr>Scholarships – Undocumented Students</vt:lpstr>
      <vt:lpstr>FAFSA/MN Dream Act</vt:lpstr>
      <vt:lpstr>Free Accuplacer Test – March 30th</vt:lpstr>
      <vt:lpstr>Senior Career Fair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AID 101</dc:title>
  <dc:creator>Herb Crowell</dc:creator>
  <cp:lastModifiedBy>Loretta Collins</cp:lastModifiedBy>
  <cp:revision>73</cp:revision>
  <cp:lastPrinted>2016-11-28T17:20:09Z</cp:lastPrinted>
  <dcterms:created xsi:type="dcterms:W3CDTF">2009-01-15T03:38:03Z</dcterms:created>
  <dcterms:modified xsi:type="dcterms:W3CDTF">2017-02-23T14:22:28Z</dcterms:modified>
</cp:coreProperties>
</file>