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5143500" type="screen16x9"/>
  <p:notesSz cx="6858000" cy="9144000"/>
  <p:embeddedFontLst>
    <p:embeddedFont>
      <p:font typeface="Questrial" panose="020B0604020202020204" charset="0"/>
      <p:regular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24A91A-8230-4C72-8E4B-1667CD18E156}">
  <a:tblStyle styleId="{4024A91A-8230-4C72-8E4B-1667CD18E156}"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a:tcStyle>
        <a:tcBdr/>
        <a:fill>
          <a:solidFill>
            <a:srgbClr val="CAD4E8"/>
          </a:solidFill>
        </a:fill>
      </a:tcStyle>
    </a:band1H>
    <a:band2H>
      <a:tcTxStyle/>
      <a:tcStyle>
        <a:tcBdr/>
      </a:tcStyle>
    </a:band2H>
    <a:band1V>
      <a:tcTxStyle/>
      <a:tcStyle>
        <a:tcBdr/>
        <a:fill>
          <a:solidFill>
            <a:srgbClr val="CAD4E8"/>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05715e1e7_2_18: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161" name="Google Shape;161;g405715e1e7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405715e1e7_7_33: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227" name="Google Shape;227;g405715e1e7_7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05715e1e7_2_156: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35" name="Google Shape;235;g405715e1e7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05715e1e7_2_162: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43" name="Google Shape;243;g405715e1e7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05715e1e7_2_168: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51" name="Google Shape;251;g405715e1e7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05715e1e7_2_174: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59" name="Google Shape;259;g405715e1e7_2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05715e1e7_5_6: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266" name="Google Shape;266;g405715e1e7_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05715e1e7_2_180: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73" name="Google Shape;273;g405715e1e7_2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05715e1e7_2_187: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81" name="Google Shape;281;g405715e1e7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05715e1e7_2_193: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88" name="Google Shape;288;g405715e1e7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05715e1e7_2_200: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96" name="Google Shape;296;g405715e1e7_2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05715e1e7_2_115: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169" name="Google Shape;169;g405715e1e7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05715e1e7_2_207: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04" name="Google Shape;304;g405715e1e7_2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05715e1e7_2_214: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12" name="Google Shape;312;g405715e1e7_2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05715e1e7_2_221: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20" name="Google Shape;320;g405715e1e7_2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405715e1e7_2_226: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27" name="Google Shape;327;g405715e1e7_2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05715e1e7_2_233: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35" name="Google Shape;335;g405715e1e7_2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05715e1e7_7_48: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343" name="Google Shape;343;g405715e1e7_7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05715e1e7_2_239: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50" name="Google Shape;350;g405715e1e7_2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405715e1e7_0_10: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357" name="Google Shape;357;g405715e1e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05715e1e7_0_22: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364" name="Google Shape;364;g405715e1e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405715e1e7_2_251: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71" name="Google Shape;371;g405715e1e7_2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05715e1e7_2_120: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176" name="Google Shape;176;g405715e1e7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405715e1e7_2_257: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78" name="Google Shape;378;g405715e1e7_2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05715e1e7_2_263: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385" name="Google Shape;385;g405715e1e7_2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05715e1e7_2_126: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183" name="Google Shape;183;g405715e1e7_2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05715e1e7_5_0:notes"/>
          <p:cNvSpPr txBox="1">
            <a:spLocks noGrp="1"/>
          </p:cNvSpPr>
          <p:nvPr>
            <p:ph type="body" idx="1"/>
          </p:nvPr>
        </p:nvSpPr>
        <p:spPr>
          <a:xfrm>
            <a:off x="685785" y="4343385"/>
            <a:ext cx="5486400" cy="4114800"/>
          </a:xfrm>
          <a:prstGeom prst="rect">
            <a:avLst/>
          </a:prstGeom>
        </p:spPr>
        <p:txBody>
          <a:bodyPr spcFirstLastPara="1" wrap="square" lIns="89600" tIns="89600" rIns="89600" bIns="89600" anchor="t" anchorCtr="0">
            <a:noAutofit/>
          </a:bodyPr>
          <a:lstStyle/>
          <a:p>
            <a:pPr marL="0" lvl="0" indent="0" rtl="0">
              <a:spcBef>
                <a:spcPts val="0"/>
              </a:spcBef>
              <a:spcAft>
                <a:spcPts val="0"/>
              </a:spcAft>
              <a:buNone/>
            </a:pPr>
            <a:endParaRPr/>
          </a:p>
        </p:txBody>
      </p:sp>
      <p:sp>
        <p:nvSpPr>
          <p:cNvPr id="190" name="Google Shape;190;g405715e1e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05715e1e7_2_132: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197" name="Google Shape;197;g405715e1e7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05715e1e7_2_138: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04" name="Google Shape;204;g405715e1e7_2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05715e1e7_2_145: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11" name="Google Shape;211;g405715e1e7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05715e1e7_2_150:notes"/>
          <p:cNvSpPr txBox="1">
            <a:spLocks noGrp="1"/>
          </p:cNvSpPr>
          <p:nvPr>
            <p:ph type="body" idx="1"/>
          </p:nvPr>
        </p:nvSpPr>
        <p:spPr>
          <a:xfrm>
            <a:off x="685785" y="4343385"/>
            <a:ext cx="5486380" cy="4114795"/>
          </a:xfrm>
          <a:prstGeom prst="rect">
            <a:avLst/>
          </a:prstGeom>
        </p:spPr>
        <p:txBody>
          <a:bodyPr spcFirstLastPara="1" wrap="square" lIns="89600" tIns="89600" rIns="89600" bIns="89600" anchor="t" anchorCtr="0">
            <a:noAutofit/>
          </a:bodyPr>
          <a:lstStyle/>
          <a:p>
            <a:pPr marL="0" lvl="0" indent="0">
              <a:spcBef>
                <a:spcPts val="0"/>
              </a:spcBef>
              <a:spcAft>
                <a:spcPts val="0"/>
              </a:spcAft>
              <a:buNone/>
            </a:pPr>
            <a:endParaRPr/>
          </a:p>
        </p:txBody>
      </p:sp>
      <p:sp>
        <p:nvSpPr>
          <p:cNvPr id="219" name="Google Shape;219;g405715e1e7_2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59"/>
        <p:cNvGrpSpPr/>
        <p:nvPr/>
      </p:nvGrpSpPr>
      <p:grpSpPr>
        <a:xfrm>
          <a:off x="0" y="0"/>
          <a:ext cx="0" cy="0"/>
          <a:chOff x="0" y="0"/>
          <a:chExt cx="0" cy="0"/>
        </a:xfrm>
      </p:grpSpPr>
      <p:sp>
        <p:nvSpPr>
          <p:cNvPr id="60" name="Google Shape;60;p14"/>
          <p:cNvSpPr/>
          <p:nvPr/>
        </p:nvSpPr>
        <p:spPr>
          <a:xfrm>
            <a:off x="0" y="4478274"/>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61" name="Google Shape;61;p14"/>
          <p:cNvSpPr/>
          <p:nvPr/>
        </p:nvSpPr>
        <p:spPr>
          <a:xfrm>
            <a:off x="-9144" y="4539996"/>
            <a:ext cx="2249424"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62" name="Google Shape;62;p14"/>
          <p:cNvSpPr/>
          <p:nvPr/>
        </p:nvSpPr>
        <p:spPr>
          <a:xfrm>
            <a:off x="2359152" y="4533138"/>
            <a:ext cx="6784848"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63" name="Google Shape;63;p14"/>
          <p:cNvSpPr txBox="1">
            <a:spLocks noGrp="1"/>
          </p:cNvSpPr>
          <p:nvPr>
            <p:ph type="ctrTitle"/>
          </p:nvPr>
        </p:nvSpPr>
        <p:spPr>
          <a:xfrm>
            <a:off x="2362200" y="3028950"/>
            <a:ext cx="6477000"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4"/>
          <p:cNvSpPr txBox="1">
            <a:spLocks noGrp="1"/>
          </p:cNvSpPr>
          <p:nvPr>
            <p:ph type="subTitle" idx="1"/>
          </p:nvPr>
        </p:nvSpPr>
        <p:spPr>
          <a:xfrm>
            <a:off x="2362200" y="4537528"/>
            <a:ext cx="6705600" cy="51435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65" name="Google Shape;65;p14"/>
          <p:cNvSpPr txBox="1">
            <a:spLocks noGrp="1"/>
          </p:cNvSpPr>
          <p:nvPr>
            <p:ph type="dt" idx="10"/>
          </p:nvPr>
        </p:nvSpPr>
        <p:spPr>
          <a:xfrm>
            <a:off x="76200" y="4551524"/>
            <a:ext cx="2057400" cy="5143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b="0" i="0" u="none" strike="noStrike" cap="none">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66" name="Google Shape;66;p14"/>
          <p:cNvSpPr txBox="1">
            <a:spLocks noGrp="1"/>
          </p:cNvSpPr>
          <p:nvPr>
            <p:ph type="ftr" idx="11"/>
          </p:nvPr>
        </p:nvSpPr>
        <p:spPr>
          <a:xfrm>
            <a:off x="2085393" y="177403"/>
            <a:ext cx="58674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67" name="Google Shape;67;p14"/>
          <p:cNvSpPr txBox="1">
            <a:spLocks noGrp="1"/>
          </p:cNvSpPr>
          <p:nvPr>
            <p:ph type="sldNum" idx="12"/>
          </p:nvPr>
        </p:nvSpPr>
        <p:spPr>
          <a:xfrm>
            <a:off x="8001000" y="171450"/>
            <a:ext cx="838200" cy="2857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2"/>
                </a:solidFill>
                <a:latin typeface="Questrial"/>
                <a:ea typeface="Questrial"/>
                <a:cs typeface="Questrial"/>
                <a:sym typeface="Questrial"/>
              </a:defRPr>
            </a:lvl1pPr>
            <a:lvl2pPr marL="0" marR="0" lvl="1" indent="0" algn="ctr" rtl="0">
              <a:spcBef>
                <a:spcPts val="0"/>
              </a:spcBef>
              <a:buNone/>
              <a:defRPr sz="1400" b="1" i="0" u="none" strike="noStrike" cap="none">
                <a:solidFill>
                  <a:schemeClr val="lt2"/>
                </a:solidFill>
                <a:latin typeface="Questrial"/>
                <a:ea typeface="Questrial"/>
                <a:cs typeface="Questrial"/>
                <a:sym typeface="Questrial"/>
              </a:defRPr>
            </a:lvl2pPr>
            <a:lvl3pPr marL="0" marR="0" lvl="2" indent="0" algn="ctr" rtl="0">
              <a:spcBef>
                <a:spcPts val="0"/>
              </a:spcBef>
              <a:buNone/>
              <a:defRPr sz="1400" b="1" i="0" u="none" strike="noStrike" cap="none">
                <a:solidFill>
                  <a:schemeClr val="lt2"/>
                </a:solidFill>
                <a:latin typeface="Questrial"/>
                <a:ea typeface="Questrial"/>
                <a:cs typeface="Questrial"/>
                <a:sym typeface="Questrial"/>
              </a:defRPr>
            </a:lvl3pPr>
            <a:lvl4pPr marL="0" marR="0" lvl="3" indent="0" algn="ctr" rtl="0">
              <a:spcBef>
                <a:spcPts val="0"/>
              </a:spcBef>
              <a:buNone/>
              <a:defRPr sz="1400" b="1" i="0" u="none" strike="noStrike" cap="none">
                <a:solidFill>
                  <a:schemeClr val="lt2"/>
                </a:solidFill>
                <a:latin typeface="Questrial"/>
                <a:ea typeface="Questrial"/>
                <a:cs typeface="Questrial"/>
                <a:sym typeface="Questrial"/>
              </a:defRPr>
            </a:lvl4pPr>
            <a:lvl5pPr marL="0" marR="0" lvl="4" indent="0" algn="ctr" rtl="0">
              <a:spcBef>
                <a:spcPts val="0"/>
              </a:spcBef>
              <a:buNone/>
              <a:defRPr sz="1400" b="1" i="0" u="none" strike="noStrike" cap="none">
                <a:solidFill>
                  <a:schemeClr val="lt2"/>
                </a:solidFill>
                <a:latin typeface="Questrial"/>
                <a:ea typeface="Questrial"/>
                <a:cs typeface="Questrial"/>
                <a:sym typeface="Questrial"/>
              </a:defRPr>
            </a:lvl5pPr>
            <a:lvl6pPr marL="0" marR="0" lvl="5" indent="0" algn="ctr" rtl="0">
              <a:spcBef>
                <a:spcPts val="0"/>
              </a:spcBef>
              <a:buNone/>
              <a:defRPr sz="1400" b="1" i="0" u="none" strike="noStrike" cap="none">
                <a:solidFill>
                  <a:schemeClr val="lt2"/>
                </a:solidFill>
                <a:latin typeface="Questrial"/>
                <a:ea typeface="Questrial"/>
                <a:cs typeface="Questrial"/>
                <a:sym typeface="Questrial"/>
              </a:defRPr>
            </a:lvl6pPr>
            <a:lvl7pPr marL="0" marR="0" lvl="6" indent="0" algn="ctr" rtl="0">
              <a:spcBef>
                <a:spcPts val="0"/>
              </a:spcBef>
              <a:buNone/>
              <a:defRPr sz="1400" b="1" i="0" u="none" strike="noStrike" cap="none">
                <a:solidFill>
                  <a:schemeClr val="lt2"/>
                </a:solidFill>
                <a:latin typeface="Questrial"/>
                <a:ea typeface="Questrial"/>
                <a:cs typeface="Questrial"/>
                <a:sym typeface="Questrial"/>
              </a:defRPr>
            </a:lvl7pPr>
            <a:lvl8pPr marL="0" marR="0" lvl="7" indent="0" algn="ctr" rtl="0">
              <a:spcBef>
                <a:spcPts val="0"/>
              </a:spcBef>
              <a:buNone/>
              <a:defRPr sz="1400" b="1" i="0" u="none" strike="noStrike" cap="none">
                <a:solidFill>
                  <a:schemeClr val="lt2"/>
                </a:solidFill>
                <a:latin typeface="Questrial"/>
                <a:ea typeface="Questrial"/>
                <a:cs typeface="Questrial"/>
                <a:sym typeface="Questrial"/>
              </a:defRPr>
            </a:lvl8pPr>
            <a:lvl9pPr marL="0" marR="0" lvl="8" indent="0" algn="ctr" rtl="0">
              <a:spcBef>
                <a:spcPts val="0"/>
              </a:spcBef>
              <a:buNone/>
              <a:defRPr sz="1400" b="1" i="0" u="none" strike="noStrike" cap="none">
                <a:solidFill>
                  <a:schemeClr val="lt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6"/>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0" name="Google Shape;80;p16"/>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1" name="Google Shape;81;p16"/>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82" name="Google Shape;82;p16"/>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3"/>
        <p:cNvGrpSpPr/>
        <p:nvPr/>
      </p:nvGrpSpPr>
      <p:grpSpPr>
        <a:xfrm>
          <a:off x="0" y="0"/>
          <a:ext cx="0" cy="0"/>
          <a:chOff x="0" y="0"/>
          <a:chExt cx="0" cy="0"/>
        </a:xfrm>
      </p:grpSpPr>
      <p:sp>
        <p:nvSpPr>
          <p:cNvPr id="84" name="Google Shape;84;p17"/>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5" name="Google Shape;85;p17"/>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6" name="Google Shape;86;p17"/>
          <p:cNvSpPr txBox="1">
            <a:spLocks noGrp="1"/>
          </p:cNvSpPr>
          <p:nvPr>
            <p:ph type="sldNum" idx="12"/>
          </p:nvPr>
        </p:nvSpPr>
        <p:spPr>
          <a:xfrm>
            <a:off x="0" y="4686300"/>
            <a:ext cx="533400" cy="2857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dk2"/>
                </a:solidFill>
                <a:latin typeface="Questrial"/>
                <a:ea typeface="Questrial"/>
                <a:cs typeface="Questrial"/>
                <a:sym typeface="Questrial"/>
              </a:defRPr>
            </a:lvl1pPr>
            <a:lvl2pPr marL="0" marR="0" lvl="1" indent="0" algn="ctr" rtl="0">
              <a:spcBef>
                <a:spcPts val="0"/>
              </a:spcBef>
              <a:buNone/>
              <a:defRPr sz="1400" b="1" i="0" u="none" strike="noStrike" cap="none">
                <a:solidFill>
                  <a:schemeClr val="dk2"/>
                </a:solidFill>
                <a:latin typeface="Questrial"/>
                <a:ea typeface="Questrial"/>
                <a:cs typeface="Questrial"/>
                <a:sym typeface="Questrial"/>
              </a:defRPr>
            </a:lvl2pPr>
            <a:lvl3pPr marL="0" marR="0" lvl="2" indent="0" algn="ctr" rtl="0">
              <a:spcBef>
                <a:spcPts val="0"/>
              </a:spcBef>
              <a:buNone/>
              <a:defRPr sz="1400" b="1" i="0" u="none" strike="noStrike" cap="none">
                <a:solidFill>
                  <a:schemeClr val="dk2"/>
                </a:solidFill>
                <a:latin typeface="Questrial"/>
                <a:ea typeface="Questrial"/>
                <a:cs typeface="Questrial"/>
                <a:sym typeface="Questrial"/>
              </a:defRPr>
            </a:lvl3pPr>
            <a:lvl4pPr marL="0" marR="0" lvl="3" indent="0" algn="ctr" rtl="0">
              <a:spcBef>
                <a:spcPts val="0"/>
              </a:spcBef>
              <a:buNone/>
              <a:defRPr sz="1400" b="1" i="0" u="none" strike="noStrike" cap="none">
                <a:solidFill>
                  <a:schemeClr val="dk2"/>
                </a:solidFill>
                <a:latin typeface="Questrial"/>
                <a:ea typeface="Questrial"/>
                <a:cs typeface="Questrial"/>
                <a:sym typeface="Questrial"/>
              </a:defRPr>
            </a:lvl4pPr>
            <a:lvl5pPr marL="0" marR="0" lvl="4" indent="0" algn="ctr" rtl="0">
              <a:spcBef>
                <a:spcPts val="0"/>
              </a:spcBef>
              <a:buNone/>
              <a:defRPr sz="1400" b="1" i="0" u="none" strike="noStrike" cap="none">
                <a:solidFill>
                  <a:schemeClr val="dk2"/>
                </a:solidFill>
                <a:latin typeface="Questrial"/>
                <a:ea typeface="Questrial"/>
                <a:cs typeface="Questrial"/>
                <a:sym typeface="Questrial"/>
              </a:defRPr>
            </a:lvl5pPr>
            <a:lvl6pPr marL="0" marR="0" lvl="5" indent="0" algn="ctr" rtl="0">
              <a:spcBef>
                <a:spcPts val="0"/>
              </a:spcBef>
              <a:buNone/>
              <a:defRPr sz="1400" b="1" i="0" u="none" strike="noStrike" cap="none">
                <a:solidFill>
                  <a:schemeClr val="dk2"/>
                </a:solidFill>
                <a:latin typeface="Questrial"/>
                <a:ea typeface="Questrial"/>
                <a:cs typeface="Questrial"/>
                <a:sym typeface="Questrial"/>
              </a:defRPr>
            </a:lvl6pPr>
            <a:lvl7pPr marL="0" marR="0" lvl="6" indent="0" algn="ctr" rtl="0">
              <a:spcBef>
                <a:spcPts val="0"/>
              </a:spcBef>
              <a:buNone/>
              <a:defRPr sz="1400" b="1" i="0" u="none" strike="noStrike" cap="none">
                <a:solidFill>
                  <a:schemeClr val="dk2"/>
                </a:solidFill>
                <a:latin typeface="Questrial"/>
                <a:ea typeface="Questrial"/>
                <a:cs typeface="Questrial"/>
                <a:sym typeface="Questrial"/>
              </a:defRPr>
            </a:lvl7pPr>
            <a:lvl8pPr marL="0" marR="0" lvl="7" indent="0" algn="ctr" rtl="0">
              <a:spcBef>
                <a:spcPts val="0"/>
              </a:spcBef>
              <a:buNone/>
              <a:defRPr sz="1400" b="1" i="0" u="none" strike="noStrike" cap="none">
                <a:solidFill>
                  <a:schemeClr val="dk2"/>
                </a:solidFill>
                <a:latin typeface="Questrial"/>
                <a:ea typeface="Questrial"/>
                <a:cs typeface="Questrial"/>
                <a:sym typeface="Questrial"/>
              </a:defRPr>
            </a:lvl8pPr>
            <a:lvl9pPr marL="0" marR="0" lvl="8" indent="0" algn="ctr" rtl="0">
              <a:spcBef>
                <a:spcPts val="0"/>
              </a:spcBef>
              <a:buNone/>
              <a:defRPr sz="1400" b="1" i="0" u="none" strike="noStrike" cap="none">
                <a:solidFill>
                  <a:schemeClr val="dk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87"/>
        <p:cNvGrpSpPr/>
        <p:nvPr/>
      </p:nvGrpSpPr>
      <p:grpSpPr>
        <a:xfrm>
          <a:off x="0" y="0"/>
          <a:ext cx="0" cy="0"/>
          <a:chOff x="0" y="0"/>
          <a:chExt cx="0" cy="0"/>
        </a:xfrm>
      </p:grpSpPr>
      <p:sp>
        <p:nvSpPr>
          <p:cNvPr id="88" name="Google Shape;88;p18"/>
          <p:cNvSpPr/>
          <p:nvPr/>
        </p:nvSpPr>
        <p:spPr>
          <a:xfrm>
            <a:off x="0" y="4478274"/>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89" name="Google Shape;89;p18"/>
          <p:cNvSpPr/>
          <p:nvPr/>
        </p:nvSpPr>
        <p:spPr>
          <a:xfrm>
            <a:off x="-9144" y="4539996"/>
            <a:ext cx="2249424"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0" name="Google Shape;90;p18"/>
          <p:cNvSpPr/>
          <p:nvPr/>
        </p:nvSpPr>
        <p:spPr>
          <a:xfrm>
            <a:off x="2359152" y="4533138"/>
            <a:ext cx="6784848"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1" name="Google Shape;91;p18"/>
          <p:cNvSpPr txBox="1">
            <a:spLocks noGrp="1"/>
          </p:cNvSpPr>
          <p:nvPr>
            <p:ph type="ctrTitle"/>
          </p:nvPr>
        </p:nvSpPr>
        <p:spPr>
          <a:xfrm>
            <a:off x="2362200" y="3028950"/>
            <a:ext cx="6477000" cy="13716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8"/>
          <p:cNvSpPr txBox="1">
            <a:spLocks noGrp="1"/>
          </p:cNvSpPr>
          <p:nvPr>
            <p:ph type="subTitle" idx="1"/>
          </p:nvPr>
        </p:nvSpPr>
        <p:spPr>
          <a:xfrm>
            <a:off x="2362200" y="4537528"/>
            <a:ext cx="6705600" cy="514350"/>
          </a:xfrm>
          <a:prstGeom prst="rect">
            <a:avLst/>
          </a:prstGeom>
          <a:noFill/>
          <a:ln>
            <a:noFill/>
          </a:ln>
        </p:spPr>
        <p:txBody>
          <a:bodyPr spcFirstLastPara="1" wrap="square" lIns="91425" tIns="45700" rIns="91425" bIns="45700" anchor="ctr" anchorCtr="0"/>
          <a:lstStyle>
            <a:lvl1pPr marR="0" lvl="0" algn="l" rtl="0">
              <a:spcBef>
                <a:spcPts val="700"/>
              </a:spcBef>
              <a:spcAft>
                <a:spcPts val="0"/>
              </a:spcAft>
              <a:buClr>
                <a:schemeClr val="accent2"/>
              </a:buClr>
              <a:buSzPts val="1560"/>
              <a:buFont typeface="Noto Sans Symbols"/>
              <a:buNone/>
              <a:defRPr sz="2600" b="0" i="0" u="none" strike="noStrike" cap="none">
                <a:solidFill>
                  <a:srgbClr val="FFFFFF"/>
                </a:solidFill>
                <a:latin typeface="Questrial"/>
                <a:ea typeface="Questrial"/>
                <a:cs typeface="Questrial"/>
                <a:sym typeface="Questrial"/>
              </a:defRPr>
            </a:lvl1pPr>
            <a:lvl2pPr marR="0" lvl="1" algn="ctr" rtl="0">
              <a:spcBef>
                <a:spcPts val="550"/>
              </a:spcBef>
              <a:spcAft>
                <a:spcPts val="0"/>
              </a:spcAft>
              <a:buClr>
                <a:schemeClr val="accent1"/>
              </a:buClr>
              <a:buSzPts val="1820"/>
              <a:buFont typeface="Noto Sans Symbols"/>
              <a:buNone/>
              <a:defRPr sz="2600" b="0" i="0" u="none" strike="noStrike" cap="none">
                <a:solidFill>
                  <a:schemeClr val="lt1"/>
                </a:solidFill>
                <a:latin typeface="Questrial"/>
                <a:ea typeface="Questrial"/>
                <a:cs typeface="Questrial"/>
                <a:sym typeface="Questrial"/>
              </a:defRPr>
            </a:lvl2pPr>
            <a:lvl3pPr marR="0" lvl="2" algn="ctr" rtl="0">
              <a:spcBef>
                <a:spcPts val="500"/>
              </a:spcBef>
              <a:spcAft>
                <a:spcPts val="0"/>
              </a:spcAft>
              <a:buClr>
                <a:schemeClr val="accent2"/>
              </a:buClr>
              <a:buSzPts val="1725"/>
              <a:buFont typeface="Noto Sans Symbols"/>
              <a:buNone/>
              <a:defRPr sz="2300" b="0" i="0" u="none" strike="noStrike" cap="none">
                <a:solidFill>
                  <a:schemeClr val="lt1"/>
                </a:solidFill>
                <a:latin typeface="Questrial"/>
                <a:ea typeface="Questrial"/>
                <a:cs typeface="Questrial"/>
                <a:sym typeface="Questrial"/>
              </a:defRPr>
            </a:lvl3pPr>
            <a:lvl4pPr marR="0" lvl="3" algn="ctr" rtl="0">
              <a:spcBef>
                <a:spcPts val="400"/>
              </a:spcBef>
              <a:spcAft>
                <a:spcPts val="0"/>
              </a:spcAft>
              <a:buClr>
                <a:schemeClr val="accent3"/>
              </a:buClr>
              <a:buSzPts val="1500"/>
              <a:buFont typeface="Noto Sans Symbols"/>
              <a:buNone/>
              <a:defRPr sz="2000" b="0" i="0" u="none" strike="noStrike" cap="none">
                <a:solidFill>
                  <a:schemeClr val="lt1"/>
                </a:solidFill>
                <a:latin typeface="Questrial"/>
                <a:ea typeface="Questrial"/>
                <a:cs typeface="Questrial"/>
                <a:sym typeface="Questrial"/>
              </a:defRPr>
            </a:lvl4pPr>
            <a:lvl5pPr marR="0" lvl="4" algn="ctr" rtl="0">
              <a:spcBef>
                <a:spcPts val="400"/>
              </a:spcBef>
              <a:spcAft>
                <a:spcPts val="0"/>
              </a:spcAft>
              <a:buClr>
                <a:schemeClr val="accent4"/>
              </a:buClr>
              <a:buSzPts val="1300"/>
              <a:buFont typeface="Noto Sans Symbols"/>
              <a:buNone/>
              <a:defRPr sz="2000" b="0" i="0" u="none" strike="noStrike" cap="none">
                <a:solidFill>
                  <a:schemeClr val="lt1"/>
                </a:solidFill>
                <a:latin typeface="Questrial"/>
                <a:ea typeface="Questrial"/>
                <a:cs typeface="Questrial"/>
                <a:sym typeface="Questrial"/>
              </a:defRPr>
            </a:lvl5pPr>
            <a:lvl6pPr marR="0" lvl="5" algn="ctr" rtl="0">
              <a:spcBef>
                <a:spcPts val="360"/>
              </a:spcBef>
              <a:spcAft>
                <a:spcPts val="0"/>
              </a:spcAft>
              <a:buClr>
                <a:schemeClr val="accent1"/>
              </a:buClr>
              <a:buSzPts val="1800"/>
              <a:buFont typeface="Noto Sans Symbols"/>
              <a:buNone/>
              <a:defRPr sz="1800" b="0" i="0" u="none" strike="noStrike" cap="none">
                <a:solidFill>
                  <a:schemeClr val="lt1"/>
                </a:solidFill>
                <a:latin typeface="Questrial"/>
                <a:ea typeface="Questrial"/>
                <a:cs typeface="Questrial"/>
                <a:sym typeface="Questrial"/>
              </a:defRPr>
            </a:lvl6pPr>
            <a:lvl7pPr marR="0" lvl="6" algn="ctr" rtl="0">
              <a:spcBef>
                <a:spcPts val="360"/>
              </a:spcBef>
              <a:spcAft>
                <a:spcPts val="0"/>
              </a:spcAft>
              <a:buClr>
                <a:schemeClr val="accent2"/>
              </a:buClr>
              <a:buSzPts val="1800"/>
              <a:buFont typeface="Noto Sans Symbols"/>
              <a:buNone/>
              <a:defRPr sz="1800" b="0" i="0" u="none" strike="noStrike" cap="none">
                <a:solidFill>
                  <a:schemeClr val="lt1"/>
                </a:solidFill>
                <a:latin typeface="Questrial"/>
                <a:ea typeface="Questrial"/>
                <a:cs typeface="Questrial"/>
                <a:sym typeface="Questrial"/>
              </a:defRPr>
            </a:lvl7pPr>
            <a:lvl8pPr marR="0" lvl="7" algn="ctr" rtl="0">
              <a:spcBef>
                <a:spcPts val="360"/>
              </a:spcBef>
              <a:spcAft>
                <a:spcPts val="0"/>
              </a:spcAft>
              <a:buClr>
                <a:schemeClr val="accent3"/>
              </a:buClr>
              <a:buSzPts val="1800"/>
              <a:buFont typeface="Noto Sans Symbols"/>
              <a:buNone/>
              <a:defRPr sz="1800" b="0" i="0" u="none" strike="noStrike" cap="none">
                <a:solidFill>
                  <a:schemeClr val="lt1"/>
                </a:solidFill>
                <a:latin typeface="Questrial"/>
                <a:ea typeface="Questrial"/>
                <a:cs typeface="Questrial"/>
                <a:sym typeface="Questrial"/>
              </a:defRPr>
            </a:lvl8pPr>
            <a:lvl9pPr marR="0" lvl="8" algn="ctr" rtl="0">
              <a:spcBef>
                <a:spcPts val="360"/>
              </a:spcBef>
              <a:spcAft>
                <a:spcPts val="0"/>
              </a:spcAft>
              <a:buClr>
                <a:schemeClr val="accent4"/>
              </a:buClr>
              <a:buSzPts val="1800"/>
              <a:buFont typeface="Noto Sans Symbols"/>
              <a:buNone/>
              <a:defRPr sz="1800" b="0" i="0" u="none" strike="noStrike" cap="none">
                <a:solidFill>
                  <a:schemeClr val="lt1"/>
                </a:solidFill>
                <a:latin typeface="Questrial"/>
                <a:ea typeface="Questrial"/>
                <a:cs typeface="Questrial"/>
                <a:sym typeface="Questrial"/>
              </a:defRPr>
            </a:lvl9pPr>
          </a:lstStyle>
          <a:p>
            <a:endParaRPr/>
          </a:p>
        </p:txBody>
      </p:sp>
      <p:sp>
        <p:nvSpPr>
          <p:cNvPr id="93" name="Google Shape;93;p18"/>
          <p:cNvSpPr txBox="1">
            <a:spLocks noGrp="1"/>
          </p:cNvSpPr>
          <p:nvPr>
            <p:ph type="dt" idx="10"/>
          </p:nvPr>
        </p:nvSpPr>
        <p:spPr>
          <a:xfrm>
            <a:off x="76200" y="4551524"/>
            <a:ext cx="2057400" cy="5143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000">
                <a:solidFill>
                  <a:srgbClr val="FFFFFF"/>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94" name="Google Shape;94;p18"/>
          <p:cNvSpPr txBox="1">
            <a:spLocks noGrp="1"/>
          </p:cNvSpPr>
          <p:nvPr>
            <p:ph type="ftr" idx="11"/>
          </p:nvPr>
        </p:nvSpPr>
        <p:spPr>
          <a:xfrm>
            <a:off x="2085393" y="177403"/>
            <a:ext cx="58674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95" name="Google Shape;95;p18"/>
          <p:cNvSpPr txBox="1">
            <a:spLocks noGrp="1"/>
          </p:cNvSpPr>
          <p:nvPr>
            <p:ph type="sldNum" idx="12"/>
          </p:nvPr>
        </p:nvSpPr>
        <p:spPr>
          <a:xfrm>
            <a:off x="8001000" y="171450"/>
            <a:ext cx="838200" cy="2857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u="none">
                <a:solidFill>
                  <a:schemeClr val="lt2"/>
                </a:solidFill>
                <a:latin typeface="Questrial"/>
                <a:ea typeface="Questrial"/>
                <a:cs typeface="Questrial"/>
                <a:sym typeface="Questrial"/>
              </a:defRPr>
            </a:lvl1pPr>
            <a:lvl2pPr marL="0" marR="0" lvl="1" indent="0" algn="ctr" rtl="0">
              <a:spcBef>
                <a:spcPts val="0"/>
              </a:spcBef>
              <a:buNone/>
              <a:defRPr sz="1400" b="1" u="none">
                <a:solidFill>
                  <a:schemeClr val="lt2"/>
                </a:solidFill>
                <a:latin typeface="Questrial"/>
                <a:ea typeface="Questrial"/>
                <a:cs typeface="Questrial"/>
                <a:sym typeface="Questrial"/>
              </a:defRPr>
            </a:lvl2pPr>
            <a:lvl3pPr marL="0" marR="0" lvl="2" indent="0" algn="ctr" rtl="0">
              <a:spcBef>
                <a:spcPts val="0"/>
              </a:spcBef>
              <a:buNone/>
              <a:defRPr sz="1400" b="1" u="none">
                <a:solidFill>
                  <a:schemeClr val="lt2"/>
                </a:solidFill>
                <a:latin typeface="Questrial"/>
                <a:ea typeface="Questrial"/>
                <a:cs typeface="Questrial"/>
                <a:sym typeface="Questrial"/>
              </a:defRPr>
            </a:lvl3pPr>
            <a:lvl4pPr marL="0" marR="0" lvl="3" indent="0" algn="ctr" rtl="0">
              <a:spcBef>
                <a:spcPts val="0"/>
              </a:spcBef>
              <a:buNone/>
              <a:defRPr sz="1400" b="1" u="none">
                <a:solidFill>
                  <a:schemeClr val="lt2"/>
                </a:solidFill>
                <a:latin typeface="Questrial"/>
                <a:ea typeface="Questrial"/>
                <a:cs typeface="Questrial"/>
                <a:sym typeface="Questrial"/>
              </a:defRPr>
            </a:lvl4pPr>
            <a:lvl5pPr marL="0" marR="0" lvl="4" indent="0" algn="ctr" rtl="0">
              <a:spcBef>
                <a:spcPts val="0"/>
              </a:spcBef>
              <a:buNone/>
              <a:defRPr sz="1400" b="1" u="none">
                <a:solidFill>
                  <a:schemeClr val="lt2"/>
                </a:solidFill>
                <a:latin typeface="Questrial"/>
                <a:ea typeface="Questrial"/>
                <a:cs typeface="Questrial"/>
                <a:sym typeface="Questrial"/>
              </a:defRPr>
            </a:lvl5pPr>
            <a:lvl6pPr marL="0" marR="0" lvl="5" indent="0" algn="ctr" rtl="0">
              <a:spcBef>
                <a:spcPts val="0"/>
              </a:spcBef>
              <a:buNone/>
              <a:defRPr sz="1400" b="1" u="none">
                <a:solidFill>
                  <a:schemeClr val="lt2"/>
                </a:solidFill>
                <a:latin typeface="Questrial"/>
                <a:ea typeface="Questrial"/>
                <a:cs typeface="Questrial"/>
                <a:sym typeface="Questrial"/>
              </a:defRPr>
            </a:lvl6pPr>
            <a:lvl7pPr marL="0" marR="0" lvl="6" indent="0" algn="ctr" rtl="0">
              <a:spcBef>
                <a:spcPts val="0"/>
              </a:spcBef>
              <a:buNone/>
              <a:defRPr sz="1400" b="1" u="none">
                <a:solidFill>
                  <a:schemeClr val="lt2"/>
                </a:solidFill>
                <a:latin typeface="Questrial"/>
                <a:ea typeface="Questrial"/>
                <a:cs typeface="Questrial"/>
                <a:sym typeface="Questrial"/>
              </a:defRPr>
            </a:lvl7pPr>
            <a:lvl8pPr marL="0" marR="0" lvl="7" indent="0" algn="ctr" rtl="0">
              <a:spcBef>
                <a:spcPts val="0"/>
              </a:spcBef>
              <a:buNone/>
              <a:defRPr sz="1400" b="1" u="none">
                <a:solidFill>
                  <a:schemeClr val="lt2"/>
                </a:solidFill>
                <a:latin typeface="Questrial"/>
                <a:ea typeface="Questrial"/>
                <a:cs typeface="Questrial"/>
                <a:sym typeface="Questrial"/>
              </a:defRPr>
            </a:lvl8pPr>
            <a:lvl9pPr marL="0" marR="0" lvl="8" indent="0" algn="ctr" rtl="0">
              <a:spcBef>
                <a:spcPts val="0"/>
              </a:spcBef>
              <a:buNone/>
              <a:defRPr sz="1400" b="1" u="none">
                <a:solidFill>
                  <a:schemeClr val="lt2"/>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1371600" y="2057400"/>
            <a:ext cx="7123113" cy="1254919"/>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68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126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12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105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91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98" name="Google Shape;98;p19"/>
          <p:cNvSpPr/>
          <p:nvPr/>
        </p:nvSpPr>
        <p:spPr>
          <a:xfrm>
            <a:off x="0" y="1143000"/>
            <a:ext cx="9144000" cy="8572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99" name="Google Shape;99;p19"/>
          <p:cNvSpPr/>
          <p:nvPr/>
        </p:nvSpPr>
        <p:spPr>
          <a:xfrm>
            <a:off x="0" y="1200150"/>
            <a:ext cx="1295400" cy="7429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0" name="Google Shape;100;p19"/>
          <p:cNvSpPr/>
          <p:nvPr/>
        </p:nvSpPr>
        <p:spPr>
          <a:xfrm>
            <a:off x="1371600" y="1200150"/>
            <a:ext cx="7772400" cy="7429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01" name="Google Shape;101;p19"/>
          <p:cNvSpPr txBox="1">
            <a:spLocks noGrp="1"/>
          </p:cNvSpPr>
          <p:nvPr>
            <p:ph type="title"/>
          </p:nvPr>
        </p:nvSpPr>
        <p:spPr>
          <a:xfrm>
            <a:off x="1371600" y="1200150"/>
            <a:ext cx="76200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4400"/>
              <a:buFont typeface="Questrial"/>
              <a:buNone/>
              <a:defRPr sz="44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9"/>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03" name="Google Shape;103;p19"/>
          <p:cNvSpPr txBox="1">
            <a:spLocks noGrp="1"/>
          </p:cNvSpPr>
          <p:nvPr>
            <p:ph type="sldNum" idx="12"/>
          </p:nvPr>
        </p:nvSpPr>
        <p:spPr>
          <a:xfrm>
            <a:off x="0" y="1314450"/>
            <a:ext cx="1295400" cy="5262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1">
                <a:solidFill>
                  <a:srgbClr val="FFFFFF"/>
                </a:solidFill>
                <a:latin typeface="Questrial"/>
                <a:ea typeface="Questrial"/>
                <a:cs typeface="Questrial"/>
                <a:sym typeface="Questrial"/>
              </a:defRPr>
            </a:lvl1pPr>
            <a:lvl2pPr marL="0" marR="0" lvl="1" indent="0" algn="ctr" rtl="0">
              <a:spcBef>
                <a:spcPts val="0"/>
              </a:spcBef>
              <a:buNone/>
              <a:defRPr sz="2400" b="1">
                <a:solidFill>
                  <a:srgbClr val="FFFFFF"/>
                </a:solidFill>
                <a:latin typeface="Questrial"/>
                <a:ea typeface="Questrial"/>
                <a:cs typeface="Questrial"/>
                <a:sym typeface="Questrial"/>
              </a:defRPr>
            </a:lvl2pPr>
            <a:lvl3pPr marL="0" marR="0" lvl="2" indent="0" algn="ctr" rtl="0">
              <a:spcBef>
                <a:spcPts val="0"/>
              </a:spcBef>
              <a:buNone/>
              <a:defRPr sz="2400" b="1">
                <a:solidFill>
                  <a:srgbClr val="FFFFFF"/>
                </a:solidFill>
                <a:latin typeface="Questrial"/>
                <a:ea typeface="Questrial"/>
                <a:cs typeface="Questrial"/>
                <a:sym typeface="Questrial"/>
              </a:defRPr>
            </a:lvl3pPr>
            <a:lvl4pPr marL="0" marR="0" lvl="3" indent="0" algn="ctr" rtl="0">
              <a:spcBef>
                <a:spcPts val="0"/>
              </a:spcBef>
              <a:buNone/>
              <a:defRPr sz="2400" b="1">
                <a:solidFill>
                  <a:srgbClr val="FFFFFF"/>
                </a:solidFill>
                <a:latin typeface="Questrial"/>
                <a:ea typeface="Questrial"/>
                <a:cs typeface="Questrial"/>
                <a:sym typeface="Questrial"/>
              </a:defRPr>
            </a:lvl4pPr>
            <a:lvl5pPr marL="0" marR="0" lvl="4" indent="0" algn="ctr" rtl="0">
              <a:spcBef>
                <a:spcPts val="0"/>
              </a:spcBef>
              <a:buNone/>
              <a:defRPr sz="2400" b="1">
                <a:solidFill>
                  <a:srgbClr val="FFFFFF"/>
                </a:solidFill>
                <a:latin typeface="Questrial"/>
                <a:ea typeface="Questrial"/>
                <a:cs typeface="Questrial"/>
                <a:sym typeface="Questrial"/>
              </a:defRPr>
            </a:lvl5pPr>
            <a:lvl6pPr marL="0" marR="0" lvl="5" indent="0" algn="ctr" rtl="0">
              <a:spcBef>
                <a:spcPts val="0"/>
              </a:spcBef>
              <a:buNone/>
              <a:defRPr sz="2400" b="1">
                <a:solidFill>
                  <a:srgbClr val="FFFFFF"/>
                </a:solidFill>
                <a:latin typeface="Questrial"/>
                <a:ea typeface="Questrial"/>
                <a:cs typeface="Questrial"/>
                <a:sym typeface="Questrial"/>
              </a:defRPr>
            </a:lvl6pPr>
            <a:lvl7pPr marL="0" marR="0" lvl="6" indent="0" algn="ctr" rtl="0">
              <a:spcBef>
                <a:spcPts val="0"/>
              </a:spcBef>
              <a:buNone/>
              <a:defRPr sz="2400" b="1">
                <a:solidFill>
                  <a:srgbClr val="FFFFFF"/>
                </a:solidFill>
                <a:latin typeface="Questrial"/>
                <a:ea typeface="Questrial"/>
                <a:cs typeface="Questrial"/>
                <a:sym typeface="Questrial"/>
              </a:defRPr>
            </a:lvl7pPr>
            <a:lvl8pPr marL="0" marR="0" lvl="7" indent="0" algn="ctr" rtl="0">
              <a:spcBef>
                <a:spcPts val="0"/>
              </a:spcBef>
              <a:buNone/>
              <a:defRPr sz="2400" b="1">
                <a:solidFill>
                  <a:srgbClr val="FFFFFF"/>
                </a:solidFill>
                <a:latin typeface="Questrial"/>
                <a:ea typeface="Questrial"/>
                <a:cs typeface="Questrial"/>
                <a:sym typeface="Questrial"/>
              </a:defRPr>
            </a:lvl8pPr>
            <a:lvl9pPr marL="0" marR="0" lvl="8" indent="0" algn="ctr" rtl="0">
              <a:spcBef>
                <a:spcPts val="0"/>
              </a:spcBef>
              <a:buNone/>
              <a:defRPr sz="2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104" name="Google Shape;104;p19"/>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20"/>
          <p:cNvSpPr txBox="1">
            <a:spLocks noGrp="1"/>
          </p:cNvSpPr>
          <p:nvPr>
            <p:ph type="body" idx="1"/>
          </p:nvPr>
        </p:nvSpPr>
        <p:spPr>
          <a:xfrm>
            <a:off x="609600" y="1192175"/>
            <a:ext cx="3886200" cy="3429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08" name="Google Shape;108;p20"/>
          <p:cNvSpPr txBox="1">
            <a:spLocks noGrp="1"/>
          </p:cNvSpPr>
          <p:nvPr>
            <p:ph type="body" idx="2"/>
          </p:nvPr>
        </p:nvSpPr>
        <p:spPr>
          <a:xfrm>
            <a:off x="4844901" y="1192175"/>
            <a:ext cx="3886200" cy="34290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09" name="Google Shape;109;p20"/>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0" name="Google Shape;110;p20"/>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111" name="Google Shape;111;p20"/>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533400" y="204788"/>
            <a:ext cx="8153400" cy="6524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21"/>
          <p:cNvSpPr txBox="1">
            <a:spLocks noGrp="1"/>
          </p:cNvSpPr>
          <p:nvPr>
            <p:ph type="body" idx="1"/>
          </p:nvPr>
        </p:nvSpPr>
        <p:spPr>
          <a:xfrm>
            <a:off x="609600" y="1828800"/>
            <a:ext cx="3886200" cy="26860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15" name="Google Shape;115;p21"/>
          <p:cNvSpPr txBox="1">
            <a:spLocks noGrp="1"/>
          </p:cNvSpPr>
          <p:nvPr>
            <p:ph type="body" idx="2"/>
          </p:nvPr>
        </p:nvSpPr>
        <p:spPr>
          <a:xfrm>
            <a:off x="4800600" y="1828800"/>
            <a:ext cx="3886200" cy="268605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16" name="Google Shape;116;p21"/>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7" name="Google Shape;117;p21"/>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118" name="Google Shape;118;p21"/>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19" name="Google Shape;119;p21"/>
          <p:cNvSpPr txBox="1">
            <a:spLocks noGrp="1"/>
          </p:cNvSpPr>
          <p:nvPr>
            <p:ph type="body" idx="3"/>
          </p:nvPr>
        </p:nvSpPr>
        <p:spPr>
          <a:xfrm>
            <a:off x="609600" y="1314450"/>
            <a:ext cx="3886200" cy="480060"/>
          </a:xfrm>
          <a:prstGeom prst="rect">
            <a:avLst/>
          </a:prstGeom>
          <a:solidFill>
            <a:schemeClr val="accent2"/>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20" name="Google Shape;120;p21"/>
          <p:cNvSpPr txBox="1">
            <a:spLocks noGrp="1"/>
          </p:cNvSpPr>
          <p:nvPr>
            <p:ph type="body" idx="4"/>
          </p:nvPr>
        </p:nvSpPr>
        <p:spPr>
          <a:xfrm>
            <a:off x="4800600" y="1314450"/>
            <a:ext cx="3886200" cy="480060"/>
          </a:xfrm>
          <a:prstGeom prst="rect">
            <a:avLst/>
          </a:prstGeom>
          <a:solidFill>
            <a:schemeClr val="accent4"/>
          </a:solidFill>
          <a:ln>
            <a:noFill/>
          </a:ln>
        </p:spPr>
        <p:txBody>
          <a:bodyPr spcFirstLastPara="1" wrap="square" lIns="91425" tIns="45700" rIns="91425" bIns="45700" anchor="ctr" anchorCtr="0"/>
          <a:lstStyle>
            <a:lvl1pPr marL="457200" marR="0" lvl="0" indent="-228600" algn="l" rtl="0">
              <a:spcBef>
                <a:spcPts val="700"/>
              </a:spcBef>
              <a:spcAft>
                <a:spcPts val="0"/>
              </a:spcAft>
              <a:buClr>
                <a:schemeClr val="accent2"/>
              </a:buClr>
              <a:buSzPts val="1200"/>
              <a:buFont typeface="Noto Sans Symbols"/>
              <a:buNone/>
              <a:defRPr sz="2000" b="1" i="0" u="none" strike="noStrike" cap="none">
                <a:solidFill>
                  <a:srgbClr val="FFFFFF"/>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2"/>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24" name="Google Shape;124;p22"/>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25" name="Google Shape;125;p22"/>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609600" y="204788"/>
            <a:ext cx="8077200" cy="652462"/>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8" name="Google Shape;128;p23"/>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29" name="Google Shape;129;p23"/>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0" name="Google Shape;130;p23"/>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131" name="Google Shape;131;p23"/>
          <p:cNvSpPr txBox="1">
            <a:spLocks noGrp="1"/>
          </p:cNvSpPr>
          <p:nvPr>
            <p:ph type="body" idx="1"/>
          </p:nvPr>
        </p:nvSpPr>
        <p:spPr>
          <a:xfrm>
            <a:off x="609600" y="1314450"/>
            <a:ext cx="1600200" cy="325755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lstStyle>
            <a:lvl1pPr marL="457200" marR="0" lvl="0" indent="-228600" algn="l" rtl="0">
              <a:spcBef>
                <a:spcPts val="700"/>
              </a:spcBef>
              <a:spcAft>
                <a:spcPts val="0"/>
              </a:spcAft>
              <a:buClr>
                <a:schemeClr val="accent2"/>
              </a:buClr>
              <a:buSzPts val="1080"/>
              <a:buFont typeface="Noto Sans Symbols"/>
              <a:buNone/>
              <a:defRPr sz="1800" b="0" i="0" u="none" strike="noStrike" cap="none">
                <a:solidFill>
                  <a:schemeClr val="dk1"/>
                </a:solidFill>
                <a:latin typeface="Questrial"/>
                <a:ea typeface="Questrial"/>
                <a:cs typeface="Questrial"/>
                <a:sym typeface="Questrial"/>
              </a:defRPr>
            </a:lvl1pPr>
            <a:lvl2pPr marL="914400" marR="0" lvl="1" indent="-228600" algn="l" rtl="0">
              <a:spcBef>
                <a:spcPts val="100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32" name="Google Shape;132;p23"/>
          <p:cNvSpPr txBox="1">
            <a:spLocks noGrp="1"/>
          </p:cNvSpPr>
          <p:nvPr>
            <p:ph type="body" idx="2"/>
          </p:nvPr>
        </p:nvSpPr>
        <p:spPr>
          <a:xfrm>
            <a:off x="2362200" y="1314450"/>
            <a:ext cx="6400800" cy="33147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1600200" y="4114800"/>
            <a:ext cx="7315200" cy="514350"/>
          </a:xfrm>
          <a:prstGeom prst="rect">
            <a:avLst/>
          </a:prstGeom>
          <a:noFill/>
          <a:ln>
            <a:noFill/>
          </a:ln>
        </p:spPr>
        <p:txBody>
          <a:bodyPr spcFirstLastPara="1" wrap="square" lIns="91425" tIns="45700" rIns="91425" bIns="45700" anchor="t" anchorCtr="0"/>
          <a:lstStyle>
            <a:lvl1pPr marL="457200" marR="0" lvl="0" indent="-228600" algn="l" rtl="0">
              <a:spcBef>
                <a:spcPts val="700"/>
              </a:spcBef>
              <a:spcAft>
                <a:spcPts val="0"/>
              </a:spcAft>
              <a:buClr>
                <a:schemeClr val="accent2"/>
              </a:buClr>
              <a:buSzPts val="1020"/>
              <a:buFont typeface="Noto Sans Symbols"/>
              <a:buNone/>
              <a:defRPr sz="1700" b="0" i="0" u="none" strike="noStrike" cap="none">
                <a:solidFill>
                  <a:schemeClr val="dk1"/>
                </a:solidFill>
                <a:latin typeface="Questrial"/>
                <a:ea typeface="Questrial"/>
                <a:cs typeface="Questrial"/>
                <a:sym typeface="Questrial"/>
              </a:defRPr>
            </a:lvl1pPr>
            <a:lvl2pPr marL="914400" marR="0" lvl="1" indent="-228600" algn="l" rtl="0">
              <a:spcBef>
                <a:spcPts val="550"/>
              </a:spcBef>
              <a:spcAft>
                <a:spcPts val="0"/>
              </a:spcAft>
              <a:buClr>
                <a:schemeClr val="accent1"/>
              </a:buClr>
              <a:buSzPts val="84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spcBef>
                <a:spcPts val="500"/>
              </a:spcBef>
              <a:spcAft>
                <a:spcPts val="0"/>
              </a:spcAft>
              <a:buClr>
                <a:schemeClr val="accent2"/>
              </a:buClr>
              <a:buSzPts val="75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spcBef>
                <a:spcPts val="400"/>
              </a:spcBef>
              <a:spcAft>
                <a:spcPts val="0"/>
              </a:spcAft>
              <a:buClr>
                <a:schemeClr val="accent3"/>
              </a:buClr>
              <a:buSzPts val="675"/>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spcBef>
                <a:spcPts val="400"/>
              </a:spcBef>
              <a:spcAft>
                <a:spcPts val="0"/>
              </a:spcAft>
              <a:buClr>
                <a:schemeClr val="accent4"/>
              </a:buClr>
              <a:buSzPts val="585"/>
              <a:buFont typeface="Noto Sans Symbols"/>
              <a:buNone/>
              <a:defRPr sz="9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35" name="Google Shape;135;p24"/>
          <p:cNvSpPr/>
          <p:nvPr/>
        </p:nvSpPr>
        <p:spPr>
          <a:xfrm>
            <a:off x="-9144" y="3429000"/>
            <a:ext cx="9144000" cy="6652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6" name="Google Shape;136;p24"/>
          <p:cNvSpPr/>
          <p:nvPr/>
        </p:nvSpPr>
        <p:spPr>
          <a:xfrm>
            <a:off x="-9144" y="3497580"/>
            <a:ext cx="1463040" cy="5349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7" name="Google Shape;137;p24"/>
          <p:cNvSpPr/>
          <p:nvPr/>
        </p:nvSpPr>
        <p:spPr>
          <a:xfrm>
            <a:off x="1545336" y="3490722"/>
            <a:ext cx="7598664" cy="53492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38" name="Google Shape;138;p24"/>
          <p:cNvSpPr txBox="1">
            <a:spLocks noGrp="1"/>
          </p:cNvSpPr>
          <p:nvPr>
            <p:ph type="title"/>
          </p:nvPr>
        </p:nvSpPr>
        <p:spPr>
          <a:xfrm>
            <a:off x="1600200" y="3486150"/>
            <a:ext cx="7315200" cy="5143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FFFFFF"/>
              </a:buClr>
              <a:buSzPts val="2800"/>
              <a:buFont typeface="Questrial"/>
              <a:buNone/>
              <a:defRPr sz="2800" b="0" i="0" u="none" strike="noStrike" cap="none">
                <a:solidFill>
                  <a:srgbClr val="FFFFFF"/>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24"/>
          <p:cNvSpPr/>
          <p:nvPr/>
        </p:nvSpPr>
        <p:spPr>
          <a:xfrm>
            <a:off x="1447800" y="0"/>
            <a:ext cx="100584" cy="515035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40" name="Google Shape;140;p24"/>
          <p:cNvSpPr txBox="1">
            <a:spLocks noGrp="1"/>
          </p:cNvSpPr>
          <p:nvPr>
            <p:ph type="dt" idx="10"/>
          </p:nvPr>
        </p:nvSpPr>
        <p:spPr>
          <a:xfrm>
            <a:off x="62484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1" name="Google Shape;141;p24"/>
          <p:cNvSpPr txBox="1">
            <a:spLocks noGrp="1"/>
          </p:cNvSpPr>
          <p:nvPr>
            <p:ph type="sldNum" idx="12"/>
          </p:nvPr>
        </p:nvSpPr>
        <p:spPr>
          <a:xfrm>
            <a:off x="0" y="3500437"/>
            <a:ext cx="1447800" cy="49768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Questrial"/>
                <a:ea typeface="Questrial"/>
                <a:cs typeface="Questrial"/>
                <a:sym typeface="Questrial"/>
              </a:defRPr>
            </a:lvl1pPr>
            <a:lvl2pPr marL="0" marR="0" lvl="1" indent="0" algn="ctr" rtl="0">
              <a:spcBef>
                <a:spcPts val="0"/>
              </a:spcBef>
              <a:buNone/>
              <a:defRPr sz="2800" b="1">
                <a:solidFill>
                  <a:srgbClr val="FFFFFF"/>
                </a:solidFill>
                <a:latin typeface="Questrial"/>
                <a:ea typeface="Questrial"/>
                <a:cs typeface="Questrial"/>
                <a:sym typeface="Questrial"/>
              </a:defRPr>
            </a:lvl2pPr>
            <a:lvl3pPr marL="0" marR="0" lvl="2" indent="0" algn="ctr" rtl="0">
              <a:spcBef>
                <a:spcPts val="0"/>
              </a:spcBef>
              <a:buNone/>
              <a:defRPr sz="2800" b="1">
                <a:solidFill>
                  <a:srgbClr val="FFFFFF"/>
                </a:solidFill>
                <a:latin typeface="Questrial"/>
                <a:ea typeface="Questrial"/>
                <a:cs typeface="Questrial"/>
                <a:sym typeface="Questrial"/>
              </a:defRPr>
            </a:lvl3pPr>
            <a:lvl4pPr marL="0" marR="0" lvl="3" indent="0" algn="ctr" rtl="0">
              <a:spcBef>
                <a:spcPts val="0"/>
              </a:spcBef>
              <a:buNone/>
              <a:defRPr sz="2800" b="1">
                <a:solidFill>
                  <a:srgbClr val="FFFFFF"/>
                </a:solidFill>
                <a:latin typeface="Questrial"/>
                <a:ea typeface="Questrial"/>
                <a:cs typeface="Questrial"/>
                <a:sym typeface="Questrial"/>
              </a:defRPr>
            </a:lvl4pPr>
            <a:lvl5pPr marL="0" marR="0" lvl="4" indent="0" algn="ctr" rtl="0">
              <a:spcBef>
                <a:spcPts val="0"/>
              </a:spcBef>
              <a:buNone/>
              <a:defRPr sz="2800" b="1">
                <a:solidFill>
                  <a:srgbClr val="FFFFFF"/>
                </a:solidFill>
                <a:latin typeface="Questrial"/>
                <a:ea typeface="Questrial"/>
                <a:cs typeface="Questrial"/>
                <a:sym typeface="Questrial"/>
              </a:defRPr>
            </a:lvl5pPr>
            <a:lvl6pPr marL="0" marR="0" lvl="5" indent="0" algn="ctr" rtl="0">
              <a:spcBef>
                <a:spcPts val="0"/>
              </a:spcBef>
              <a:buNone/>
              <a:defRPr sz="2800" b="1">
                <a:solidFill>
                  <a:srgbClr val="FFFFFF"/>
                </a:solidFill>
                <a:latin typeface="Questrial"/>
                <a:ea typeface="Questrial"/>
                <a:cs typeface="Questrial"/>
                <a:sym typeface="Questrial"/>
              </a:defRPr>
            </a:lvl6pPr>
            <a:lvl7pPr marL="0" marR="0" lvl="6" indent="0" algn="ctr" rtl="0">
              <a:spcBef>
                <a:spcPts val="0"/>
              </a:spcBef>
              <a:buNone/>
              <a:defRPr sz="2800" b="1">
                <a:solidFill>
                  <a:srgbClr val="FFFFFF"/>
                </a:solidFill>
                <a:latin typeface="Questrial"/>
                <a:ea typeface="Questrial"/>
                <a:cs typeface="Questrial"/>
                <a:sym typeface="Questrial"/>
              </a:defRPr>
            </a:lvl7pPr>
            <a:lvl8pPr marL="0" marR="0" lvl="7" indent="0" algn="ctr" rtl="0">
              <a:spcBef>
                <a:spcPts val="0"/>
              </a:spcBef>
              <a:buNone/>
              <a:defRPr sz="2800" b="1">
                <a:solidFill>
                  <a:srgbClr val="FFFFFF"/>
                </a:solidFill>
                <a:latin typeface="Questrial"/>
                <a:ea typeface="Questrial"/>
                <a:cs typeface="Questrial"/>
                <a:sym typeface="Questrial"/>
              </a:defRPr>
            </a:lvl8pPr>
            <a:lvl9pPr marL="0" marR="0" lvl="8" indent="0" algn="ctr" rtl="0">
              <a:spcBef>
                <a:spcPts val="0"/>
              </a:spcBef>
              <a:buNone/>
              <a:defRPr sz="28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142" name="Google Shape;142;p24"/>
          <p:cNvSpPr txBox="1">
            <a:spLocks noGrp="1"/>
          </p:cNvSpPr>
          <p:nvPr>
            <p:ph type="ftr" idx="11"/>
          </p:nvPr>
        </p:nvSpPr>
        <p:spPr>
          <a:xfrm>
            <a:off x="1600200" y="4686154"/>
            <a:ext cx="45720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3" name="Google Shape;143;p24"/>
          <p:cNvSpPr>
            <a:spLocks noGrp="1"/>
          </p:cNvSpPr>
          <p:nvPr>
            <p:ph type="pic" idx="2"/>
          </p:nvPr>
        </p:nvSpPr>
        <p:spPr>
          <a:xfrm>
            <a:off x="1560576" y="0"/>
            <a:ext cx="7583424" cy="3426714"/>
          </a:xfrm>
          <a:prstGeom prst="rect">
            <a:avLst/>
          </a:prstGeom>
          <a:solidFill>
            <a:srgbClr val="CAD4E8"/>
          </a:solidFill>
          <a:ln>
            <a:noFill/>
          </a:ln>
        </p:spPr>
        <p:txBody>
          <a:bodyPr spcFirstLastPara="1" wrap="square" lIns="91425" tIns="45700" rIns="91425" bIns="45700" anchor="t" anchorCtr="0"/>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Questrial"/>
                <a:ea typeface="Questrial"/>
                <a:cs typeface="Questrial"/>
                <a:sym typeface="Questrial"/>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5"/>
          <p:cNvSpPr txBox="1">
            <a:spLocks noGrp="1"/>
          </p:cNvSpPr>
          <p:nvPr>
            <p:ph type="body" idx="1"/>
          </p:nvPr>
        </p:nvSpPr>
        <p:spPr>
          <a:xfrm rot="5400000">
            <a:off x="2991993" y="-1179195"/>
            <a:ext cx="3394710" cy="81534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47" name="Google Shape;147;p25"/>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8" name="Google Shape;148;p25"/>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9" name="Google Shape;149;p25"/>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rot="5400000">
            <a:off x="5513189" y="1497211"/>
            <a:ext cx="4137422"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2" name="Google Shape;152;p26"/>
          <p:cNvSpPr txBox="1">
            <a:spLocks noGrp="1"/>
          </p:cNvSpPr>
          <p:nvPr>
            <p:ph type="body" idx="1"/>
          </p:nvPr>
        </p:nvSpPr>
        <p:spPr>
          <a:xfrm rot="5400000">
            <a:off x="1169788" y="-255389"/>
            <a:ext cx="4137423" cy="556260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153" name="Google Shape;153;p26"/>
          <p:cNvSpPr txBox="1">
            <a:spLocks noGrp="1"/>
          </p:cNvSpPr>
          <p:nvPr>
            <p:ph type="dt" idx="10"/>
          </p:nvPr>
        </p:nvSpPr>
        <p:spPr>
          <a:xfrm>
            <a:off x="6553200" y="4686301"/>
            <a:ext cx="22098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4" name="Google Shape;154;p26"/>
          <p:cNvSpPr txBox="1">
            <a:spLocks noGrp="1"/>
          </p:cNvSpPr>
          <p:nvPr>
            <p:ph type="ftr" idx="11"/>
          </p:nvPr>
        </p:nvSpPr>
        <p:spPr>
          <a:xfrm>
            <a:off x="457201" y="4686155"/>
            <a:ext cx="55734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55" name="Google Shape;155;p26"/>
          <p:cNvSpPr/>
          <p:nvPr/>
        </p:nvSpPr>
        <p:spPr>
          <a:xfrm>
            <a:off x="6096318" y="0"/>
            <a:ext cx="32004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6" name="Google Shape;156;p26"/>
          <p:cNvSpPr/>
          <p:nvPr/>
        </p:nvSpPr>
        <p:spPr>
          <a:xfrm>
            <a:off x="6142038" y="457200"/>
            <a:ext cx="228600" cy="4686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7" name="Google Shape;157;p26"/>
          <p:cNvSpPr/>
          <p:nvPr/>
        </p:nvSpPr>
        <p:spPr>
          <a:xfrm>
            <a:off x="6142038" y="0"/>
            <a:ext cx="228600" cy="4000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estrial"/>
              <a:ea typeface="Questrial"/>
              <a:cs typeface="Questrial"/>
              <a:sym typeface="Questrial"/>
            </a:endParaRPr>
          </a:p>
        </p:txBody>
      </p:sp>
      <p:sp>
        <p:nvSpPr>
          <p:cNvPr id="158" name="Google Shape;158;p26"/>
          <p:cNvSpPr txBox="1">
            <a:spLocks noGrp="1"/>
          </p:cNvSpPr>
          <p:nvPr>
            <p:ph type="sldNum" idx="12"/>
          </p:nvPr>
        </p:nvSpPr>
        <p:spPr>
          <a:xfrm rot="5400000">
            <a:off x="6056313" y="77787"/>
            <a:ext cx="400050" cy="244476"/>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Questrial"/>
                <a:ea typeface="Questrial"/>
                <a:cs typeface="Questrial"/>
                <a:sym typeface="Questrial"/>
              </a:defRPr>
            </a:lvl1pPr>
            <a:lvl2pPr marL="0" marR="0" lvl="1" indent="0" algn="ctr" rtl="0">
              <a:spcBef>
                <a:spcPts val="0"/>
              </a:spcBef>
              <a:buNone/>
              <a:defRPr sz="1400" b="1">
                <a:solidFill>
                  <a:srgbClr val="FFFFFF"/>
                </a:solidFill>
                <a:latin typeface="Questrial"/>
                <a:ea typeface="Questrial"/>
                <a:cs typeface="Questrial"/>
                <a:sym typeface="Questrial"/>
              </a:defRPr>
            </a:lvl2pPr>
            <a:lvl3pPr marL="0" marR="0" lvl="2" indent="0" algn="ctr" rtl="0">
              <a:spcBef>
                <a:spcPts val="0"/>
              </a:spcBef>
              <a:buNone/>
              <a:defRPr sz="1400" b="1">
                <a:solidFill>
                  <a:srgbClr val="FFFFFF"/>
                </a:solidFill>
                <a:latin typeface="Questrial"/>
                <a:ea typeface="Questrial"/>
                <a:cs typeface="Questrial"/>
                <a:sym typeface="Questrial"/>
              </a:defRPr>
            </a:lvl3pPr>
            <a:lvl4pPr marL="0" marR="0" lvl="3" indent="0" algn="ctr" rtl="0">
              <a:spcBef>
                <a:spcPts val="0"/>
              </a:spcBef>
              <a:buNone/>
              <a:defRPr sz="1400" b="1">
                <a:solidFill>
                  <a:srgbClr val="FFFFFF"/>
                </a:solidFill>
                <a:latin typeface="Questrial"/>
                <a:ea typeface="Questrial"/>
                <a:cs typeface="Questrial"/>
                <a:sym typeface="Questrial"/>
              </a:defRPr>
            </a:lvl4pPr>
            <a:lvl5pPr marL="0" marR="0" lvl="4" indent="0" algn="ctr" rtl="0">
              <a:spcBef>
                <a:spcPts val="0"/>
              </a:spcBef>
              <a:buNone/>
              <a:defRPr sz="1400" b="1">
                <a:solidFill>
                  <a:srgbClr val="FFFFFF"/>
                </a:solidFill>
                <a:latin typeface="Questrial"/>
                <a:ea typeface="Questrial"/>
                <a:cs typeface="Questrial"/>
                <a:sym typeface="Questrial"/>
              </a:defRPr>
            </a:lvl5pPr>
            <a:lvl6pPr marL="0" marR="0" lvl="5" indent="0" algn="ctr" rtl="0">
              <a:spcBef>
                <a:spcPts val="0"/>
              </a:spcBef>
              <a:buNone/>
              <a:defRPr sz="1400" b="1">
                <a:solidFill>
                  <a:srgbClr val="FFFFFF"/>
                </a:solidFill>
                <a:latin typeface="Questrial"/>
                <a:ea typeface="Questrial"/>
                <a:cs typeface="Questrial"/>
                <a:sym typeface="Questrial"/>
              </a:defRPr>
            </a:lvl6pPr>
            <a:lvl7pPr marL="0" marR="0" lvl="6" indent="0" algn="ctr" rtl="0">
              <a:spcBef>
                <a:spcPts val="0"/>
              </a:spcBef>
              <a:buNone/>
              <a:defRPr sz="1400" b="1">
                <a:solidFill>
                  <a:srgbClr val="FFFFFF"/>
                </a:solidFill>
                <a:latin typeface="Questrial"/>
                <a:ea typeface="Questrial"/>
                <a:cs typeface="Questrial"/>
                <a:sym typeface="Questrial"/>
              </a:defRPr>
            </a:lvl7pPr>
            <a:lvl8pPr marL="0" marR="0" lvl="7" indent="0" algn="ctr" rtl="0">
              <a:spcBef>
                <a:spcPts val="0"/>
              </a:spcBef>
              <a:buNone/>
              <a:defRPr sz="1400" b="1">
                <a:solidFill>
                  <a:srgbClr val="FFFFFF"/>
                </a:solidFill>
                <a:latin typeface="Questrial"/>
                <a:ea typeface="Questrial"/>
                <a:cs typeface="Questrial"/>
                <a:sym typeface="Questrial"/>
              </a:defRPr>
            </a:lvl8pPr>
            <a:lvl9pPr marL="0" marR="0" lvl="8" indent="0" algn="ctr" rtl="0">
              <a:spcBef>
                <a:spcPts val="0"/>
              </a:spcBef>
              <a:buNone/>
              <a:defRPr sz="1400" b="1">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2"/>
              </a:buClr>
              <a:buSzPts val="4400"/>
              <a:buFont typeface="Questrial"/>
              <a:buNone/>
              <a:defRPr sz="4400" b="0" i="0" u="none" strike="noStrike" cap="none">
                <a:solidFill>
                  <a:schemeClr val="lt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12648" y="1200150"/>
            <a:ext cx="8153400" cy="339471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Questrial"/>
                <a:ea typeface="Questrial"/>
                <a:cs typeface="Questrial"/>
                <a:sym typeface="Questrial"/>
              </a:defRPr>
            </a:lvl9pPr>
          </a:lstStyle>
          <a:p>
            <a:endParaRPr/>
          </a:p>
        </p:txBody>
      </p:sp>
      <p:sp>
        <p:nvSpPr>
          <p:cNvPr id="53" name="Google Shape;53;p13"/>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54" name="Google Shape;54;p13"/>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lt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55" name="Google Shape;55;p13"/>
          <p:cNvSpPr/>
          <p:nvPr/>
        </p:nvSpPr>
        <p:spPr>
          <a:xfrm>
            <a:off x="0" y="925830"/>
            <a:ext cx="9144000" cy="2400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56" name="Google Shape;56;p13"/>
          <p:cNvSpPr/>
          <p:nvPr/>
        </p:nvSpPr>
        <p:spPr>
          <a:xfrm>
            <a:off x="0" y="960120"/>
            <a:ext cx="533400" cy="1714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57" name="Google Shape;57;p13"/>
          <p:cNvSpPr/>
          <p:nvPr/>
        </p:nvSpPr>
        <p:spPr>
          <a:xfrm>
            <a:off x="590550" y="960120"/>
            <a:ext cx="8553450" cy="171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58" name="Google Shape;58;p13"/>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09600" y="171450"/>
            <a:ext cx="8153400" cy="74295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12648" y="1200150"/>
            <a:ext cx="8153400" cy="3394710"/>
          </a:xfrm>
          <a:prstGeom prst="rect">
            <a:avLst/>
          </a:prstGeom>
          <a:noFill/>
          <a:ln>
            <a:noFill/>
          </a:ln>
        </p:spPr>
        <p:txBody>
          <a:bodyPr spcFirstLastPara="1" wrap="square" lIns="91425" tIns="45700" rIns="91425" bIns="45700" anchor="t" anchorCtr="0"/>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Questrial"/>
                <a:ea typeface="Questrial"/>
                <a:cs typeface="Questrial"/>
                <a:sym typeface="Questrial"/>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Questrial"/>
                <a:ea typeface="Questrial"/>
                <a:cs typeface="Questrial"/>
                <a:sym typeface="Questrial"/>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Questrial"/>
                <a:ea typeface="Questrial"/>
                <a:cs typeface="Questrial"/>
                <a:sym typeface="Questrial"/>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Questrial"/>
                <a:ea typeface="Questrial"/>
                <a:cs typeface="Questrial"/>
                <a:sym typeface="Questrial"/>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Google Shape;71;p15"/>
          <p:cNvSpPr txBox="1">
            <a:spLocks noGrp="1"/>
          </p:cNvSpPr>
          <p:nvPr>
            <p:ph type="dt" idx="10"/>
          </p:nvPr>
        </p:nvSpPr>
        <p:spPr>
          <a:xfrm>
            <a:off x="6096000" y="4686300"/>
            <a:ext cx="26670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2" name="Google Shape;72;p15"/>
          <p:cNvSpPr txBox="1">
            <a:spLocks noGrp="1"/>
          </p:cNvSpPr>
          <p:nvPr>
            <p:ph type="ftr" idx="11"/>
          </p:nvPr>
        </p:nvSpPr>
        <p:spPr>
          <a:xfrm>
            <a:off x="609600" y="4686154"/>
            <a:ext cx="5421083"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400" b="0" i="0" u="none" strike="noStrike" cap="none">
                <a:solidFill>
                  <a:schemeClr val="dk2"/>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3" name="Google Shape;73;p15"/>
          <p:cNvSpPr/>
          <p:nvPr/>
        </p:nvSpPr>
        <p:spPr>
          <a:xfrm>
            <a:off x="0" y="925830"/>
            <a:ext cx="9144000" cy="24003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74" name="Google Shape;74;p15"/>
          <p:cNvSpPr/>
          <p:nvPr/>
        </p:nvSpPr>
        <p:spPr>
          <a:xfrm>
            <a:off x="0" y="960120"/>
            <a:ext cx="533400" cy="1714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75" name="Google Shape;75;p15"/>
          <p:cNvSpPr/>
          <p:nvPr/>
        </p:nvSpPr>
        <p:spPr>
          <a:xfrm>
            <a:off x="590550" y="960120"/>
            <a:ext cx="8553450" cy="1714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estrial"/>
              <a:ea typeface="Questrial"/>
              <a:cs typeface="Questrial"/>
              <a:sym typeface="Questrial"/>
            </a:endParaRPr>
          </a:p>
        </p:txBody>
      </p:sp>
      <p:sp>
        <p:nvSpPr>
          <p:cNvPr id="76" name="Google Shape;76;p15"/>
          <p:cNvSpPr txBox="1">
            <a:spLocks noGrp="1"/>
          </p:cNvSpPr>
          <p:nvPr>
            <p:ph type="sldNum" idx="12"/>
          </p:nvPr>
        </p:nvSpPr>
        <p:spPr>
          <a:xfrm>
            <a:off x="0" y="954166"/>
            <a:ext cx="533400" cy="183357"/>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Questrial"/>
                <a:ea typeface="Questrial"/>
                <a:cs typeface="Questrial"/>
                <a:sym typeface="Questrial"/>
              </a:defRPr>
            </a:lvl1pPr>
            <a:lvl2pPr marL="0" marR="0" lvl="1" indent="0" algn="ctr" rtl="0">
              <a:spcBef>
                <a:spcPts val="0"/>
              </a:spcBef>
              <a:buNone/>
              <a:defRPr sz="1400" b="1" i="0" u="none" strike="noStrike" cap="none">
                <a:solidFill>
                  <a:srgbClr val="FFFFFF"/>
                </a:solidFill>
                <a:latin typeface="Questrial"/>
                <a:ea typeface="Questrial"/>
                <a:cs typeface="Questrial"/>
                <a:sym typeface="Questrial"/>
              </a:defRPr>
            </a:lvl2pPr>
            <a:lvl3pPr marL="0" marR="0" lvl="2" indent="0" algn="ctr" rtl="0">
              <a:spcBef>
                <a:spcPts val="0"/>
              </a:spcBef>
              <a:buNone/>
              <a:defRPr sz="1400" b="1" i="0" u="none" strike="noStrike" cap="none">
                <a:solidFill>
                  <a:srgbClr val="FFFFFF"/>
                </a:solidFill>
                <a:latin typeface="Questrial"/>
                <a:ea typeface="Questrial"/>
                <a:cs typeface="Questrial"/>
                <a:sym typeface="Questrial"/>
              </a:defRPr>
            </a:lvl3pPr>
            <a:lvl4pPr marL="0" marR="0" lvl="3" indent="0" algn="ctr" rtl="0">
              <a:spcBef>
                <a:spcPts val="0"/>
              </a:spcBef>
              <a:buNone/>
              <a:defRPr sz="1400" b="1" i="0" u="none" strike="noStrike" cap="none">
                <a:solidFill>
                  <a:srgbClr val="FFFFFF"/>
                </a:solidFill>
                <a:latin typeface="Questrial"/>
                <a:ea typeface="Questrial"/>
                <a:cs typeface="Questrial"/>
                <a:sym typeface="Questrial"/>
              </a:defRPr>
            </a:lvl4pPr>
            <a:lvl5pPr marL="0" marR="0" lvl="4" indent="0" algn="ctr" rtl="0">
              <a:spcBef>
                <a:spcPts val="0"/>
              </a:spcBef>
              <a:buNone/>
              <a:defRPr sz="1400" b="1" i="0" u="none" strike="noStrike" cap="none">
                <a:solidFill>
                  <a:srgbClr val="FFFFFF"/>
                </a:solidFill>
                <a:latin typeface="Questrial"/>
                <a:ea typeface="Questrial"/>
                <a:cs typeface="Questrial"/>
                <a:sym typeface="Questrial"/>
              </a:defRPr>
            </a:lvl5pPr>
            <a:lvl6pPr marL="0" marR="0" lvl="5" indent="0" algn="ctr" rtl="0">
              <a:spcBef>
                <a:spcPts val="0"/>
              </a:spcBef>
              <a:buNone/>
              <a:defRPr sz="1400" b="1" i="0" u="none" strike="noStrike" cap="none">
                <a:solidFill>
                  <a:srgbClr val="FFFFFF"/>
                </a:solidFill>
                <a:latin typeface="Questrial"/>
                <a:ea typeface="Questrial"/>
                <a:cs typeface="Questrial"/>
                <a:sym typeface="Questrial"/>
              </a:defRPr>
            </a:lvl6pPr>
            <a:lvl7pPr marL="0" marR="0" lvl="6" indent="0" algn="ctr" rtl="0">
              <a:spcBef>
                <a:spcPts val="0"/>
              </a:spcBef>
              <a:buNone/>
              <a:defRPr sz="1400" b="1" i="0" u="none" strike="noStrike" cap="none">
                <a:solidFill>
                  <a:srgbClr val="FFFFFF"/>
                </a:solidFill>
                <a:latin typeface="Questrial"/>
                <a:ea typeface="Questrial"/>
                <a:cs typeface="Questrial"/>
                <a:sym typeface="Questrial"/>
              </a:defRPr>
            </a:lvl7pPr>
            <a:lvl8pPr marL="0" marR="0" lvl="7" indent="0" algn="ctr" rtl="0">
              <a:spcBef>
                <a:spcPts val="0"/>
              </a:spcBef>
              <a:buNone/>
              <a:defRPr sz="1400" b="1" i="0" u="none" strike="noStrike" cap="none">
                <a:solidFill>
                  <a:srgbClr val="FFFFFF"/>
                </a:solidFill>
                <a:latin typeface="Questrial"/>
                <a:ea typeface="Questrial"/>
                <a:cs typeface="Questrial"/>
                <a:sym typeface="Questrial"/>
              </a:defRPr>
            </a:lvl8pPr>
            <a:lvl9pPr marL="0" marR="0" lvl="8" indent="0" algn="ctr" rtl="0">
              <a:spcBef>
                <a:spcPts val="0"/>
              </a:spcBef>
              <a:buNone/>
              <a:defRPr sz="1400" b="1" i="0" u="none" strike="noStrike" cap="none">
                <a:solidFill>
                  <a:srgbClr val="FFFFFF"/>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parentportal.mpls.k12.mn.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guidance.mpls.k12.mn.us/my_life_plan"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hyperlink" Target="http://washburn.mpls.k12.mn.us/rep_visits_to_the_ccc" TargetMode="External"/><Relationship Id="rId4" Type="http://schemas.openxmlformats.org/officeDocument/2006/relationships/hyperlink" Target="http://washburn.mpls.k12.mn.us/ccc_newsletter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ashburn.mpls.k12.mn.us/washburn_s_college_access_network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www.minneapolismn.gov/cped/metp/step-up_hom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nacc.or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mnacc.or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mnacc.or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mnacc.or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subTitle" idx="1"/>
          </p:nvPr>
        </p:nvSpPr>
        <p:spPr>
          <a:xfrm>
            <a:off x="2362200" y="4537528"/>
            <a:ext cx="6705600" cy="51435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accent2"/>
              </a:buClr>
              <a:buSzPts val="1560"/>
              <a:buFont typeface="Noto Sans Symbols"/>
              <a:buNone/>
            </a:pPr>
            <a:r>
              <a:rPr lang="en"/>
              <a:t>2018-19 </a:t>
            </a:r>
            <a:r>
              <a:rPr lang="en" sz="2600" b="0" i="0" u="none" strike="noStrike" cap="none">
                <a:solidFill>
                  <a:srgbClr val="FFFFFF"/>
                </a:solidFill>
                <a:latin typeface="Questrial"/>
                <a:ea typeface="Questrial"/>
                <a:cs typeface="Questrial"/>
                <a:sym typeface="Questrial"/>
              </a:rPr>
              <a:t>New Family Orientation </a:t>
            </a:r>
            <a:endParaRPr/>
          </a:p>
        </p:txBody>
      </p:sp>
      <p:pic>
        <p:nvPicPr>
          <p:cNvPr id="164" name="Google Shape;164;p27"/>
          <p:cNvPicPr preferRelativeResize="0"/>
          <p:nvPr/>
        </p:nvPicPr>
        <p:blipFill>
          <a:blip r:embed="rId3">
            <a:alphaModFix/>
          </a:blip>
          <a:stretch>
            <a:fillRect/>
          </a:stretch>
        </p:blipFill>
        <p:spPr>
          <a:xfrm>
            <a:off x="2083425" y="454950"/>
            <a:ext cx="4250902" cy="3540599"/>
          </a:xfrm>
          <a:prstGeom prst="rect">
            <a:avLst/>
          </a:prstGeom>
          <a:noFill/>
          <a:ln>
            <a:noFill/>
          </a:ln>
        </p:spPr>
      </p:pic>
      <p:pic>
        <p:nvPicPr>
          <p:cNvPr id="165" name="Google Shape;165;p27"/>
          <p:cNvPicPr preferRelativeResize="0"/>
          <p:nvPr/>
        </p:nvPicPr>
        <p:blipFill>
          <a:blip r:embed="rId4">
            <a:alphaModFix/>
          </a:blip>
          <a:stretch>
            <a:fillRect/>
          </a:stretch>
        </p:blipFill>
        <p:spPr>
          <a:xfrm>
            <a:off x="6486727" y="152400"/>
            <a:ext cx="2504869" cy="2137948"/>
          </a:xfrm>
          <a:prstGeom prst="rect">
            <a:avLst/>
          </a:prstGeom>
          <a:noFill/>
          <a:ln>
            <a:noFill/>
          </a:ln>
        </p:spPr>
      </p:pic>
      <p:sp>
        <p:nvSpPr>
          <p:cNvPr id="166" name="Google Shape;166;p27"/>
          <p:cNvSpPr txBox="1"/>
          <p:nvPr/>
        </p:nvSpPr>
        <p:spPr>
          <a:xfrm>
            <a:off x="2161625" y="3831075"/>
            <a:ext cx="4033800" cy="472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solidFill>
                  <a:schemeClr val="lt1"/>
                </a:solidFill>
              </a:rPr>
              <a:t>Welcome!</a:t>
            </a:r>
            <a:endParaRPr sz="3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a:t>Go-To (bus) pass</a:t>
            </a:r>
            <a:endParaRPr sz="4000"/>
          </a:p>
        </p:txBody>
      </p:sp>
      <p:sp>
        <p:nvSpPr>
          <p:cNvPr id="230" name="Google Shape;230;p36"/>
          <p:cNvSpPr txBox="1">
            <a:spLocks noGrp="1"/>
          </p:cNvSpPr>
          <p:nvPr>
            <p:ph type="body" idx="1"/>
          </p:nvPr>
        </p:nvSpPr>
        <p:spPr>
          <a:xfrm>
            <a:off x="612648" y="1200150"/>
            <a:ext cx="8226600" cy="3886200"/>
          </a:xfrm>
          <a:prstGeom prst="rect">
            <a:avLst/>
          </a:prstGeom>
          <a:noFill/>
          <a:ln>
            <a:noFill/>
          </a:ln>
        </p:spPr>
        <p:txBody>
          <a:bodyPr spcFirstLastPara="1" wrap="square" lIns="91425" tIns="45700" rIns="91425" bIns="45700" anchor="t" anchorCtr="0">
            <a:noAutofit/>
          </a:bodyPr>
          <a:lstStyle/>
          <a:p>
            <a:pPr marL="320040" marR="0" lvl="0" indent="-349250" algn="l" rtl="0">
              <a:spcBef>
                <a:spcPts val="0"/>
              </a:spcBef>
              <a:spcAft>
                <a:spcPts val="0"/>
              </a:spcAft>
              <a:buClr>
                <a:schemeClr val="accent2"/>
              </a:buClr>
              <a:buSzPts val="2200"/>
              <a:buFont typeface="Noto Sans Symbols"/>
              <a:buChar char="◻"/>
            </a:pPr>
            <a:r>
              <a:rPr lang="en" sz="2200"/>
              <a:t>Cards are valid from 5 a.m. to 10 p.m., 7 days a week</a:t>
            </a:r>
            <a:endParaRPr sz="2200"/>
          </a:p>
          <a:p>
            <a:pPr marL="320040" marR="0" lvl="0" indent="-349250" algn="l" rtl="0">
              <a:spcBef>
                <a:spcPts val="0"/>
              </a:spcBef>
              <a:spcAft>
                <a:spcPts val="0"/>
              </a:spcAft>
              <a:buClr>
                <a:schemeClr val="accent2"/>
              </a:buClr>
              <a:buSzPts val="2200"/>
              <a:buFont typeface="Noto Sans Symbols"/>
              <a:buChar char="◻"/>
            </a:pPr>
            <a:r>
              <a:rPr lang="en" sz="2200" b="0" i="0" u="none" strike="noStrike" cap="none">
                <a:solidFill>
                  <a:schemeClr val="dk1"/>
                </a:solidFill>
                <a:latin typeface="Questrial"/>
                <a:ea typeface="Questrial"/>
                <a:cs typeface="Questrial"/>
                <a:sym typeface="Questrial"/>
              </a:rPr>
              <a:t>Go-to Card Distribution for eligible students*</a:t>
            </a:r>
            <a:endParaRPr sz="2200"/>
          </a:p>
          <a:p>
            <a:pPr marL="640080" marR="0" lvl="0" indent="0" algn="l" rtl="0">
              <a:spcBef>
                <a:spcPts val="550"/>
              </a:spcBef>
              <a:spcAft>
                <a:spcPts val="0"/>
              </a:spcAft>
              <a:buNone/>
            </a:pPr>
            <a:r>
              <a:rPr lang="en" sz="2200"/>
              <a:t>-</a:t>
            </a:r>
            <a:r>
              <a:rPr lang="en" sz="2200" b="0" i="0" u="none" strike="noStrike" cap="none">
                <a:solidFill>
                  <a:schemeClr val="dk1"/>
                </a:solidFill>
                <a:latin typeface="Questrial"/>
                <a:ea typeface="Questrial"/>
                <a:cs typeface="Questrial"/>
                <a:sym typeface="Questrial"/>
              </a:rPr>
              <a:t>Aug 22 from 9:00 a.m.–</a:t>
            </a:r>
            <a:r>
              <a:rPr lang="en" sz="2200"/>
              <a:t>2</a:t>
            </a:r>
            <a:r>
              <a:rPr lang="en" sz="2200" b="0" i="0" u="none" strike="noStrike" cap="none">
                <a:solidFill>
                  <a:schemeClr val="dk1"/>
                </a:solidFill>
                <a:latin typeface="Questrial"/>
                <a:ea typeface="Questrial"/>
                <a:cs typeface="Questrial"/>
                <a:sym typeface="Questrial"/>
              </a:rPr>
              <a:t>:00 p.m.; Grade 9 only</a:t>
            </a:r>
            <a:endParaRPr sz="2200"/>
          </a:p>
          <a:p>
            <a:pPr marL="640080" marR="0" lvl="0" indent="0" algn="l" rtl="0">
              <a:spcBef>
                <a:spcPts val="550"/>
              </a:spcBef>
              <a:spcAft>
                <a:spcPts val="0"/>
              </a:spcAft>
              <a:buNone/>
            </a:pPr>
            <a:r>
              <a:rPr lang="en" sz="2200"/>
              <a:t>-</a:t>
            </a:r>
            <a:r>
              <a:rPr lang="en" sz="2200" b="0" i="0" u="none" strike="noStrike" cap="none">
                <a:solidFill>
                  <a:schemeClr val="dk1"/>
                </a:solidFill>
                <a:latin typeface="Questrial"/>
                <a:ea typeface="Questrial"/>
                <a:cs typeface="Questrial"/>
                <a:sym typeface="Questrial"/>
              </a:rPr>
              <a:t>Aug 23 &amp; Aug 24 from 9:00 a.m.-</a:t>
            </a:r>
            <a:r>
              <a:rPr lang="en" sz="2200"/>
              <a:t>2</a:t>
            </a:r>
            <a:r>
              <a:rPr lang="en" sz="2200" b="0" i="0" u="none" strike="noStrike" cap="none">
                <a:solidFill>
                  <a:schemeClr val="dk1"/>
                </a:solidFill>
                <a:latin typeface="Questrial"/>
                <a:ea typeface="Questrial"/>
                <a:cs typeface="Questrial"/>
                <a:sym typeface="Questrial"/>
              </a:rPr>
              <a:t>:00 p.m.; Grade 10-12</a:t>
            </a:r>
            <a:endParaRPr sz="2200"/>
          </a:p>
          <a:p>
            <a:pPr marL="502919" marR="0" lvl="0" indent="-486410" algn="l" rtl="0">
              <a:spcBef>
                <a:spcPts val="700"/>
              </a:spcBef>
              <a:spcAft>
                <a:spcPts val="0"/>
              </a:spcAft>
              <a:buClr>
                <a:schemeClr val="accent2"/>
              </a:buClr>
              <a:buSzPts val="2200"/>
              <a:buFont typeface="Noto Sans Symbols"/>
              <a:buChar char="◻"/>
            </a:pPr>
            <a:r>
              <a:rPr lang="en" sz="2200"/>
              <a:t>*Eligible students:</a:t>
            </a:r>
            <a:endParaRPr sz="2200"/>
          </a:p>
          <a:p>
            <a:pPr marL="640080" marR="0" lvl="0" indent="0" algn="l" rtl="0">
              <a:spcBef>
                <a:spcPts val="700"/>
              </a:spcBef>
              <a:spcAft>
                <a:spcPts val="0"/>
              </a:spcAft>
              <a:buNone/>
            </a:pPr>
            <a:r>
              <a:rPr lang="en" sz="2200"/>
              <a:t>-On free or reduced lunch and within the 2 mile walk zone;</a:t>
            </a:r>
            <a:endParaRPr sz="2200"/>
          </a:p>
          <a:p>
            <a:pPr marL="640080" marR="0" lvl="0" indent="0" algn="l" rtl="0">
              <a:spcBef>
                <a:spcPts val="700"/>
              </a:spcBef>
              <a:spcAft>
                <a:spcPts val="0"/>
              </a:spcAft>
              <a:buNone/>
            </a:pPr>
            <a:r>
              <a:rPr lang="en" sz="2200"/>
              <a:t>-Students who are transportation eligible</a:t>
            </a:r>
            <a:endParaRPr sz="2200"/>
          </a:p>
          <a:p>
            <a:pPr marL="502919" marR="0" lvl="0" indent="-486410" algn="l" rtl="0">
              <a:spcBef>
                <a:spcPts val="700"/>
              </a:spcBef>
              <a:spcAft>
                <a:spcPts val="0"/>
              </a:spcAft>
              <a:buClr>
                <a:schemeClr val="accent2"/>
              </a:buClr>
              <a:buSzPts val="2200"/>
              <a:buFont typeface="Noto Sans Symbols"/>
              <a:buChar char="◻"/>
            </a:pPr>
            <a:r>
              <a:rPr lang="en" sz="2200"/>
              <a:t>Not eligible for a free pass? You may purchase  for </a:t>
            </a:r>
            <a:endParaRPr sz="2200"/>
          </a:p>
          <a:p>
            <a:pPr marL="320040" marR="0" lvl="0" indent="0" algn="l" rtl="0">
              <a:spcBef>
                <a:spcPts val="700"/>
              </a:spcBef>
              <a:spcAft>
                <a:spcPts val="0"/>
              </a:spcAft>
              <a:buNone/>
            </a:pPr>
            <a:r>
              <a:rPr lang="en" sz="2200"/>
              <a:t>   $82.50 per quarter or $330 per year</a:t>
            </a:r>
            <a:endParaRPr sz="2200"/>
          </a:p>
          <a:p>
            <a:pPr marL="320040" marR="0" lvl="0" indent="0" algn="l" rtl="0">
              <a:spcBef>
                <a:spcPts val="700"/>
              </a:spcBef>
              <a:spcAft>
                <a:spcPts val="0"/>
              </a:spcAft>
              <a:buNone/>
            </a:pPr>
            <a:endParaRPr sz="2400"/>
          </a:p>
        </p:txBody>
      </p:sp>
      <p:pic>
        <p:nvPicPr>
          <p:cNvPr id="231" name="Google Shape;231;p36"/>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32" name="Google Shape;232;p36"/>
          <p:cNvPicPr preferRelativeResize="0"/>
          <p:nvPr/>
        </p:nvPicPr>
        <p:blipFill>
          <a:blip r:embed="rId4">
            <a:alphaModFix/>
          </a:blip>
          <a:stretch>
            <a:fillRect/>
          </a:stretch>
        </p:blipFill>
        <p:spPr>
          <a:xfrm>
            <a:off x="7566675" y="4087875"/>
            <a:ext cx="1501475" cy="99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a:t>Meals</a:t>
            </a:r>
            <a:endParaRPr sz="4000"/>
          </a:p>
        </p:txBody>
      </p:sp>
      <p:sp>
        <p:nvSpPr>
          <p:cNvPr id="238" name="Google Shape;238;p37"/>
          <p:cNvSpPr txBox="1">
            <a:spLocks noGrp="1"/>
          </p:cNvSpPr>
          <p:nvPr>
            <p:ph type="body" idx="1"/>
          </p:nvPr>
        </p:nvSpPr>
        <p:spPr>
          <a:xfrm>
            <a:off x="612648" y="1200150"/>
            <a:ext cx="8226552" cy="3886200"/>
          </a:xfrm>
          <a:prstGeom prst="rect">
            <a:avLst/>
          </a:prstGeom>
          <a:noFill/>
          <a:ln>
            <a:noFill/>
          </a:ln>
        </p:spPr>
        <p:txBody>
          <a:bodyPr spcFirstLastPara="1" wrap="square" lIns="91425" tIns="45700" rIns="91425" bIns="45700" anchor="t" anchorCtr="0">
            <a:noAutofit/>
          </a:bodyPr>
          <a:lstStyle/>
          <a:p>
            <a:pPr marL="320040" marR="0" lvl="0" indent="-361950" algn="l" rtl="0">
              <a:spcBef>
                <a:spcPts val="0"/>
              </a:spcBef>
              <a:spcAft>
                <a:spcPts val="0"/>
              </a:spcAft>
              <a:buClr>
                <a:schemeClr val="accent2"/>
              </a:buClr>
              <a:buSzPts val="2400"/>
              <a:buFont typeface="Noto Sans Symbols"/>
              <a:buChar char="◻"/>
            </a:pPr>
            <a:r>
              <a:rPr lang="en" sz="2400" b="0" i="0" u="none" strike="noStrike" cap="none">
                <a:solidFill>
                  <a:schemeClr val="dk1"/>
                </a:solidFill>
                <a:latin typeface="Questrial"/>
                <a:ea typeface="Questrial"/>
                <a:cs typeface="Questrial"/>
                <a:sym typeface="Questrial"/>
              </a:rPr>
              <a:t>Breakfast is for all students from 7:45-8:10 am (free) </a:t>
            </a:r>
            <a:endParaRPr sz="2400"/>
          </a:p>
          <a:p>
            <a:pPr marL="320040" marR="0" lvl="0" indent="-361950" algn="l" rtl="0">
              <a:spcBef>
                <a:spcPts val="700"/>
              </a:spcBef>
              <a:spcAft>
                <a:spcPts val="0"/>
              </a:spcAft>
              <a:buClr>
                <a:schemeClr val="accent2"/>
              </a:buClr>
              <a:buSzPts val="2400"/>
              <a:buFont typeface="Noto Sans Symbols"/>
              <a:buChar char="◻"/>
            </a:pPr>
            <a:r>
              <a:rPr lang="en" sz="2400" b="0" i="0" u="none" strike="noStrike" cap="none">
                <a:solidFill>
                  <a:schemeClr val="dk1"/>
                </a:solidFill>
                <a:latin typeface="Questrial"/>
                <a:ea typeface="Questrial"/>
                <a:cs typeface="Questrial"/>
                <a:sym typeface="Questrial"/>
              </a:rPr>
              <a:t>Students are assigned to one of three lunches based on their 4</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hour teacher. Students will learn which lunch they have on the first day.</a:t>
            </a:r>
            <a:endParaRPr sz="2400"/>
          </a:p>
          <a:p>
            <a:pPr marL="320040" marR="0" lvl="0" indent="-320040" algn="l" rtl="0">
              <a:spcBef>
                <a:spcPts val="700"/>
              </a:spcBef>
              <a:spcAft>
                <a:spcPts val="0"/>
              </a:spcAft>
              <a:buClr>
                <a:schemeClr val="accent2"/>
              </a:buClr>
              <a:buSzPts val="1740"/>
              <a:buFont typeface="Noto Sans Symbols"/>
              <a:buChar char="◻"/>
            </a:pPr>
            <a:r>
              <a:rPr lang="en" sz="2400" b="0" i="0" u="none" strike="noStrike" cap="none">
                <a:solidFill>
                  <a:schemeClr val="dk1"/>
                </a:solidFill>
                <a:latin typeface="Questrial"/>
                <a:ea typeface="Questrial"/>
                <a:cs typeface="Questrial"/>
                <a:sym typeface="Questrial"/>
              </a:rPr>
              <a:t>9</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Graders must eat in the cafeteria. 10</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-12</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graders have open campus for lunch.</a:t>
            </a:r>
            <a:endParaRPr sz="2400"/>
          </a:p>
        </p:txBody>
      </p:sp>
      <p:pic>
        <p:nvPicPr>
          <p:cNvPr id="239" name="Google Shape;239;p37"/>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40" name="Google Shape;240;p37"/>
          <p:cNvPicPr preferRelativeResize="0"/>
          <p:nvPr/>
        </p:nvPicPr>
        <p:blipFill>
          <a:blip r:embed="rId4">
            <a:alphaModFix/>
          </a:blip>
          <a:stretch>
            <a:fillRect/>
          </a:stretch>
        </p:blipFill>
        <p:spPr>
          <a:xfrm>
            <a:off x="6789348" y="3547948"/>
            <a:ext cx="2143625" cy="1426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Bell Schedule</a:t>
            </a:r>
            <a:endParaRPr sz="4000"/>
          </a:p>
        </p:txBody>
      </p:sp>
      <p:graphicFrame>
        <p:nvGraphicFramePr>
          <p:cNvPr id="246" name="Google Shape;246;p38"/>
          <p:cNvGraphicFramePr/>
          <p:nvPr/>
        </p:nvGraphicFramePr>
        <p:xfrm>
          <a:off x="1983375" y="1543050"/>
          <a:ext cx="3000000" cy="3000000"/>
        </p:xfrm>
        <a:graphic>
          <a:graphicData uri="http://schemas.openxmlformats.org/drawingml/2006/table">
            <a:tbl>
              <a:tblPr firstRow="1" bandRow="1">
                <a:noFill/>
                <a:tableStyleId>{4024A91A-8230-4C72-8E4B-1667CD18E156}</a:tableStyleId>
              </a:tblPr>
              <a:tblGrid>
                <a:gridCol w="2378225">
                  <a:extLst>
                    <a:ext uri="{9D8B030D-6E8A-4147-A177-3AD203B41FA5}">
                      <a16:colId xmlns:a16="http://schemas.microsoft.com/office/drawing/2014/main" val="20000"/>
                    </a:ext>
                  </a:extLst>
                </a:gridCol>
                <a:gridCol w="1061225">
                  <a:extLst>
                    <a:ext uri="{9D8B030D-6E8A-4147-A177-3AD203B41FA5}">
                      <a16:colId xmlns:a16="http://schemas.microsoft.com/office/drawing/2014/main" val="20001"/>
                    </a:ext>
                  </a:extLst>
                </a:gridCol>
                <a:gridCol w="673975">
                  <a:extLst>
                    <a:ext uri="{9D8B030D-6E8A-4147-A177-3AD203B41FA5}">
                      <a16:colId xmlns:a16="http://schemas.microsoft.com/office/drawing/2014/main" val="20002"/>
                    </a:ext>
                  </a:extLst>
                </a:gridCol>
                <a:gridCol w="833800">
                  <a:extLst>
                    <a:ext uri="{9D8B030D-6E8A-4147-A177-3AD203B41FA5}">
                      <a16:colId xmlns:a16="http://schemas.microsoft.com/office/drawing/2014/main" val="20003"/>
                    </a:ext>
                  </a:extLst>
                </a:gridCol>
              </a:tblGrid>
              <a:tr h="281950">
                <a:tc>
                  <a:txBody>
                    <a:bodyPr/>
                    <a:lstStyle/>
                    <a:p>
                      <a:pPr marL="0" marR="0" lvl="0" indent="0" algn="ctr" rtl="0">
                        <a:spcBef>
                          <a:spcPts val="0"/>
                        </a:spcBef>
                        <a:spcAft>
                          <a:spcPts val="0"/>
                        </a:spcAft>
                        <a:buNone/>
                      </a:pPr>
                      <a:r>
                        <a:rPr lang="en" sz="1400" u="none" strike="noStrike" cap="none"/>
                        <a:t>Period</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Start</a:t>
                      </a:r>
                      <a:endParaRPr sz="1100"/>
                    </a:p>
                  </a:txBody>
                  <a:tcPr marL="91450" marR="91450" marT="34300" marB="34300"/>
                </a:tc>
                <a:tc>
                  <a:txBody>
                    <a:bodyPr/>
                    <a:lstStyle/>
                    <a:p>
                      <a:pPr marL="0" marR="0" lvl="0" indent="0" algn="l" rtl="0">
                        <a:spcBef>
                          <a:spcPts val="0"/>
                        </a:spcBef>
                        <a:spcAft>
                          <a:spcPts val="0"/>
                        </a:spcAft>
                        <a:buNone/>
                      </a:pPr>
                      <a:r>
                        <a:rPr lang="en"/>
                        <a:t>  </a:t>
                      </a:r>
                      <a:r>
                        <a:rPr lang="en" sz="1400"/>
                        <a:t>End</a:t>
                      </a:r>
                      <a:endParaRPr sz="1100"/>
                    </a:p>
                  </a:txBody>
                  <a:tcPr marL="91450" marR="91450" marT="34300" marB="34300"/>
                </a:tc>
                <a:extLst>
                  <a:ext uri="{0D108BD9-81ED-4DB2-BD59-A6C34878D82A}">
                    <a16:rowId xmlns:a16="http://schemas.microsoft.com/office/drawing/2014/main" val="10000"/>
                  </a:ext>
                </a:extLst>
              </a:tr>
              <a:tr h="281950">
                <a:tc>
                  <a:txBody>
                    <a:bodyPr/>
                    <a:lstStyle/>
                    <a:p>
                      <a:pPr marL="0" marR="0" lvl="0" indent="0" algn="ctr" rtl="0">
                        <a:spcBef>
                          <a:spcPts val="0"/>
                        </a:spcBef>
                        <a:spcAft>
                          <a:spcPts val="0"/>
                        </a:spcAft>
                        <a:buNone/>
                      </a:pPr>
                      <a:r>
                        <a:rPr lang="en" sz="1400"/>
                        <a:t>Zero</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7:30</a:t>
                      </a:r>
                      <a:endParaRPr sz="1100"/>
                    </a:p>
                  </a:txBody>
                  <a:tcPr marL="91450" marR="91450" marT="34300" marB="34300"/>
                </a:tc>
                <a:tc>
                  <a:txBody>
                    <a:bodyPr/>
                    <a:lstStyle/>
                    <a:p>
                      <a:pPr marL="0" marR="0" lvl="0" indent="0" algn="l" rtl="0">
                        <a:spcBef>
                          <a:spcPts val="0"/>
                        </a:spcBef>
                        <a:spcAft>
                          <a:spcPts val="0"/>
                        </a:spcAft>
                        <a:buNone/>
                      </a:pPr>
                      <a:r>
                        <a:rPr lang="en"/>
                        <a:t>  </a:t>
                      </a:r>
                      <a:r>
                        <a:rPr lang="en" sz="1400"/>
                        <a:t>8:25</a:t>
                      </a:r>
                      <a:endParaRPr sz="1100"/>
                    </a:p>
                  </a:txBody>
                  <a:tcPr marL="91450" marR="91450" marT="34300" marB="34300"/>
                </a:tc>
                <a:extLst>
                  <a:ext uri="{0D108BD9-81ED-4DB2-BD59-A6C34878D82A}">
                    <a16:rowId xmlns:a16="http://schemas.microsoft.com/office/drawing/2014/main" val="10001"/>
                  </a:ext>
                </a:extLst>
              </a:tr>
              <a:tr h="281950">
                <a:tc>
                  <a:txBody>
                    <a:bodyPr/>
                    <a:lstStyle/>
                    <a:p>
                      <a:pPr marL="0" marR="0" lvl="0" indent="0" algn="ctr" rtl="0">
                        <a:spcBef>
                          <a:spcPts val="0"/>
                        </a:spcBef>
                        <a:spcAft>
                          <a:spcPts val="0"/>
                        </a:spcAft>
                        <a:buNone/>
                      </a:pPr>
                      <a:r>
                        <a:rPr lang="en" sz="1400"/>
                        <a:t>1</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8:30</a:t>
                      </a:r>
                      <a:endParaRPr sz="1100"/>
                    </a:p>
                  </a:txBody>
                  <a:tcPr marL="91450" marR="91450" marT="34300" marB="34300"/>
                </a:tc>
                <a:tc>
                  <a:txBody>
                    <a:bodyPr/>
                    <a:lstStyle/>
                    <a:p>
                      <a:pPr marL="0" marR="0" lvl="0" indent="0" algn="l" rtl="0">
                        <a:spcBef>
                          <a:spcPts val="0"/>
                        </a:spcBef>
                        <a:spcAft>
                          <a:spcPts val="0"/>
                        </a:spcAft>
                        <a:buNone/>
                      </a:pPr>
                      <a:r>
                        <a:rPr lang="en"/>
                        <a:t>  </a:t>
                      </a:r>
                      <a:r>
                        <a:rPr lang="en" sz="1400"/>
                        <a:t>9:25</a:t>
                      </a:r>
                      <a:endParaRPr sz="1100"/>
                    </a:p>
                  </a:txBody>
                  <a:tcPr marL="91450" marR="91450" marT="34300" marB="34300"/>
                </a:tc>
                <a:extLst>
                  <a:ext uri="{0D108BD9-81ED-4DB2-BD59-A6C34878D82A}">
                    <a16:rowId xmlns:a16="http://schemas.microsoft.com/office/drawing/2014/main" val="10002"/>
                  </a:ext>
                </a:extLst>
              </a:tr>
              <a:tr h="281950">
                <a:tc>
                  <a:txBody>
                    <a:bodyPr/>
                    <a:lstStyle/>
                    <a:p>
                      <a:pPr marL="0" marR="0" lvl="0" indent="0" algn="ctr" rtl="0">
                        <a:spcBef>
                          <a:spcPts val="0"/>
                        </a:spcBef>
                        <a:spcAft>
                          <a:spcPts val="0"/>
                        </a:spcAft>
                        <a:buNone/>
                      </a:pPr>
                      <a:r>
                        <a:rPr lang="en" sz="1400"/>
                        <a:t>2</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9:30</a:t>
                      </a:r>
                      <a:endParaRPr sz="1100"/>
                    </a:p>
                  </a:txBody>
                  <a:tcPr marL="91450" marR="91450" marT="34300" marB="34300"/>
                </a:tc>
                <a:tc>
                  <a:txBody>
                    <a:bodyPr/>
                    <a:lstStyle/>
                    <a:p>
                      <a:pPr marL="0" marR="0" lvl="0" indent="0" algn="l" rtl="0">
                        <a:spcBef>
                          <a:spcPts val="0"/>
                        </a:spcBef>
                        <a:spcAft>
                          <a:spcPts val="0"/>
                        </a:spcAft>
                        <a:buNone/>
                      </a:pPr>
                      <a:r>
                        <a:rPr lang="en" sz="1400"/>
                        <a:t>10:25</a:t>
                      </a:r>
                      <a:endParaRPr sz="1100"/>
                    </a:p>
                  </a:txBody>
                  <a:tcPr marL="91450" marR="91450" marT="34300" marB="34300"/>
                </a:tc>
                <a:extLst>
                  <a:ext uri="{0D108BD9-81ED-4DB2-BD59-A6C34878D82A}">
                    <a16:rowId xmlns:a16="http://schemas.microsoft.com/office/drawing/2014/main" val="10003"/>
                  </a:ext>
                </a:extLst>
              </a:tr>
              <a:tr h="281950">
                <a:tc>
                  <a:txBody>
                    <a:bodyPr/>
                    <a:lstStyle/>
                    <a:p>
                      <a:pPr marL="0" marR="0" lvl="0" indent="0" algn="ctr" rtl="0">
                        <a:spcBef>
                          <a:spcPts val="0"/>
                        </a:spcBef>
                        <a:spcAft>
                          <a:spcPts val="0"/>
                        </a:spcAft>
                        <a:buNone/>
                      </a:pPr>
                      <a:r>
                        <a:rPr lang="en" sz="1400"/>
                        <a:t>3</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10:30</a:t>
                      </a:r>
                      <a:endParaRPr sz="1100"/>
                    </a:p>
                  </a:txBody>
                  <a:tcPr marL="91450" marR="91450" marT="34300" marB="34300"/>
                </a:tc>
                <a:tc>
                  <a:txBody>
                    <a:bodyPr/>
                    <a:lstStyle/>
                    <a:p>
                      <a:pPr marL="0" marR="0" lvl="0" indent="0" algn="l" rtl="0">
                        <a:spcBef>
                          <a:spcPts val="0"/>
                        </a:spcBef>
                        <a:spcAft>
                          <a:spcPts val="0"/>
                        </a:spcAft>
                        <a:buNone/>
                      </a:pPr>
                      <a:r>
                        <a:rPr lang="en" sz="1400"/>
                        <a:t>11:25</a:t>
                      </a:r>
                      <a:endParaRPr sz="1100"/>
                    </a:p>
                  </a:txBody>
                  <a:tcPr marL="91450" marR="91450" marT="34300" marB="34300"/>
                </a:tc>
                <a:extLst>
                  <a:ext uri="{0D108BD9-81ED-4DB2-BD59-A6C34878D82A}">
                    <a16:rowId xmlns:a16="http://schemas.microsoft.com/office/drawing/2014/main" val="10004"/>
                  </a:ext>
                </a:extLst>
              </a:tr>
              <a:tr h="281950">
                <a:tc>
                  <a:txBody>
                    <a:bodyPr/>
                    <a:lstStyle/>
                    <a:p>
                      <a:pPr marL="0" marR="0" lvl="0" indent="0" algn="ctr" rtl="0">
                        <a:spcBef>
                          <a:spcPts val="0"/>
                        </a:spcBef>
                        <a:spcAft>
                          <a:spcPts val="0"/>
                        </a:spcAft>
                        <a:buNone/>
                      </a:pPr>
                      <a:r>
                        <a:rPr lang="en" sz="1400"/>
                        <a:t>4</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11:30</a:t>
                      </a:r>
                      <a:endParaRPr sz="1100"/>
                    </a:p>
                  </a:txBody>
                  <a:tcPr marL="91450" marR="91450" marT="34300" marB="34300"/>
                </a:tc>
                <a:tc>
                  <a:txBody>
                    <a:bodyPr/>
                    <a:lstStyle/>
                    <a:p>
                      <a:pPr marL="0" marR="0" lvl="0" indent="0" algn="l" rtl="0">
                        <a:spcBef>
                          <a:spcPts val="0"/>
                        </a:spcBef>
                        <a:spcAft>
                          <a:spcPts val="0"/>
                        </a:spcAft>
                        <a:buNone/>
                      </a:pPr>
                      <a:r>
                        <a:rPr lang="en"/>
                        <a:t> </a:t>
                      </a:r>
                      <a:r>
                        <a:rPr lang="en" sz="1400"/>
                        <a:t>1:00</a:t>
                      </a:r>
                      <a:endParaRPr sz="1100"/>
                    </a:p>
                  </a:txBody>
                  <a:tcPr marL="91450" marR="91450" marT="34300" marB="34300"/>
                </a:tc>
                <a:extLst>
                  <a:ext uri="{0D108BD9-81ED-4DB2-BD59-A6C34878D82A}">
                    <a16:rowId xmlns:a16="http://schemas.microsoft.com/office/drawing/2014/main" val="10005"/>
                  </a:ext>
                </a:extLst>
              </a:tr>
              <a:tr h="281950">
                <a:tc>
                  <a:txBody>
                    <a:bodyPr/>
                    <a:lstStyle/>
                    <a:p>
                      <a:pPr marL="0" marR="0" lvl="0" indent="0" algn="ctr"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Lunch 1</a:t>
                      </a:r>
                      <a:endParaRPr sz="1100"/>
                    </a:p>
                  </a:txBody>
                  <a:tcPr marL="91450" marR="91450" marT="34300" marB="34300"/>
                </a:tc>
                <a:tc>
                  <a:txBody>
                    <a:bodyPr/>
                    <a:lstStyle/>
                    <a:p>
                      <a:pPr marL="0" marR="0" lvl="0" indent="0" algn="l" rtl="0">
                        <a:spcBef>
                          <a:spcPts val="0"/>
                        </a:spcBef>
                        <a:spcAft>
                          <a:spcPts val="0"/>
                        </a:spcAft>
                        <a:buNone/>
                      </a:pPr>
                      <a:r>
                        <a:rPr lang="en" sz="1400"/>
                        <a:t>11:30</a:t>
                      </a:r>
                      <a:endParaRPr sz="1100"/>
                    </a:p>
                  </a:txBody>
                  <a:tcPr marL="91450" marR="91450" marT="34300" marB="34300"/>
                </a:tc>
                <a:tc>
                  <a:txBody>
                    <a:bodyPr/>
                    <a:lstStyle/>
                    <a:p>
                      <a:pPr marL="0" marR="0" lvl="0" indent="0" algn="l" rtl="0">
                        <a:spcBef>
                          <a:spcPts val="0"/>
                        </a:spcBef>
                        <a:spcAft>
                          <a:spcPts val="0"/>
                        </a:spcAft>
                        <a:buNone/>
                      </a:pPr>
                      <a:r>
                        <a:rPr lang="en" sz="1400"/>
                        <a:t>12:00</a:t>
                      </a:r>
                      <a:endParaRPr sz="1100"/>
                    </a:p>
                  </a:txBody>
                  <a:tcPr marL="91450" marR="91450" marT="34300" marB="34300"/>
                </a:tc>
                <a:extLst>
                  <a:ext uri="{0D108BD9-81ED-4DB2-BD59-A6C34878D82A}">
                    <a16:rowId xmlns:a16="http://schemas.microsoft.com/office/drawing/2014/main" val="10006"/>
                  </a:ext>
                </a:extLst>
              </a:tr>
              <a:tr h="281950">
                <a:tc>
                  <a:txBody>
                    <a:bodyPr/>
                    <a:lstStyle/>
                    <a:p>
                      <a:pPr marL="0" marR="0" lvl="0" indent="0" algn="ctr"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Lunch 2</a:t>
                      </a:r>
                      <a:endParaRPr sz="1100"/>
                    </a:p>
                  </a:txBody>
                  <a:tcPr marL="91450" marR="91450" marT="34300" marB="34300"/>
                </a:tc>
                <a:tc>
                  <a:txBody>
                    <a:bodyPr/>
                    <a:lstStyle/>
                    <a:p>
                      <a:pPr marL="0" marR="0" lvl="0" indent="0" algn="l" rtl="0">
                        <a:spcBef>
                          <a:spcPts val="0"/>
                        </a:spcBef>
                        <a:spcAft>
                          <a:spcPts val="0"/>
                        </a:spcAft>
                        <a:buNone/>
                      </a:pPr>
                      <a:r>
                        <a:rPr lang="en" sz="1400"/>
                        <a:t>12:00</a:t>
                      </a:r>
                      <a:endParaRPr sz="1100"/>
                    </a:p>
                  </a:txBody>
                  <a:tcPr marL="91450" marR="91450" marT="34300" marB="34300"/>
                </a:tc>
                <a:tc>
                  <a:txBody>
                    <a:bodyPr/>
                    <a:lstStyle/>
                    <a:p>
                      <a:pPr marL="0" marR="0" lvl="0" indent="0" algn="l" rtl="0">
                        <a:spcBef>
                          <a:spcPts val="0"/>
                        </a:spcBef>
                        <a:spcAft>
                          <a:spcPts val="0"/>
                        </a:spcAft>
                        <a:buNone/>
                      </a:pPr>
                      <a:r>
                        <a:rPr lang="en" sz="1400"/>
                        <a:t>12:30</a:t>
                      </a:r>
                      <a:endParaRPr sz="1100"/>
                    </a:p>
                  </a:txBody>
                  <a:tcPr marL="91450" marR="91450" marT="34300" marB="34300"/>
                </a:tc>
                <a:extLst>
                  <a:ext uri="{0D108BD9-81ED-4DB2-BD59-A6C34878D82A}">
                    <a16:rowId xmlns:a16="http://schemas.microsoft.com/office/drawing/2014/main" val="10007"/>
                  </a:ext>
                </a:extLst>
              </a:tr>
              <a:tr h="281950">
                <a:tc>
                  <a:txBody>
                    <a:bodyPr/>
                    <a:lstStyle/>
                    <a:p>
                      <a:pPr marL="0" marR="0" lvl="0" indent="0" algn="ctr"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Lunch 3</a:t>
                      </a:r>
                      <a:endParaRPr sz="1100"/>
                    </a:p>
                  </a:txBody>
                  <a:tcPr marL="91450" marR="91450" marT="34300" marB="34300"/>
                </a:tc>
                <a:tc>
                  <a:txBody>
                    <a:bodyPr/>
                    <a:lstStyle/>
                    <a:p>
                      <a:pPr marL="0" marR="0" lvl="0" indent="0" algn="l" rtl="0">
                        <a:spcBef>
                          <a:spcPts val="0"/>
                        </a:spcBef>
                        <a:spcAft>
                          <a:spcPts val="0"/>
                        </a:spcAft>
                        <a:buNone/>
                      </a:pPr>
                      <a:r>
                        <a:rPr lang="en" sz="1400"/>
                        <a:t>12:30</a:t>
                      </a:r>
                      <a:endParaRPr sz="1100"/>
                    </a:p>
                  </a:txBody>
                  <a:tcPr marL="91450" marR="91450" marT="34300" marB="34300"/>
                </a:tc>
                <a:tc>
                  <a:txBody>
                    <a:bodyPr/>
                    <a:lstStyle/>
                    <a:p>
                      <a:pPr marL="0" marR="0" lvl="0" indent="0" algn="l" rtl="0">
                        <a:spcBef>
                          <a:spcPts val="0"/>
                        </a:spcBef>
                        <a:spcAft>
                          <a:spcPts val="0"/>
                        </a:spcAft>
                        <a:buNone/>
                      </a:pPr>
                      <a:r>
                        <a:rPr lang="en"/>
                        <a:t> </a:t>
                      </a:r>
                      <a:r>
                        <a:rPr lang="en" sz="1400"/>
                        <a:t>1:00</a:t>
                      </a:r>
                      <a:endParaRPr sz="1100"/>
                    </a:p>
                  </a:txBody>
                  <a:tcPr marL="91450" marR="91450" marT="34300" marB="34300"/>
                </a:tc>
                <a:extLst>
                  <a:ext uri="{0D108BD9-81ED-4DB2-BD59-A6C34878D82A}">
                    <a16:rowId xmlns:a16="http://schemas.microsoft.com/office/drawing/2014/main" val="10008"/>
                  </a:ext>
                </a:extLst>
              </a:tr>
              <a:tr h="281950">
                <a:tc>
                  <a:txBody>
                    <a:bodyPr/>
                    <a:lstStyle/>
                    <a:p>
                      <a:pPr marL="0" marR="0" lvl="0" indent="0" algn="ctr" rtl="0">
                        <a:spcBef>
                          <a:spcPts val="0"/>
                        </a:spcBef>
                        <a:spcAft>
                          <a:spcPts val="0"/>
                        </a:spcAft>
                        <a:buNone/>
                      </a:pPr>
                      <a:r>
                        <a:rPr lang="en" sz="1400"/>
                        <a:t>5</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1:05</a:t>
                      </a:r>
                      <a:endParaRPr sz="1100"/>
                    </a:p>
                  </a:txBody>
                  <a:tcPr marL="91450" marR="91450" marT="34300" marB="34300"/>
                </a:tc>
                <a:tc>
                  <a:txBody>
                    <a:bodyPr/>
                    <a:lstStyle/>
                    <a:p>
                      <a:pPr marL="0" marR="0" lvl="0" indent="0" algn="l" rtl="0">
                        <a:spcBef>
                          <a:spcPts val="0"/>
                        </a:spcBef>
                        <a:spcAft>
                          <a:spcPts val="0"/>
                        </a:spcAft>
                        <a:buNone/>
                      </a:pPr>
                      <a:r>
                        <a:rPr lang="en"/>
                        <a:t> </a:t>
                      </a:r>
                      <a:r>
                        <a:rPr lang="en" sz="1400"/>
                        <a:t>2:00</a:t>
                      </a:r>
                      <a:endParaRPr sz="1100"/>
                    </a:p>
                  </a:txBody>
                  <a:tcPr marL="91450" marR="91450" marT="34300" marB="34300"/>
                </a:tc>
                <a:extLst>
                  <a:ext uri="{0D108BD9-81ED-4DB2-BD59-A6C34878D82A}">
                    <a16:rowId xmlns:a16="http://schemas.microsoft.com/office/drawing/2014/main" val="10009"/>
                  </a:ext>
                </a:extLst>
              </a:tr>
              <a:tr h="281950">
                <a:tc>
                  <a:txBody>
                    <a:bodyPr/>
                    <a:lstStyle/>
                    <a:p>
                      <a:pPr marL="0" marR="0" lvl="0" indent="0" algn="ctr" rtl="0">
                        <a:spcBef>
                          <a:spcPts val="0"/>
                        </a:spcBef>
                        <a:spcAft>
                          <a:spcPts val="0"/>
                        </a:spcAft>
                        <a:buNone/>
                      </a:pPr>
                      <a:r>
                        <a:rPr lang="en" sz="1400"/>
                        <a:t>6</a:t>
                      </a:r>
                      <a:endParaRPr sz="1100"/>
                    </a:p>
                  </a:txBody>
                  <a:tcPr marL="91450" marR="91450" marT="34300" marB="34300"/>
                </a:tc>
                <a:tc>
                  <a:txBody>
                    <a:bodyPr/>
                    <a:lstStyle/>
                    <a:p>
                      <a:pPr marL="0" marR="0" lvl="0" indent="0" algn="l" rtl="0">
                        <a:spcBef>
                          <a:spcPts val="0"/>
                        </a:spcBef>
                        <a:spcAft>
                          <a:spcPts val="0"/>
                        </a:spcAft>
                        <a:buNone/>
                      </a:pPr>
                      <a:endParaRPr sz="1400"/>
                    </a:p>
                  </a:txBody>
                  <a:tcPr marL="91450" marR="91450" marT="34300" marB="34300"/>
                </a:tc>
                <a:tc>
                  <a:txBody>
                    <a:bodyPr/>
                    <a:lstStyle/>
                    <a:p>
                      <a:pPr marL="0" marR="0" lvl="0" indent="0" algn="l" rtl="0">
                        <a:spcBef>
                          <a:spcPts val="0"/>
                        </a:spcBef>
                        <a:spcAft>
                          <a:spcPts val="0"/>
                        </a:spcAft>
                        <a:buNone/>
                      </a:pPr>
                      <a:r>
                        <a:rPr lang="en" sz="1400"/>
                        <a:t>2:05</a:t>
                      </a:r>
                      <a:endParaRPr sz="1100"/>
                    </a:p>
                  </a:txBody>
                  <a:tcPr marL="91450" marR="91450" marT="34300" marB="34300"/>
                </a:tc>
                <a:tc>
                  <a:txBody>
                    <a:bodyPr/>
                    <a:lstStyle/>
                    <a:p>
                      <a:pPr marL="0" marR="0" lvl="0" indent="0" algn="l" rtl="0">
                        <a:spcBef>
                          <a:spcPts val="0"/>
                        </a:spcBef>
                        <a:spcAft>
                          <a:spcPts val="0"/>
                        </a:spcAft>
                        <a:buNone/>
                      </a:pPr>
                      <a:r>
                        <a:rPr lang="en"/>
                        <a:t> </a:t>
                      </a:r>
                      <a:r>
                        <a:rPr lang="en" sz="1400"/>
                        <a:t>3:00</a:t>
                      </a:r>
                      <a:endParaRPr sz="1100"/>
                    </a:p>
                  </a:txBody>
                  <a:tcPr marL="91450" marR="91450" marT="34300" marB="34300"/>
                </a:tc>
                <a:extLst>
                  <a:ext uri="{0D108BD9-81ED-4DB2-BD59-A6C34878D82A}">
                    <a16:rowId xmlns:a16="http://schemas.microsoft.com/office/drawing/2014/main" val="10010"/>
                  </a:ext>
                </a:extLst>
              </a:tr>
            </a:tbl>
          </a:graphicData>
        </a:graphic>
      </p:graphicFrame>
      <p:pic>
        <p:nvPicPr>
          <p:cNvPr id="247" name="Google Shape;247;p38"/>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48" name="Google Shape;248;p38"/>
          <p:cNvPicPr preferRelativeResize="0"/>
          <p:nvPr/>
        </p:nvPicPr>
        <p:blipFill>
          <a:blip r:embed="rId4">
            <a:alphaModFix/>
          </a:blip>
          <a:stretch>
            <a:fillRect/>
          </a:stretch>
        </p:blipFill>
        <p:spPr>
          <a:xfrm>
            <a:off x="7665074" y="3664749"/>
            <a:ext cx="1327475" cy="132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Washburn 101 (continued)</a:t>
            </a:r>
            <a:endParaRPr sz="4000"/>
          </a:p>
        </p:txBody>
      </p:sp>
      <p:sp>
        <p:nvSpPr>
          <p:cNvPr id="254" name="Google Shape;254;p39"/>
          <p:cNvSpPr txBox="1">
            <a:spLocks noGrp="1"/>
          </p:cNvSpPr>
          <p:nvPr>
            <p:ph type="body" idx="1"/>
          </p:nvPr>
        </p:nvSpPr>
        <p:spPr>
          <a:xfrm>
            <a:off x="612648" y="1200150"/>
            <a:ext cx="8153400" cy="3714750"/>
          </a:xfrm>
          <a:prstGeom prst="rect">
            <a:avLst/>
          </a:prstGeom>
          <a:noFill/>
          <a:ln>
            <a:noFill/>
          </a:ln>
        </p:spPr>
        <p:txBody>
          <a:bodyPr spcFirstLastPara="1" wrap="square" lIns="91425" tIns="45700" rIns="91425" bIns="45700" anchor="t" anchorCtr="0">
            <a:noAutofit/>
          </a:bodyPr>
          <a:lstStyle/>
          <a:p>
            <a:pPr marL="320040" marR="0" lvl="0" indent="-342900" algn="l" rtl="0">
              <a:spcBef>
                <a:spcPts val="0"/>
              </a:spcBef>
              <a:spcAft>
                <a:spcPts val="0"/>
              </a:spcAft>
              <a:buClr>
                <a:schemeClr val="accent2"/>
              </a:buClr>
              <a:buSzPts val="2100"/>
              <a:buFont typeface="Noto Sans Symbols"/>
              <a:buChar char="◻"/>
            </a:pPr>
            <a:r>
              <a:rPr lang="en" sz="2100" b="0" i="0" u="none" strike="noStrike" cap="none">
                <a:solidFill>
                  <a:schemeClr val="dk1"/>
                </a:solidFill>
                <a:latin typeface="Questrial"/>
                <a:ea typeface="Questrial"/>
                <a:cs typeface="Questrial"/>
                <a:sym typeface="Questrial"/>
              </a:rPr>
              <a:t>Appropriate Dress</a:t>
            </a:r>
            <a:endParaRPr sz="2100"/>
          </a:p>
          <a:p>
            <a:pPr marL="0" marR="0" lvl="0" indent="0" algn="l" rtl="0">
              <a:spcBef>
                <a:spcPts val="550"/>
              </a:spcBef>
              <a:spcAft>
                <a:spcPts val="0"/>
              </a:spcAft>
              <a:buNone/>
            </a:pPr>
            <a:r>
              <a:rPr lang="en" sz="2100" b="0" i="0" u="none" strike="noStrike" cap="none">
                <a:solidFill>
                  <a:schemeClr val="dk1"/>
                </a:solidFill>
                <a:latin typeface="Questrial"/>
                <a:ea typeface="Questrial"/>
                <a:cs typeface="Questrial"/>
                <a:sym typeface="Questrial"/>
              </a:rPr>
              <a:t>No bare midriffs, exposed cleavage, exposed underwear, or any clothing with words or images that promote profanity, illegal substances, sex, harassment, or gang affiliation.</a:t>
            </a:r>
            <a:endParaRPr sz="2100"/>
          </a:p>
          <a:p>
            <a:pPr marL="320040" marR="0" lvl="0" indent="-342900" algn="l" rtl="0">
              <a:spcBef>
                <a:spcPts val="700"/>
              </a:spcBef>
              <a:spcAft>
                <a:spcPts val="0"/>
              </a:spcAft>
              <a:buClr>
                <a:schemeClr val="accent2"/>
              </a:buClr>
              <a:buSzPts val="2100"/>
              <a:buFont typeface="Noto Sans Symbols"/>
              <a:buChar char="◻"/>
            </a:pPr>
            <a:r>
              <a:rPr lang="en" sz="2100" b="0" i="0" u="none" strike="noStrike" cap="none">
                <a:solidFill>
                  <a:schemeClr val="dk1"/>
                </a:solidFill>
                <a:latin typeface="Questrial"/>
                <a:ea typeface="Questrial"/>
                <a:cs typeface="Questrial"/>
                <a:sym typeface="Questrial"/>
              </a:rPr>
              <a:t>Personal Electronic Device policy</a:t>
            </a:r>
            <a:endParaRPr sz="2100"/>
          </a:p>
          <a:p>
            <a:pPr marL="640080" marR="0" lvl="0" indent="0" algn="l" rtl="0">
              <a:spcBef>
                <a:spcPts val="550"/>
              </a:spcBef>
              <a:spcAft>
                <a:spcPts val="0"/>
              </a:spcAft>
              <a:buNone/>
            </a:pPr>
            <a:r>
              <a:rPr lang="en" sz="2100"/>
              <a:t>-</a:t>
            </a:r>
            <a:r>
              <a:rPr lang="en" sz="2100" b="0" i="0" u="none" strike="noStrike" cap="none">
                <a:solidFill>
                  <a:schemeClr val="dk1"/>
                </a:solidFill>
                <a:latin typeface="Questrial"/>
                <a:ea typeface="Questrial"/>
                <a:cs typeface="Questrial"/>
                <a:sym typeface="Questrial"/>
              </a:rPr>
              <a:t>No use/no access from bell to bell. </a:t>
            </a:r>
            <a:endParaRPr sz="2100"/>
          </a:p>
          <a:p>
            <a:pPr marL="640080" marR="0" lvl="0" indent="0" algn="l" rtl="0">
              <a:spcBef>
                <a:spcPts val="550"/>
              </a:spcBef>
              <a:spcAft>
                <a:spcPts val="0"/>
              </a:spcAft>
              <a:buNone/>
            </a:pPr>
            <a:r>
              <a:rPr lang="en" sz="2100"/>
              <a:t>- </a:t>
            </a:r>
            <a:r>
              <a:rPr lang="en" sz="2100" b="0" i="0" u="none" strike="noStrike" cap="none">
                <a:solidFill>
                  <a:schemeClr val="dk1"/>
                </a:solidFill>
                <a:latin typeface="Questrial"/>
                <a:ea typeface="Questrial"/>
                <a:cs typeface="Questrial"/>
                <a:sym typeface="Questrial"/>
              </a:rPr>
              <a:t>Electronics are permitted in hallways during passing time and in the cafeteria. </a:t>
            </a:r>
            <a:endParaRPr sz="2100"/>
          </a:p>
        </p:txBody>
      </p:sp>
      <p:pic>
        <p:nvPicPr>
          <p:cNvPr id="255" name="Google Shape;255;p39"/>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56" name="Google Shape;256;p39"/>
          <p:cNvPicPr preferRelativeResize="0"/>
          <p:nvPr/>
        </p:nvPicPr>
        <p:blipFill>
          <a:blip r:embed="rId4">
            <a:alphaModFix/>
          </a:blip>
          <a:stretch>
            <a:fillRect/>
          </a:stretch>
        </p:blipFill>
        <p:spPr>
          <a:xfrm>
            <a:off x="7744900" y="3951075"/>
            <a:ext cx="1278001" cy="1094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A</a:t>
            </a:r>
            <a:r>
              <a:rPr lang="en" sz="4000"/>
              <a:t>ttendance</a:t>
            </a:r>
            <a:endParaRPr sz="4000"/>
          </a:p>
        </p:txBody>
      </p:sp>
      <p:pic>
        <p:nvPicPr>
          <p:cNvPr id="262" name="Google Shape;262;p40"/>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63" name="Google Shape;263;p40"/>
          <p:cNvPicPr preferRelativeResize="0"/>
          <p:nvPr/>
        </p:nvPicPr>
        <p:blipFill>
          <a:blip r:embed="rId4">
            <a:alphaModFix/>
          </a:blip>
          <a:stretch>
            <a:fillRect/>
          </a:stretch>
        </p:blipFill>
        <p:spPr>
          <a:xfrm>
            <a:off x="1124425" y="1340250"/>
            <a:ext cx="7028975" cy="1893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Absences</a:t>
            </a:r>
            <a:endParaRPr sz="4000"/>
          </a:p>
        </p:txBody>
      </p:sp>
      <p:sp>
        <p:nvSpPr>
          <p:cNvPr id="269" name="Google Shape;269;p41"/>
          <p:cNvSpPr txBox="1">
            <a:spLocks noGrp="1"/>
          </p:cNvSpPr>
          <p:nvPr>
            <p:ph type="body" idx="1"/>
          </p:nvPr>
        </p:nvSpPr>
        <p:spPr>
          <a:xfrm>
            <a:off x="612648" y="1200150"/>
            <a:ext cx="8153400" cy="3372000"/>
          </a:xfrm>
          <a:prstGeom prst="rect">
            <a:avLst/>
          </a:prstGeom>
          <a:noFill/>
          <a:ln>
            <a:noFill/>
          </a:ln>
        </p:spPr>
        <p:txBody>
          <a:bodyPr spcFirstLastPara="1" wrap="square" lIns="91425" tIns="45700" rIns="91425" bIns="45700" anchor="t" anchorCtr="0">
            <a:noAutofit/>
          </a:bodyPr>
          <a:lstStyle/>
          <a:p>
            <a:pPr marL="320040" marR="0" lvl="0" indent="-342900" algn="l" rtl="0">
              <a:spcBef>
                <a:spcPts val="0"/>
              </a:spcBef>
              <a:spcAft>
                <a:spcPts val="0"/>
              </a:spcAft>
              <a:buClr>
                <a:schemeClr val="accent2"/>
              </a:buClr>
              <a:buSzPts val="2100"/>
              <a:buFont typeface="Noto Sans Symbols"/>
              <a:buChar char="◻"/>
            </a:pPr>
            <a:r>
              <a:rPr lang="en" sz="2100"/>
              <a:t>G</a:t>
            </a:r>
            <a:r>
              <a:rPr lang="en" sz="2100" b="0" i="0" u="none" strike="noStrike" cap="none">
                <a:solidFill>
                  <a:schemeClr val="dk1"/>
                </a:solidFill>
                <a:latin typeface="Questrial"/>
                <a:ea typeface="Questrial"/>
                <a:cs typeface="Questrial"/>
                <a:sym typeface="Questrial"/>
              </a:rPr>
              <a:t>uardian must call Ruby Hall, </a:t>
            </a:r>
            <a:r>
              <a:rPr lang="en" sz="2100"/>
              <a:t>a</a:t>
            </a:r>
            <a:r>
              <a:rPr lang="en" sz="2100" b="0" i="0" u="none" strike="noStrike" cap="none">
                <a:solidFill>
                  <a:schemeClr val="dk1"/>
                </a:solidFill>
                <a:latin typeface="Questrial"/>
                <a:ea typeface="Questrial"/>
                <a:cs typeface="Questrial"/>
                <a:sym typeface="Questrial"/>
              </a:rPr>
              <a:t>ttendance clerk @ 612-668-3429, </a:t>
            </a:r>
            <a:endParaRPr sz="2100"/>
          </a:p>
          <a:p>
            <a:pPr marL="0" marR="0" lvl="0" indent="0" algn="l" rtl="0">
              <a:spcBef>
                <a:spcPts val="700"/>
              </a:spcBef>
              <a:spcAft>
                <a:spcPts val="0"/>
              </a:spcAft>
              <a:buClr>
                <a:schemeClr val="accent2"/>
              </a:buClr>
              <a:buSzPts val="1740"/>
              <a:buFont typeface="Noto Sans Symbols"/>
              <a:buNone/>
            </a:pPr>
            <a:r>
              <a:rPr lang="en" sz="2100" b="0" i="0" u="none" strike="noStrike" cap="none">
                <a:solidFill>
                  <a:schemeClr val="dk1"/>
                </a:solidFill>
                <a:latin typeface="Questrial"/>
                <a:ea typeface="Questrial"/>
                <a:cs typeface="Questrial"/>
                <a:sym typeface="Questrial"/>
              </a:rPr>
              <a:t>between 7:00 a.m. – 10:00 a.m. on the day the student is absent; </a:t>
            </a:r>
            <a:endParaRPr sz="2100"/>
          </a:p>
          <a:p>
            <a:pPr marL="320040" marR="0" lvl="0" indent="-342900" algn="l" rtl="0">
              <a:spcBef>
                <a:spcPts val="700"/>
              </a:spcBef>
              <a:spcAft>
                <a:spcPts val="0"/>
              </a:spcAft>
              <a:buClr>
                <a:schemeClr val="accent2"/>
              </a:buClr>
              <a:buSzPts val="2100"/>
              <a:buFont typeface="Noto Sans Symbols"/>
              <a:buChar char="◻"/>
            </a:pPr>
            <a:r>
              <a:rPr lang="en" sz="2100" b="0" i="0" u="none" strike="noStrike" cap="none">
                <a:solidFill>
                  <a:schemeClr val="dk1"/>
                </a:solidFill>
                <a:latin typeface="Questrial"/>
                <a:ea typeface="Questrial"/>
                <a:cs typeface="Questrial"/>
                <a:sym typeface="Questrial"/>
              </a:rPr>
              <a:t>If a call isn’t possible, the student should bring a signed note from a guardian to the attendance office upon returning to school</a:t>
            </a:r>
            <a:endParaRPr sz="2100"/>
          </a:p>
        </p:txBody>
      </p:sp>
      <p:pic>
        <p:nvPicPr>
          <p:cNvPr id="270" name="Google Shape;270;p41"/>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3000" b="0" i="0" u="none" strike="noStrike" cap="none">
                <a:solidFill>
                  <a:schemeClr val="dk2"/>
                </a:solidFill>
                <a:latin typeface="Questrial"/>
                <a:ea typeface="Questrial"/>
                <a:cs typeface="Questrial"/>
                <a:sym typeface="Questrial"/>
              </a:rPr>
              <a:t>Questions about classes/progress</a:t>
            </a:r>
            <a:endParaRPr sz="3000"/>
          </a:p>
        </p:txBody>
      </p:sp>
      <p:sp>
        <p:nvSpPr>
          <p:cNvPr id="276" name="Google Shape;276;p42"/>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Curriculum night: September 26</a:t>
            </a:r>
            <a:r>
              <a:rPr lang="en" sz="2900" b="0" i="0" u="none" strike="noStrike" cap="none" baseline="30000">
                <a:solidFill>
                  <a:schemeClr val="dk1"/>
                </a:solidFill>
                <a:latin typeface="Questrial"/>
                <a:ea typeface="Questrial"/>
                <a:cs typeface="Questrial"/>
                <a:sym typeface="Questrial"/>
              </a:rPr>
              <a:t>th</a:t>
            </a:r>
            <a:r>
              <a:rPr lang="en" sz="2900" b="0" i="0" u="none" strike="noStrike" cap="none">
                <a:solidFill>
                  <a:schemeClr val="dk1"/>
                </a:solidFill>
                <a:latin typeface="Questrial"/>
                <a:ea typeface="Questrial"/>
                <a:cs typeface="Questrial"/>
                <a:sym typeface="Questrial"/>
              </a:rPr>
              <a:t> @ 6:30 pm</a:t>
            </a:r>
            <a:endParaRPr/>
          </a:p>
          <a:p>
            <a:pPr marL="0" marR="0" lvl="0" indent="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a:p>
            <a:pPr marL="320040" marR="0" lvl="0" indent="-320040" algn="l" rtl="0">
              <a:spcBef>
                <a:spcPts val="700"/>
              </a:spcBef>
              <a:spcAft>
                <a:spcPts val="0"/>
              </a:spcAft>
              <a:buClr>
                <a:schemeClr val="accent2"/>
              </a:buClr>
              <a:buSzPts val="1740"/>
              <a:buFont typeface="Noto Sans Symbols"/>
              <a:buChar char="◻"/>
            </a:pPr>
            <a:r>
              <a:rPr lang="en" sz="2900" b="0" i="0" u="sng" strike="noStrike" cap="none">
                <a:solidFill>
                  <a:schemeClr val="hlink"/>
                </a:solidFill>
                <a:latin typeface="Questrial"/>
                <a:ea typeface="Questrial"/>
                <a:cs typeface="Questrial"/>
                <a:sym typeface="Questrial"/>
                <a:hlinkClick r:id="rId3"/>
              </a:rPr>
              <a:t>http://parentportal.mpls.k12.mn.us</a:t>
            </a:r>
            <a:endParaRPr sz="2900" b="0" i="0" u="none" strike="noStrike" cap="none">
              <a:solidFill>
                <a:schemeClr val="dk1"/>
              </a:solidFill>
              <a:latin typeface="Questrial"/>
              <a:ea typeface="Questrial"/>
              <a:cs typeface="Questrial"/>
              <a:sym typeface="Questrial"/>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Contact your student’s teacher through e-mail</a:t>
            </a:r>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pic>
        <p:nvPicPr>
          <p:cNvPr id="277" name="Google Shape;277;p42"/>
          <p:cNvPicPr preferRelativeResize="0"/>
          <p:nvPr/>
        </p:nvPicPr>
        <p:blipFill>
          <a:blip r:embed="rId4">
            <a:alphaModFix/>
          </a:blip>
          <a:stretch>
            <a:fillRect/>
          </a:stretch>
        </p:blipFill>
        <p:spPr>
          <a:xfrm>
            <a:off x="8229625" y="129148"/>
            <a:ext cx="838525" cy="698425"/>
          </a:xfrm>
          <a:prstGeom prst="rect">
            <a:avLst/>
          </a:prstGeom>
          <a:noFill/>
          <a:ln>
            <a:noFill/>
          </a:ln>
        </p:spPr>
      </p:pic>
      <p:pic>
        <p:nvPicPr>
          <p:cNvPr id="278" name="Google Shape;278;p42"/>
          <p:cNvPicPr preferRelativeResize="0"/>
          <p:nvPr/>
        </p:nvPicPr>
        <p:blipFill>
          <a:blip r:embed="rId5">
            <a:alphaModFix/>
          </a:blip>
          <a:stretch>
            <a:fillRect/>
          </a:stretch>
        </p:blipFill>
        <p:spPr>
          <a:xfrm>
            <a:off x="7803600" y="3946075"/>
            <a:ext cx="962450" cy="1033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Grade Reporting</a:t>
            </a:r>
            <a:endParaRPr sz="4000"/>
          </a:p>
        </p:txBody>
      </p:sp>
      <p:sp>
        <p:nvSpPr>
          <p:cNvPr id="284" name="Google Shape;284;p43"/>
          <p:cNvSpPr txBox="1">
            <a:spLocks noGrp="1"/>
          </p:cNvSpPr>
          <p:nvPr>
            <p:ph type="body" idx="1"/>
          </p:nvPr>
        </p:nvSpPr>
        <p:spPr>
          <a:xfrm>
            <a:off x="612648" y="1200150"/>
            <a:ext cx="8153400" cy="3714750"/>
          </a:xfrm>
          <a:prstGeom prst="rect">
            <a:avLst/>
          </a:prstGeom>
          <a:noFill/>
          <a:ln>
            <a:noFill/>
          </a:ln>
        </p:spPr>
        <p:txBody>
          <a:bodyPr spcFirstLastPara="1" wrap="square" lIns="91425" tIns="45700" rIns="91425" bIns="45700" anchor="t" anchorCtr="0">
            <a:noAutofit/>
          </a:bodyPr>
          <a:lstStyle/>
          <a:p>
            <a:pPr marL="320040" marR="0" lvl="0" indent="-349250" algn="l" rtl="0">
              <a:spcBef>
                <a:spcPts val="0"/>
              </a:spcBef>
              <a:spcAft>
                <a:spcPts val="0"/>
              </a:spcAft>
              <a:buClr>
                <a:schemeClr val="accent2"/>
              </a:buClr>
              <a:buSzPts val="2200"/>
              <a:buFont typeface="Noto Sans Symbols"/>
              <a:buChar char="◻"/>
            </a:pPr>
            <a:r>
              <a:rPr lang="en" sz="2200" b="0" i="0" u="none" strike="noStrike" cap="none">
                <a:solidFill>
                  <a:schemeClr val="dk1"/>
                </a:solidFill>
                <a:latin typeface="Questrial"/>
                <a:ea typeface="Questrial"/>
                <a:cs typeface="Questrial"/>
                <a:sym typeface="Questrial"/>
              </a:rPr>
              <a:t>Quarterly grades are given and become part of student’s permanent record (transcript)</a:t>
            </a:r>
            <a:endParaRPr sz="2200"/>
          </a:p>
          <a:p>
            <a:pPr marL="640080" marR="0" lvl="0" indent="0" algn="l" rtl="0">
              <a:spcBef>
                <a:spcPts val="550"/>
              </a:spcBef>
              <a:spcAft>
                <a:spcPts val="0"/>
              </a:spcAft>
              <a:buNone/>
            </a:pPr>
            <a:r>
              <a:rPr lang="en" sz="2200"/>
              <a:t>-</a:t>
            </a:r>
            <a:r>
              <a:rPr lang="en" sz="2200" b="0" i="0" u="none" strike="noStrike" cap="none">
                <a:solidFill>
                  <a:schemeClr val="dk1"/>
                </a:solidFill>
                <a:latin typeface="Questrial"/>
                <a:ea typeface="Questrial"/>
                <a:cs typeface="Questrial"/>
                <a:sym typeface="Questrial"/>
              </a:rPr>
              <a:t>Quarters end: Oct 31, Jan 23, March 28, June 7</a:t>
            </a:r>
            <a:endParaRPr sz="2200"/>
          </a:p>
          <a:p>
            <a:pPr marL="320040" marR="0" lvl="0" indent="-349250" algn="l" rtl="0">
              <a:spcBef>
                <a:spcPts val="700"/>
              </a:spcBef>
              <a:spcAft>
                <a:spcPts val="0"/>
              </a:spcAft>
              <a:buClr>
                <a:schemeClr val="accent2"/>
              </a:buClr>
              <a:buSzPts val="2200"/>
              <a:buFont typeface="Noto Sans Symbols"/>
              <a:buChar char="◻"/>
            </a:pPr>
            <a:r>
              <a:rPr lang="en" sz="2200" b="0" i="0" u="none" strike="noStrike" cap="none">
                <a:solidFill>
                  <a:schemeClr val="dk1"/>
                </a:solidFill>
                <a:latin typeface="Questrial"/>
                <a:ea typeface="Questrial"/>
                <a:cs typeface="Questrial"/>
                <a:sym typeface="Questrial"/>
              </a:rPr>
              <a:t>Progress reports are mailed home at mid-quarter</a:t>
            </a:r>
            <a:endParaRPr sz="2200"/>
          </a:p>
          <a:p>
            <a:pPr marL="320040" marR="0" lvl="0" indent="-349250" algn="l" rtl="0">
              <a:spcBef>
                <a:spcPts val="700"/>
              </a:spcBef>
              <a:spcAft>
                <a:spcPts val="0"/>
              </a:spcAft>
              <a:buClr>
                <a:schemeClr val="accent2"/>
              </a:buClr>
              <a:buSzPts val="2200"/>
              <a:buFont typeface="Noto Sans Symbols"/>
              <a:buChar char="◻"/>
            </a:pPr>
            <a:r>
              <a:rPr lang="en" sz="2200" b="0" i="0" u="none" strike="noStrike" cap="none">
                <a:solidFill>
                  <a:schemeClr val="dk1"/>
                </a:solidFill>
                <a:latin typeface="Questrial"/>
                <a:ea typeface="Questrial"/>
                <a:cs typeface="Questrial"/>
                <a:sym typeface="Questrial"/>
              </a:rPr>
              <a:t>There are 2 conference events each year:</a:t>
            </a:r>
            <a:endParaRPr sz="2200"/>
          </a:p>
          <a:p>
            <a:pPr marL="457200" marR="0" lvl="1" indent="0" algn="l" rtl="0">
              <a:spcBef>
                <a:spcPts val="550"/>
              </a:spcBef>
              <a:spcAft>
                <a:spcPts val="0"/>
              </a:spcAft>
              <a:buClr>
                <a:schemeClr val="accent1"/>
              </a:buClr>
              <a:buSzPts val="1820"/>
              <a:buFont typeface="Noto Sans Symbols"/>
              <a:buNone/>
            </a:pPr>
            <a:r>
              <a:rPr lang="en" sz="2200"/>
              <a:t>   -</a:t>
            </a:r>
            <a:r>
              <a:rPr lang="en" sz="2200" b="0" i="0" u="none" strike="noStrike" cap="none">
                <a:solidFill>
                  <a:schemeClr val="dk1"/>
                </a:solidFill>
                <a:latin typeface="Questrial"/>
                <a:ea typeface="Questrial"/>
                <a:cs typeface="Questrial"/>
                <a:sym typeface="Questrial"/>
              </a:rPr>
              <a:t>Oct 16/17 and Feb 14/15 </a:t>
            </a:r>
            <a:endParaRPr sz="2200"/>
          </a:p>
          <a:p>
            <a:pPr marL="640080" marR="0" lvl="0" indent="0" algn="l" rtl="0">
              <a:spcBef>
                <a:spcPts val="550"/>
              </a:spcBef>
              <a:spcAft>
                <a:spcPts val="0"/>
              </a:spcAft>
              <a:buNone/>
            </a:pPr>
            <a:r>
              <a:rPr lang="en" sz="2200"/>
              <a:t>-</a:t>
            </a:r>
            <a:r>
              <a:rPr lang="en" sz="2200" b="0" i="0" u="none" strike="noStrike" cap="none">
                <a:solidFill>
                  <a:schemeClr val="dk1"/>
                </a:solidFill>
                <a:latin typeface="Questrial"/>
                <a:ea typeface="Questrial"/>
                <a:cs typeface="Questrial"/>
                <a:sym typeface="Questrial"/>
              </a:rPr>
              <a:t>No appointments are taken for conferences </a:t>
            </a:r>
            <a:r>
              <a:rPr lang="en" sz="2600" b="0" i="0" u="none" strike="noStrike" cap="none">
                <a:solidFill>
                  <a:schemeClr val="dk1"/>
                </a:solidFill>
                <a:latin typeface="Questrial"/>
                <a:ea typeface="Questrial"/>
                <a:cs typeface="Questrial"/>
                <a:sym typeface="Questrial"/>
              </a:rPr>
              <a:t>                               </a:t>
            </a:r>
            <a:endParaRPr/>
          </a:p>
          <a:p>
            <a:pPr marL="0" marR="0" lvl="0" indent="0" algn="l" rtl="0">
              <a:spcBef>
                <a:spcPts val="700"/>
              </a:spcBef>
              <a:spcAft>
                <a:spcPts val="0"/>
              </a:spcAft>
              <a:buClr>
                <a:schemeClr val="accent2"/>
              </a:buClr>
              <a:buSzPts val="1740"/>
              <a:buFont typeface="Noto Sans Symbols"/>
              <a:buNone/>
            </a:pPr>
            <a:r>
              <a:rPr lang="en" sz="2900" b="0" i="0" u="none" strike="noStrike" cap="none">
                <a:solidFill>
                  <a:schemeClr val="accent1"/>
                </a:solidFill>
                <a:latin typeface="Questrial"/>
                <a:ea typeface="Questrial"/>
                <a:cs typeface="Questrial"/>
                <a:sym typeface="Questrial"/>
              </a:rPr>
              <a:t> </a:t>
            </a:r>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pic>
        <p:nvPicPr>
          <p:cNvPr id="285" name="Google Shape;285;p43"/>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Standardized Testing</a:t>
            </a:r>
            <a:endParaRPr sz="4000"/>
          </a:p>
        </p:txBody>
      </p:sp>
      <p:sp>
        <p:nvSpPr>
          <p:cNvPr id="291" name="Google Shape;291;p44"/>
          <p:cNvSpPr txBox="1">
            <a:spLocks noGrp="1"/>
          </p:cNvSpPr>
          <p:nvPr>
            <p:ph type="body" idx="1"/>
          </p:nvPr>
        </p:nvSpPr>
        <p:spPr>
          <a:xfrm>
            <a:off x="612648" y="1200150"/>
            <a:ext cx="8374696" cy="3771900"/>
          </a:xfrm>
          <a:prstGeom prst="rect">
            <a:avLst/>
          </a:prstGeom>
          <a:noFill/>
          <a:ln>
            <a:noFill/>
          </a:ln>
        </p:spPr>
        <p:txBody>
          <a:bodyPr spcFirstLastPara="1" wrap="square" lIns="91425" tIns="45700" rIns="91425" bIns="45700" anchor="t" anchorCtr="0">
            <a:noAutofit/>
          </a:bodyPr>
          <a:lstStyle/>
          <a:p>
            <a:pPr marL="0" marR="0" lvl="0" indent="0" algn="l" rtl="0">
              <a:spcBef>
                <a:spcPts val="700"/>
              </a:spcBef>
              <a:spcAft>
                <a:spcPts val="0"/>
              </a:spcAft>
              <a:buNone/>
            </a:pPr>
            <a:r>
              <a:rPr lang="en" sz="2400" b="0" i="0" u="none" strike="noStrike" cap="none">
                <a:solidFill>
                  <a:schemeClr val="dk1"/>
                </a:solidFill>
                <a:latin typeface="Questrial"/>
                <a:ea typeface="Questrial"/>
                <a:cs typeface="Questrial"/>
                <a:sym typeface="Questrial"/>
              </a:rPr>
              <a:t>Testing is required of us for federal and state funding. Counselors work with all students to ensure they have taken a standardized test that is required for admission for their college or career path. </a:t>
            </a:r>
            <a:endParaRPr sz="2400"/>
          </a:p>
          <a:p>
            <a:pPr marL="640080" marR="0" lvl="1" indent="-311150" algn="l" rtl="0">
              <a:spcBef>
                <a:spcPts val="550"/>
              </a:spcBef>
              <a:spcAft>
                <a:spcPts val="0"/>
              </a:spcAft>
              <a:buClr>
                <a:schemeClr val="accent1"/>
              </a:buClr>
              <a:buSzPts val="2400"/>
              <a:buFont typeface="Noto Sans Symbols"/>
              <a:buChar char="⬜"/>
            </a:pPr>
            <a:r>
              <a:rPr lang="en" sz="2400" b="0" i="0" u="none" strike="noStrike" cap="none">
                <a:solidFill>
                  <a:schemeClr val="dk1"/>
                </a:solidFill>
                <a:latin typeface="Questrial"/>
                <a:ea typeface="Questrial"/>
                <a:cs typeface="Questrial"/>
                <a:sym typeface="Questrial"/>
              </a:rPr>
              <a:t>9</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MAP </a:t>
            </a:r>
            <a:endParaRPr sz="2400"/>
          </a:p>
          <a:p>
            <a:pPr marL="640080" marR="0" lvl="1" indent="-311150" algn="l" rtl="0">
              <a:spcBef>
                <a:spcPts val="550"/>
              </a:spcBef>
              <a:spcAft>
                <a:spcPts val="0"/>
              </a:spcAft>
              <a:buClr>
                <a:schemeClr val="accent1"/>
              </a:buClr>
              <a:buSzPts val="2400"/>
              <a:buFont typeface="Noto Sans Symbols"/>
              <a:buChar char="⬜"/>
            </a:pPr>
            <a:r>
              <a:rPr lang="en" sz="2400" b="0" i="0" u="none" strike="noStrike" cap="none">
                <a:solidFill>
                  <a:schemeClr val="dk1"/>
                </a:solidFill>
                <a:latin typeface="Questrial"/>
                <a:ea typeface="Questrial"/>
                <a:cs typeface="Questrial"/>
                <a:sym typeface="Questrial"/>
              </a:rPr>
              <a:t>10</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MCA Reading, MCA Science,</a:t>
            </a:r>
            <a:r>
              <a:rPr lang="en" sz="2400" b="0" i="0" u="none" strike="noStrike" cap="none">
                <a:solidFill>
                  <a:srgbClr val="00B0F0"/>
                </a:solidFill>
                <a:latin typeface="Questrial"/>
                <a:ea typeface="Questrial"/>
                <a:cs typeface="Questrial"/>
                <a:sym typeface="Questrial"/>
              </a:rPr>
              <a:t> PSAT (optional)</a:t>
            </a:r>
            <a:endParaRPr sz="2400" b="0" i="0" u="none" strike="noStrike" cap="none">
              <a:solidFill>
                <a:schemeClr val="dk1"/>
              </a:solidFill>
              <a:latin typeface="Questrial"/>
              <a:ea typeface="Questrial"/>
              <a:cs typeface="Questrial"/>
              <a:sym typeface="Questrial"/>
            </a:endParaRPr>
          </a:p>
          <a:p>
            <a:pPr marL="640080" marR="0" lvl="1" indent="-311150" algn="l" rtl="0">
              <a:spcBef>
                <a:spcPts val="550"/>
              </a:spcBef>
              <a:spcAft>
                <a:spcPts val="0"/>
              </a:spcAft>
              <a:buClr>
                <a:schemeClr val="accent1"/>
              </a:buClr>
              <a:buSzPts val="2400"/>
              <a:buFont typeface="Noto Sans Symbols"/>
              <a:buChar char="⬜"/>
            </a:pPr>
            <a:r>
              <a:rPr lang="en" sz="2400" b="0" i="0" u="none" strike="noStrike" cap="none">
                <a:solidFill>
                  <a:schemeClr val="dk1"/>
                </a:solidFill>
                <a:latin typeface="Questrial"/>
                <a:ea typeface="Questrial"/>
                <a:cs typeface="Questrial"/>
                <a:sym typeface="Questrial"/>
              </a:rPr>
              <a:t>11</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MCA Math, MCA Science, </a:t>
            </a:r>
            <a:r>
              <a:rPr lang="en" sz="2400" b="0" i="0" u="none" strike="noStrike" cap="none">
                <a:solidFill>
                  <a:srgbClr val="00B0F0"/>
                </a:solidFill>
                <a:latin typeface="Questrial"/>
                <a:ea typeface="Questrial"/>
                <a:cs typeface="Questrial"/>
                <a:sym typeface="Questrial"/>
              </a:rPr>
              <a:t>PSAT (optional), </a:t>
            </a:r>
            <a:r>
              <a:rPr lang="en" sz="2400" b="0" i="0" u="none" strike="noStrike" cap="none">
                <a:solidFill>
                  <a:schemeClr val="accent2"/>
                </a:solidFill>
                <a:latin typeface="Questrial"/>
                <a:ea typeface="Questrial"/>
                <a:cs typeface="Questrial"/>
                <a:sym typeface="Questrial"/>
              </a:rPr>
              <a:t>ACT at Washburn for all,</a:t>
            </a:r>
            <a:r>
              <a:rPr lang="en" sz="2400" b="0" i="0" u="none" strike="noStrike" cap="none">
                <a:solidFill>
                  <a:schemeClr val="dk1"/>
                </a:solidFill>
                <a:latin typeface="Questrial"/>
                <a:ea typeface="Questrial"/>
                <a:cs typeface="Questrial"/>
                <a:sym typeface="Questrial"/>
              </a:rPr>
              <a:t> </a:t>
            </a:r>
            <a:r>
              <a:rPr lang="en" sz="2400" b="0" i="0" u="none" strike="noStrike" cap="none">
                <a:solidFill>
                  <a:srgbClr val="00B0F0"/>
                </a:solidFill>
                <a:latin typeface="Questrial"/>
                <a:ea typeface="Questrial"/>
                <a:cs typeface="Questrial"/>
                <a:sym typeface="Questrial"/>
              </a:rPr>
              <a:t>National ACT dates (optional) </a:t>
            </a:r>
            <a:endParaRPr sz="2400"/>
          </a:p>
          <a:p>
            <a:pPr marL="640080" marR="0" lvl="1" indent="-311150" algn="l" rtl="0">
              <a:spcBef>
                <a:spcPts val="550"/>
              </a:spcBef>
              <a:spcAft>
                <a:spcPts val="0"/>
              </a:spcAft>
              <a:buClr>
                <a:schemeClr val="accent1"/>
              </a:buClr>
              <a:buSzPts val="2400"/>
              <a:buFont typeface="Noto Sans Symbols"/>
              <a:buChar char="⬜"/>
            </a:pPr>
            <a:r>
              <a:rPr lang="en" sz="2400" b="0" i="0" u="none" strike="noStrike" cap="none">
                <a:solidFill>
                  <a:schemeClr val="dk1"/>
                </a:solidFill>
                <a:latin typeface="Questrial"/>
                <a:ea typeface="Questrial"/>
                <a:cs typeface="Questrial"/>
                <a:sym typeface="Questrial"/>
              </a:rPr>
              <a:t>12</a:t>
            </a:r>
            <a:r>
              <a:rPr lang="en" sz="2400" b="0" i="0" u="none" strike="noStrike" cap="none" baseline="30000">
                <a:solidFill>
                  <a:schemeClr val="dk1"/>
                </a:solidFill>
                <a:latin typeface="Questrial"/>
                <a:ea typeface="Questrial"/>
                <a:cs typeface="Questrial"/>
                <a:sym typeface="Questrial"/>
              </a:rPr>
              <a:t>th</a:t>
            </a:r>
            <a:r>
              <a:rPr lang="en" sz="2400" b="0" i="0" u="none" strike="noStrike" cap="none">
                <a:solidFill>
                  <a:schemeClr val="dk1"/>
                </a:solidFill>
                <a:latin typeface="Questrial"/>
                <a:ea typeface="Questrial"/>
                <a:cs typeface="Questrial"/>
                <a:sym typeface="Questrial"/>
              </a:rPr>
              <a:t>: </a:t>
            </a:r>
            <a:r>
              <a:rPr lang="en" sz="2400" b="0" i="0" u="none" strike="noStrike" cap="none">
                <a:solidFill>
                  <a:srgbClr val="3FAFFF"/>
                </a:solidFill>
                <a:latin typeface="Questrial"/>
                <a:ea typeface="Questrial"/>
                <a:cs typeface="Questrial"/>
                <a:sym typeface="Questrial"/>
              </a:rPr>
              <a:t>National ACT dates (optional)</a:t>
            </a:r>
            <a:endParaRPr sz="2400"/>
          </a:p>
        </p:txBody>
      </p:sp>
      <p:pic>
        <p:nvPicPr>
          <p:cNvPr id="292" name="Google Shape;292;p44"/>
          <p:cNvPicPr preferRelativeResize="0"/>
          <p:nvPr/>
        </p:nvPicPr>
        <p:blipFill rotWithShape="1">
          <a:blip r:embed="rId3">
            <a:alphaModFix/>
          </a:blip>
          <a:srcRect/>
          <a:stretch/>
        </p:blipFill>
        <p:spPr>
          <a:xfrm>
            <a:off x="7543800" y="4383156"/>
            <a:ext cx="1371600" cy="593792"/>
          </a:xfrm>
          <a:prstGeom prst="rect">
            <a:avLst/>
          </a:prstGeom>
          <a:noFill/>
          <a:ln>
            <a:noFill/>
          </a:ln>
        </p:spPr>
      </p:pic>
      <p:pic>
        <p:nvPicPr>
          <p:cNvPr id="293" name="Google Shape;293;p44"/>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Student tips for success</a:t>
            </a:r>
            <a:endParaRPr sz="4000"/>
          </a:p>
        </p:txBody>
      </p:sp>
      <p:sp>
        <p:nvSpPr>
          <p:cNvPr id="299" name="Google Shape;299;p45"/>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Get involved</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Explor</a:t>
            </a:r>
            <a:r>
              <a:rPr lang="en"/>
              <a:t>e</a:t>
            </a:r>
            <a:r>
              <a:rPr lang="en" sz="2900" b="0" i="0" u="none" strike="noStrike" cap="none">
                <a:solidFill>
                  <a:schemeClr val="dk1"/>
                </a:solidFill>
                <a:latin typeface="Questrial"/>
                <a:ea typeface="Questrial"/>
                <a:cs typeface="Questrial"/>
                <a:sym typeface="Questrial"/>
              </a:rPr>
              <a:t> interests</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Self-advoca</a:t>
            </a:r>
            <a:r>
              <a:rPr lang="en"/>
              <a:t>te</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Seek balance</a:t>
            </a:r>
            <a:endParaRPr sz="2900" b="0" i="0" u="none" strike="noStrike" cap="none">
              <a:solidFill>
                <a:schemeClr val="dk1"/>
              </a:solidFill>
              <a:latin typeface="Questrial"/>
              <a:ea typeface="Questrial"/>
              <a:cs typeface="Questrial"/>
              <a:sym typeface="Questrial"/>
            </a:endParaRPr>
          </a:p>
          <a:p>
            <a:pPr marL="320040" marR="0" lvl="0" indent="-320040" algn="l" rtl="0">
              <a:spcBef>
                <a:spcPts val="700"/>
              </a:spcBef>
              <a:spcAft>
                <a:spcPts val="0"/>
              </a:spcAft>
              <a:buClr>
                <a:schemeClr val="accent2"/>
              </a:buClr>
              <a:buSzPts val="1740"/>
              <a:buFont typeface="Noto Sans Symbols"/>
              <a:buChar char="◻"/>
            </a:pPr>
            <a:r>
              <a:rPr lang="en"/>
              <a:t>Stress Management</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Embrace the journey</a:t>
            </a:r>
            <a:endParaRPr/>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pic>
        <p:nvPicPr>
          <p:cNvPr id="300" name="Google Shape;300;p45"/>
          <p:cNvPicPr preferRelativeResize="0"/>
          <p:nvPr/>
        </p:nvPicPr>
        <p:blipFill rotWithShape="1">
          <a:blip r:embed="rId3">
            <a:alphaModFix/>
          </a:blip>
          <a:srcRect/>
          <a:stretch/>
        </p:blipFill>
        <p:spPr>
          <a:xfrm>
            <a:off x="4706100" y="1428227"/>
            <a:ext cx="4217200" cy="2628325"/>
          </a:xfrm>
          <a:prstGeom prst="rect">
            <a:avLst/>
          </a:prstGeom>
          <a:noFill/>
          <a:ln>
            <a:noFill/>
          </a:ln>
        </p:spPr>
      </p:pic>
      <p:pic>
        <p:nvPicPr>
          <p:cNvPr id="301" name="Google Shape;301;p45"/>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Agenda</a:t>
            </a:r>
            <a:endParaRPr sz="4000"/>
          </a:p>
        </p:txBody>
      </p:sp>
      <p:sp>
        <p:nvSpPr>
          <p:cNvPr id="172" name="Google Shape;172;p28"/>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740"/>
              <a:buFont typeface="Noto Sans Symbols"/>
              <a:buChar char="◻"/>
            </a:pPr>
            <a:r>
              <a:rPr lang="en"/>
              <a:t>Welcome! </a:t>
            </a:r>
            <a:r>
              <a:rPr lang="en" sz="2900" b="0" i="0" u="none" strike="noStrike" cap="none">
                <a:solidFill>
                  <a:schemeClr val="dk1"/>
                </a:solidFill>
                <a:latin typeface="Questrial"/>
                <a:ea typeface="Questrial"/>
                <a:cs typeface="Questrial"/>
                <a:sym typeface="Questrial"/>
              </a:rPr>
              <a:t>People to Know</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Washburn 101</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Tips for Student Success</a:t>
            </a:r>
            <a:endParaRPr/>
          </a:p>
          <a:p>
            <a:pPr marL="320040" marR="0" lvl="0" indent="-320040" algn="l" rtl="0">
              <a:spcBef>
                <a:spcPts val="700"/>
              </a:spcBef>
              <a:spcAft>
                <a:spcPts val="0"/>
              </a:spcAft>
              <a:buClr>
                <a:schemeClr val="accent2"/>
              </a:buClr>
              <a:buSzPts val="1740"/>
              <a:buFont typeface="Noto Sans Symbols"/>
              <a:buChar char="◻"/>
            </a:pPr>
            <a:r>
              <a:rPr lang="en" sz="2900" b="0" i="0" u="none" strike="noStrike" cap="none">
                <a:solidFill>
                  <a:schemeClr val="dk1"/>
                </a:solidFill>
                <a:latin typeface="Questrial"/>
                <a:ea typeface="Questrial"/>
                <a:cs typeface="Questrial"/>
                <a:sym typeface="Questrial"/>
              </a:rPr>
              <a:t>Support Services and Programs</a:t>
            </a:r>
            <a:endParaRPr/>
          </a:p>
        </p:txBody>
      </p:sp>
      <p:pic>
        <p:nvPicPr>
          <p:cNvPr id="173" name="Google Shape;173;p28"/>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Support Systems</a:t>
            </a:r>
            <a:endParaRPr sz="4000"/>
          </a:p>
        </p:txBody>
      </p:sp>
      <p:sp>
        <p:nvSpPr>
          <p:cNvPr id="307" name="Google Shape;307;p46"/>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accent2"/>
              </a:buClr>
              <a:buSzPts val="1217"/>
              <a:buFont typeface="Noto Sans Symbols"/>
              <a:buNone/>
            </a:pPr>
            <a:r>
              <a:rPr lang="en" sz="2029" b="0" i="0" u="none" strike="noStrike" cap="none">
                <a:solidFill>
                  <a:schemeClr val="dk1"/>
                </a:solidFill>
                <a:latin typeface="Questrial"/>
                <a:ea typeface="Questrial"/>
                <a:cs typeface="Questrial"/>
                <a:sym typeface="Questrial"/>
              </a:rPr>
              <a:t>Academic</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a:t>Peers</a:t>
            </a:r>
            <a:endParaRPr sz="1820"/>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After-school help from your student’s teacher</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Before school and after school tutoring </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Students with IEP’s: Case Manager</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Students with 504’s: Jason Kurtz, School Psychologist</a:t>
            </a:r>
            <a:endParaRPr sz="1820" b="0" i="0" u="none" strike="noStrike" cap="none">
              <a:solidFill>
                <a:schemeClr val="dk1"/>
              </a:solidFill>
              <a:latin typeface="Questrial"/>
              <a:ea typeface="Questrial"/>
              <a:cs typeface="Questrial"/>
              <a:sym typeface="Questrial"/>
            </a:endParaRPr>
          </a:p>
          <a:p>
            <a:pPr marL="640080" marR="0" lvl="1" indent="-308991" algn="l" rtl="0">
              <a:lnSpc>
                <a:spcPct val="80000"/>
              </a:lnSpc>
              <a:spcBef>
                <a:spcPts val="550"/>
              </a:spcBef>
              <a:spcAft>
                <a:spcPts val="0"/>
              </a:spcAft>
              <a:buClr>
                <a:schemeClr val="accent1"/>
              </a:buClr>
              <a:buSzPts val="1820"/>
              <a:buFont typeface="Noto Sans Symbols"/>
              <a:buChar char="⬜"/>
            </a:pPr>
            <a:r>
              <a:rPr lang="en" sz="1820"/>
              <a:t>All students: School Counselor</a:t>
            </a:r>
            <a:endParaRPr sz="1820"/>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Khan Academy: khanacademy.org</a:t>
            </a:r>
            <a:endParaRPr/>
          </a:p>
          <a:p>
            <a:pPr marL="0" marR="0" lvl="0" indent="0" algn="l" rtl="0">
              <a:lnSpc>
                <a:spcPct val="80000"/>
              </a:lnSpc>
              <a:spcBef>
                <a:spcPts val="550"/>
              </a:spcBef>
              <a:spcAft>
                <a:spcPts val="0"/>
              </a:spcAft>
              <a:buNone/>
            </a:pPr>
            <a:endParaRPr/>
          </a:p>
          <a:p>
            <a:pPr marL="640080" marR="0" lvl="1" indent="-193421" algn="l" rtl="0">
              <a:lnSpc>
                <a:spcPct val="80000"/>
              </a:lnSpc>
              <a:spcBef>
                <a:spcPts val="550"/>
              </a:spcBef>
              <a:spcAft>
                <a:spcPts val="0"/>
              </a:spcAft>
              <a:buClr>
                <a:schemeClr val="accent1"/>
              </a:buClr>
              <a:buSzPts val="1274"/>
              <a:buFont typeface="Noto Sans Symbols"/>
              <a:buNone/>
            </a:pPr>
            <a:endParaRPr sz="1820" b="0" i="0" u="none" strike="noStrike" cap="none">
              <a:solidFill>
                <a:schemeClr val="dk1"/>
              </a:solidFill>
              <a:latin typeface="Questrial"/>
              <a:ea typeface="Questrial"/>
              <a:cs typeface="Questrial"/>
              <a:sym typeface="Questrial"/>
            </a:endParaRPr>
          </a:p>
          <a:p>
            <a:pPr marL="365760" marR="0" lvl="1" indent="0" algn="l" rtl="0">
              <a:lnSpc>
                <a:spcPct val="80000"/>
              </a:lnSpc>
              <a:spcBef>
                <a:spcPts val="550"/>
              </a:spcBef>
              <a:spcAft>
                <a:spcPts val="0"/>
              </a:spcAft>
              <a:buClr>
                <a:schemeClr val="accent1"/>
              </a:buClr>
              <a:buSzPts val="1274"/>
              <a:buFont typeface="Noto Sans Symbols"/>
              <a:buNone/>
            </a:pPr>
            <a:endParaRPr sz="1820" b="0" i="0" u="none" strike="noStrike" cap="none">
              <a:solidFill>
                <a:schemeClr val="dk1"/>
              </a:solidFill>
              <a:latin typeface="Questrial"/>
              <a:ea typeface="Questrial"/>
              <a:cs typeface="Questrial"/>
              <a:sym typeface="Questrial"/>
            </a:endParaRPr>
          </a:p>
        </p:txBody>
      </p:sp>
      <p:pic>
        <p:nvPicPr>
          <p:cNvPr id="308" name="Google Shape;308;p46"/>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309" name="Google Shape;309;p46"/>
          <p:cNvPicPr preferRelativeResize="0"/>
          <p:nvPr/>
        </p:nvPicPr>
        <p:blipFill>
          <a:blip r:embed="rId4">
            <a:alphaModFix/>
          </a:blip>
          <a:stretch>
            <a:fillRect/>
          </a:stretch>
        </p:blipFill>
        <p:spPr>
          <a:xfrm>
            <a:off x="7666375" y="3435425"/>
            <a:ext cx="1282551" cy="15054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7"/>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400" b="0" i="0" u="none" strike="noStrike" cap="none">
                <a:solidFill>
                  <a:schemeClr val="dk2"/>
                </a:solidFill>
                <a:latin typeface="Questrial"/>
                <a:ea typeface="Questrial"/>
                <a:cs typeface="Questrial"/>
                <a:sym typeface="Questrial"/>
              </a:rPr>
              <a:t>Support Systems (continued)</a:t>
            </a:r>
            <a:endParaRPr/>
          </a:p>
        </p:txBody>
      </p:sp>
      <p:sp>
        <p:nvSpPr>
          <p:cNvPr id="315" name="Google Shape;315;p47"/>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1609"/>
              <a:buFont typeface="Noto Sans Symbols"/>
              <a:buNone/>
            </a:pPr>
            <a:r>
              <a:rPr lang="en" sz="1800" b="0" i="0" u="none" strike="noStrike" cap="none">
                <a:solidFill>
                  <a:schemeClr val="dk1"/>
                </a:solidFill>
                <a:latin typeface="Questrial"/>
                <a:ea typeface="Questrial"/>
                <a:cs typeface="Questrial"/>
                <a:sym typeface="Questrial"/>
              </a:rPr>
              <a:t>Social/Emotional</a:t>
            </a:r>
            <a:endParaRPr sz="1800"/>
          </a:p>
          <a:p>
            <a:pPr marL="640080" marR="0" lvl="1" indent="-281717" algn="l" rtl="0">
              <a:lnSpc>
                <a:spcPct val="9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Counselors</a:t>
            </a:r>
            <a:endParaRPr sz="1800"/>
          </a:p>
          <a:p>
            <a:pPr marL="640080" marR="0" lvl="1" indent="-281717" algn="l" rtl="0">
              <a:lnSpc>
                <a:spcPct val="9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Social Workers</a:t>
            </a:r>
            <a:endParaRPr sz="1800"/>
          </a:p>
          <a:p>
            <a:pPr marL="640080" marR="0" lvl="1" indent="-281717" algn="l" rtl="0">
              <a:lnSpc>
                <a:spcPct val="9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 School-Based Clinic</a:t>
            </a:r>
            <a:endParaRPr sz="1800"/>
          </a:p>
          <a:p>
            <a:pPr marL="914400" marR="0" lvl="2" indent="-241601" algn="l" rtl="0">
              <a:lnSpc>
                <a:spcPct val="90000"/>
              </a:lnSpc>
              <a:spcBef>
                <a:spcPts val="500"/>
              </a:spcBef>
              <a:spcAft>
                <a:spcPts val="0"/>
              </a:spcAft>
              <a:buClr>
                <a:schemeClr val="accent2"/>
              </a:buClr>
              <a:buSzPts val="1800"/>
              <a:buFont typeface="Noto Sans Symbols"/>
              <a:buChar char="■"/>
            </a:pPr>
            <a:r>
              <a:rPr lang="en" sz="1800" b="0" i="0" u="none" strike="noStrike" cap="none">
                <a:solidFill>
                  <a:schemeClr val="dk1"/>
                </a:solidFill>
                <a:latin typeface="Questrial"/>
                <a:ea typeface="Questrial"/>
                <a:cs typeface="Questrial"/>
                <a:sym typeface="Questrial"/>
              </a:rPr>
              <a:t>Medical (sports physicals, immunizations, treatment of minor illness and injury, reproductive health)</a:t>
            </a:r>
            <a:endParaRPr sz="1800"/>
          </a:p>
          <a:p>
            <a:pPr marL="914400" marR="0" lvl="2" indent="-241601" algn="l" rtl="0">
              <a:lnSpc>
                <a:spcPct val="90000"/>
              </a:lnSpc>
              <a:spcBef>
                <a:spcPts val="500"/>
              </a:spcBef>
              <a:spcAft>
                <a:spcPts val="0"/>
              </a:spcAft>
              <a:buClr>
                <a:schemeClr val="accent2"/>
              </a:buClr>
              <a:buSzPts val="1800"/>
              <a:buFont typeface="Noto Sans Symbols"/>
              <a:buChar char="■"/>
            </a:pPr>
            <a:r>
              <a:rPr lang="en" sz="1800" b="0" i="0" u="none" strike="noStrike" cap="none">
                <a:solidFill>
                  <a:schemeClr val="dk1"/>
                </a:solidFill>
                <a:latin typeface="Questrial"/>
                <a:ea typeface="Questrial"/>
                <a:cs typeface="Questrial"/>
                <a:sym typeface="Questrial"/>
              </a:rPr>
              <a:t>Mental Health</a:t>
            </a:r>
            <a:endParaRPr sz="1800"/>
          </a:p>
          <a:p>
            <a:pPr marL="914400" marR="0" lvl="2" indent="-241601" algn="l" rtl="0">
              <a:lnSpc>
                <a:spcPct val="90000"/>
              </a:lnSpc>
              <a:spcBef>
                <a:spcPts val="500"/>
              </a:spcBef>
              <a:spcAft>
                <a:spcPts val="0"/>
              </a:spcAft>
              <a:buClr>
                <a:schemeClr val="accent2"/>
              </a:buClr>
              <a:buSzPts val="1800"/>
              <a:buFont typeface="Noto Sans Symbols"/>
              <a:buChar char="■"/>
            </a:pPr>
            <a:r>
              <a:rPr lang="en" sz="1800" b="0" i="0" u="none" strike="noStrike" cap="none">
                <a:solidFill>
                  <a:schemeClr val="dk1"/>
                </a:solidFill>
                <a:latin typeface="Questrial"/>
                <a:ea typeface="Questrial"/>
                <a:cs typeface="Questrial"/>
                <a:sym typeface="Questrial"/>
              </a:rPr>
              <a:t>Social work</a:t>
            </a:r>
            <a:endParaRPr sz="1800"/>
          </a:p>
          <a:p>
            <a:pPr marL="914400" marR="0" lvl="2" indent="-241601" algn="l" rtl="0">
              <a:lnSpc>
                <a:spcPct val="90000"/>
              </a:lnSpc>
              <a:spcBef>
                <a:spcPts val="500"/>
              </a:spcBef>
              <a:spcAft>
                <a:spcPts val="0"/>
              </a:spcAft>
              <a:buClr>
                <a:schemeClr val="accent2"/>
              </a:buClr>
              <a:buSzPts val="1800"/>
              <a:buFont typeface="Noto Sans Symbols"/>
              <a:buChar char="■"/>
            </a:pPr>
            <a:r>
              <a:rPr lang="en" sz="1800" b="0" i="0" u="none" strike="noStrike" cap="none">
                <a:solidFill>
                  <a:schemeClr val="dk1"/>
                </a:solidFill>
                <a:latin typeface="Questrial"/>
                <a:ea typeface="Questrial"/>
                <a:cs typeface="Questrial"/>
                <a:sym typeface="Questrial"/>
              </a:rPr>
              <a:t>Nutrition and health education</a:t>
            </a:r>
            <a:endParaRPr sz="1800"/>
          </a:p>
          <a:p>
            <a:pPr marL="640080" marR="0" lvl="1" indent="-281717" algn="l" rtl="0">
              <a:lnSpc>
                <a:spcPct val="9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Check and Connect</a:t>
            </a:r>
            <a:endParaRPr sz="1800"/>
          </a:p>
          <a:p>
            <a:pPr marL="640080" marR="0" lvl="1" indent="-274320" algn="l" rtl="0">
              <a:lnSpc>
                <a:spcPct val="90000"/>
              </a:lnSpc>
              <a:spcBef>
                <a:spcPts val="550"/>
              </a:spcBef>
              <a:spcAft>
                <a:spcPts val="0"/>
              </a:spcAft>
              <a:buClr>
                <a:schemeClr val="accent1"/>
              </a:buClr>
              <a:buSzPts val="1683"/>
              <a:buFont typeface="Noto Sans Symbols"/>
              <a:buChar char="⬜"/>
            </a:pPr>
            <a:r>
              <a:rPr lang="en" sz="1800" b="0" i="0" u="none" strike="noStrike" cap="none">
                <a:solidFill>
                  <a:schemeClr val="dk1"/>
                </a:solidFill>
                <a:latin typeface="Questrial"/>
                <a:ea typeface="Questrial"/>
                <a:cs typeface="Questrial"/>
                <a:sym typeface="Questrial"/>
              </a:rPr>
              <a:t>Community Safety: Police Liaison Officer Barnes</a:t>
            </a:r>
            <a:r>
              <a:rPr lang="en" sz="2405" b="0" i="0" u="none" strike="noStrike" cap="none">
                <a:solidFill>
                  <a:schemeClr val="dk1"/>
                </a:solidFill>
                <a:latin typeface="Questrial"/>
                <a:ea typeface="Questrial"/>
                <a:cs typeface="Questrial"/>
                <a:sym typeface="Questrial"/>
              </a:rPr>
              <a:t>	</a:t>
            </a:r>
            <a:endParaRPr/>
          </a:p>
          <a:p>
            <a:pPr marL="0" marR="0" lvl="0" indent="0" algn="l" rtl="0">
              <a:lnSpc>
                <a:spcPct val="90000"/>
              </a:lnSpc>
              <a:spcBef>
                <a:spcPts val="700"/>
              </a:spcBef>
              <a:spcAft>
                <a:spcPts val="0"/>
              </a:spcAft>
              <a:buClr>
                <a:schemeClr val="accent2"/>
              </a:buClr>
              <a:buSzPts val="1609"/>
              <a:buFont typeface="Noto Sans Symbols"/>
              <a:buNone/>
            </a:pPr>
            <a:endParaRPr sz="2682" b="0" i="0" u="none" strike="noStrike" cap="none">
              <a:solidFill>
                <a:schemeClr val="dk1"/>
              </a:solidFill>
              <a:latin typeface="Questrial"/>
              <a:ea typeface="Questrial"/>
              <a:cs typeface="Questrial"/>
              <a:sym typeface="Questrial"/>
            </a:endParaRPr>
          </a:p>
        </p:txBody>
      </p:sp>
      <p:pic>
        <p:nvPicPr>
          <p:cNvPr id="316" name="Google Shape;316;p47" descr="http://washburn.mpls.k12.mn.us/uploads/sbc_3.png"/>
          <p:cNvPicPr preferRelativeResize="0"/>
          <p:nvPr/>
        </p:nvPicPr>
        <p:blipFill rotWithShape="1">
          <a:blip r:embed="rId3">
            <a:alphaModFix/>
          </a:blip>
          <a:srcRect/>
          <a:stretch/>
        </p:blipFill>
        <p:spPr>
          <a:xfrm>
            <a:off x="7215400" y="3124700"/>
            <a:ext cx="1622470" cy="742950"/>
          </a:xfrm>
          <a:prstGeom prst="rect">
            <a:avLst/>
          </a:prstGeom>
          <a:noFill/>
          <a:ln>
            <a:noFill/>
          </a:ln>
        </p:spPr>
      </p:pic>
      <p:pic>
        <p:nvPicPr>
          <p:cNvPr id="317" name="Google Shape;317;p47"/>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Family Communication</a:t>
            </a:r>
            <a:endParaRPr sz="4000"/>
          </a:p>
        </p:txBody>
      </p:sp>
      <p:sp>
        <p:nvSpPr>
          <p:cNvPr id="323" name="Google Shape;323;p48"/>
          <p:cNvSpPr txBox="1">
            <a:spLocks noGrp="1"/>
          </p:cNvSpPr>
          <p:nvPr>
            <p:ph type="body" idx="1"/>
          </p:nvPr>
        </p:nvSpPr>
        <p:spPr>
          <a:xfrm>
            <a:off x="612648" y="1200150"/>
            <a:ext cx="8378952" cy="3829050"/>
          </a:xfrm>
          <a:prstGeom prst="rect">
            <a:avLst/>
          </a:prstGeom>
          <a:noFill/>
          <a:ln>
            <a:noFill/>
          </a:ln>
        </p:spPr>
        <p:txBody>
          <a:bodyPr spcFirstLastPara="1" wrap="square" lIns="91425" tIns="45700" rIns="91425" bIns="45700" anchor="t" anchorCtr="0">
            <a:noAutofit/>
          </a:bodyPr>
          <a:lstStyle/>
          <a:p>
            <a:pPr marL="320040" marR="0" lvl="0" indent="-320040" algn="l" rtl="0">
              <a:lnSpc>
                <a:spcPct val="90000"/>
              </a:lnSpc>
              <a:spcBef>
                <a:spcPts val="0"/>
              </a:spcBef>
              <a:spcAft>
                <a:spcPts val="0"/>
              </a:spcAft>
              <a:buClr>
                <a:schemeClr val="accent2"/>
              </a:buClr>
              <a:buSzPts val="1609"/>
              <a:buFont typeface="Noto Sans Symbols"/>
              <a:buChar char="◻"/>
            </a:pPr>
            <a:r>
              <a:rPr lang="en" sz="2682" b="0" i="0" u="none" strike="noStrike" cap="none">
                <a:solidFill>
                  <a:schemeClr val="dk1"/>
                </a:solidFill>
                <a:latin typeface="Questrial"/>
                <a:ea typeface="Questrial"/>
                <a:cs typeface="Questrial"/>
                <a:sym typeface="Questrial"/>
              </a:rPr>
              <a:t>General Information</a:t>
            </a:r>
            <a:endParaRPr/>
          </a:p>
          <a:p>
            <a:pPr marL="640080" marR="0" lvl="1" indent="-274320" algn="l" rtl="0">
              <a:lnSpc>
                <a:spcPct val="90000"/>
              </a:lnSpc>
              <a:spcBef>
                <a:spcPts val="550"/>
              </a:spcBef>
              <a:spcAft>
                <a:spcPts val="0"/>
              </a:spcAft>
              <a:buClr>
                <a:schemeClr val="accent1"/>
              </a:buClr>
              <a:buSzPts val="1683"/>
              <a:buFont typeface="Noto Sans Symbols"/>
              <a:buChar char="⬜"/>
            </a:pPr>
            <a:r>
              <a:rPr lang="en" sz="2405" b="0" i="0" u="none" strike="noStrike" cap="none">
                <a:solidFill>
                  <a:schemeClr val="dk1"/>
                </a:solidFill>
                <a:latin typeface="Questrial"/>
                <a:ea typeface="Questrial"/>
                <a:cs typeface="Questrial"/>
                <a:sym typeface="Questrial"/>
              </a:rPr>
              <a:t>Washburn website: http://washburn.mpls.k12.mn.us/index</a:t>
            </a:r>
            <a:endParaRPr/>
          </a:p>
          <a:p>
            <a:pPr marL="640080" marR="0" lvl="1" indent="-274320" algn="l" rtl="0">
              <a:lnSpc>
                <a:spcPct val="90000"/>
              </a:lnSpc>
              <a:spcBef>
                <a:spcPts val="550"/>
              </a:spcBef>
              <a:spcAft>
                <a:spcPts val="0"/>
              </a:spcAft>
              <a:buClr>
                <a:schemeClr val="accent1"/>
              </a:buClr>
              <a:buSzPts val="1683"/>
              <a:buFont typeface="Noto Sans Symbols"/>
              <a:buChar char="⬜"/>
            </a:pPr>
            <a:r>
              <a:rPr lang="en" sz="2405" b="0" i="0" u="none" strike="noStrike" cap="none">
                <a:solidFill>
                  <a:schemeClr val="dk1"/>
                </a:solidFill>
                <a:latin typeface="Questrial"/>
                <a:ea typeface="Questrial"/>
                <a:cs typeface="Questrial"/>
                <a:sym typeface="Questrial"/>
              </a:rPr>
              <a:t>Weekly or Bi-Weekly newsletter from Erica Lebens-Englund, Parent Liaison (612-668-3440)</a:t>
            </a:r>
            <a:endParaRPr/>
          </a:p>
          <a:p>
            <a:pPr marL="640080" marR="0" lvl="1" indent="-274320" algn="l" rtl="0">
              <a:lnSpc>
                <a:spcPct val="90000"/>
              </a:lnSpc>
              <a:spcBef>
                <a:spcPts val="550"/>
              </a:spcBef>
              <a:spcAft>
                <a:spcPts val="0"/>
              </a:spcAft>
              <a:buClr>
                <a:schemeClr val="accent1"/>
              </a:buClr>
              <a:buSzPts val="1683"/>
              <a:buFont typeface="Noto Sans Symbols"/>
              <a:buChar char="⬜"/>
            </a:pPr>
            <a:r>
              <a:rPr lang="en" sz="2405" b="0" i="0" u="none" strike="noStrike" cap="none">
                <a:solidFill>
                  <a:schemeClr val="dk1"/>
                </a:solidFill>
                <a:latin typeface="Questrial"/>
                <a:ea typeface="Questrial"/>
                <a:cs typeface="Questrial"/>
                <a:sym typeface="Questrial"/>
              </a:rPr>
              <a:t>Conference night and evening presentations: Topic specific counselor and career center staff informational sessions.</a:t>
            </a:r>
            <a:endParaRPr/>
          </a:p>
          <a:p>
            <a:pPr marL="640080" marR="0" lvl="0" indent="0" algn="l" rtl="0">
              <a:lnSpc>
                <a:spcPct val="90000"/>
              </a:lnSpc>
              <a:spcBef>
                <a:spcPts val="550"/>
              </a:spcBef>
              <a:spcAft>
                <a:spcPts val="0"/>
              </a:spcAft>
              <a:buNone/>
            </a:pPr>
            <a:endParaRPr/>
          </a:p>
          <a:p>
            <a:pPr marL="640080" marR="0" lvl="1" indent="-167417" algn="l" rtl="0">
              <a:lnSpc>
                <a:spcPct val="90000"/>
              </a:lnSpc>
              <a:spcBef>
                <a:spcPts val="550"/>
              </a:spcBef>
              <a:spcAft>
                <a:spcPts val="0"/>
              </a:spcAft>
              <a:buClr>
                <a:schemeClr val="accent1"/>
              </a:buClr>
              <a:buSzPts val="1683"/>
              <a:buFont typeface="Noto Sans Symbols"/>
              <a:buNone/>
            </a:pPr>
            <a:endParaRPr sz="2405" b="0" i="0" u="none" strike="noStrike" cap="none">
              <a:solidFill>
                <a:schemeClr val="dk1"/>
              </a:solidFill>
              <a:latin typeface="Questrial"/>
              <a:ea typeface="Questrial"/>
              <a:cs typeface="Questrial"/>
              <a:sym typeface="Questrial"/>
            </a:endParaRPr>
          </a:p>
        </p:txBody>
      </p:sp>
      <p:pic>
        <p:nvPicPr>
          <p:cNvPr id="324" name="Google Shape;324;p48"/>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9"/>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 sz="2800" b="0" i="0" u="none" strike="noStrike" cap="none">
                <a:solidFill>
                  <a:schemeClr val="dk2"/>
                </a:solidFill>
                <a:latin typeface="Questrial"/>
                <a:ea typeface="Questrial"/>
                <a:cs typeface="Questrial"/>
                <a:sym typeface="Questrial"/>
              </a:rPr>
              <a:t>AchieveMpls Career &amp; College Center (CCC)</a:t>
            </a:r>
            <a:endParaRPr sz="2800"/>
          </a:p>
        </p:txBody>
      </p:sp>
      <p:sp>
        <p:nvSpPr>
          <p:cNvPr id="330" name="Google Shape;330;p49"/>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 sz="2029" b="0" i="0" u="none" strike="noStrike" cap="none">
                <a:solidFill>
                  <a:schemeClr val="dk1"/>
                </a:solidFill>
                <a:latin typeface="Questrial"/>
                <a:ea typeface="Questrial"/>
                <a:cs typeface="Questrial"/>
                <a:sym typeface="Questrial"/>
              </a:rPr>
              <a:t>AchieveMpls is </a:t>
            </a:r>
            <a:r>
              <a:rPr lang="en" sz="2029"/>
              <a:t>a </a:t>
            </a:r>
            <a:r>
              <a:rPr lang="en" sz="2029" b="0" i="0" u="none" strike="noStrike" cap="none">
                <a:solidFill>
                  <a:schemeClr val="dk1"/>
                </a:solidFill>
                <a:latin typeface="Questrial"/>
                <a:ea typeface="Questrial"/>
                <a:cs typeface="Questrial"/>
                <a:sym typeface="Questrial"/>
              </a:rPr>
              <a:t>non-profit partner of M.P.S. and collaborates with the counseling team to provide additional career &amp; college services. </a:t>
            </a:r>
            <a:endParaRPr/>
          </a:p>
          <a:p>
            <a:pPr marL="320040" marR="0" lvl="0" indent="-320040" algn="l" rtl="0">
              <a:lnSpc>
                <a:spcPct val="80000"/>
              </a:lnSpc>
              <a:spcBef>
                <a:spcPts val="700"/>
              </a:spcBef>
              <a:spcAft>
                <a:spcPts val="0"/>
              </a:spcAft>
              <a:buClr>
                <a:schemeClr val="accent2"/>
              </a:buClr>
              <a:buSzPts val="1217"/>
              <a:buFont typeface="Noto Sans Symbols"/>
              <a:buChar char="◻"/>
            </a:pPr>
            <a:r>
              <a:rPr lang="en" sz="2029" b="0" i="0" u="none" strike="noStrike" cap="none">
                <a:solidFill>
                  <a:schemeClr val="dk1"/>
                </a:solidFill>
                <a:latin typeface="Questrial"/>
                <a:ea typeface="Questrial"/>
                <a:cs typeface="Questrial"/>
                <a:sym typeface="Questrial"/>
              </a:rPr>
              <a:t>The CCC is located in room #107 (located by door 10)</a:t>
            </a:r>
            <a:endParaRPr/>
          </a:p>
          <a:p>
            <a:pPr marL="320040" marR="0" lvl="0" indent="-320040" algn="l" rtl="0">
              <a:lnSpc>
                <a:spcPct val="80000"/>
              </a:lnSpc>
              <a:spcBef>
                <a:spcPts val="700"/>
              </a:spcBef>
              <a:spcAft>
                <a:spcPts val="0"/>
              </a:spcAft>
              <a:buClr>
                <a:schemeClr val="accent2"/>
              </a:buClr>
              <a:buSzPts val="1217"/>
              <a:buFont typeface="Noto Sans Symbols"/>
              <a:buChar char="◻"/>
            </a:pPr>
            <a:r>
              <a:rPr lang="en" sz="2029" b="0" i="0" u="none" strike="noStrike" cap="none">
                <a:solidFill>
                  <a:schemeClr val="dk1"/>
                </a:solidFill>
                <a:latin typeface="Questrial"/>
                <a:ea typeface="Questrial"/>
                <a:cs typeface="Questrial"/>
                <a:sym typeface="Questrial"/>
              </a:rPr>
              <a:t>CCC is open M-F during the school day and after school</a:t>
            </a:r>
            <a:endParaRPr/>
          </a:p>
          <a:p>
            <a:pPr marL="320040" marR="0" lvl="0" indent="-320040" algn="l" rtl="0">
              <a:lnSpc>
                <a:spcPct val="80000"/>
              </a:lnSpc>
              <a:spcBef>
                <a:spcPts val="700"/>
              </a:spcBef>
              <a:spcAft>
                <a:spcPts val="0"/>
              </a:spcAft>
              <a:buClr>
                <a:schemeClr val="accent2"/>
              </a:buClr>
              <a:buSzPts val="1217"/>
              <a:buFont typeface="Noto Sans Symbols"/>
              <a:buChar char="◻"/>
            </a:pPr>
            <a:r>
              <a:rPr lang="en" sz="2029" b="0" i="0" u="none" strike="noStrike" cap="none">
                <a:solidFill>
                  <a:schemeClr val="dk1"/>
                </a:solidFill>
                <a:latin typeface="Questrial"/>
                <a:ea typeface="Questrial"/>
                <a:cs typeface="Questrial"/>
                <a:sym typeface="Questrial"/>
              </a:rPr>
              <a:t>Coordinators:</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Danielle Seifert (Mon - Fri)</a:t>
            </a:r>
            <a:endParaRPr/>
          </a:p>
          <a:p>
            <a:pPr marL="640080" marR="0" lvl="1" indent="-274320" algn="l" rtl="0">
              <a:lnSpc>
                <a:spcPct val="80000"/>
              </a:lnSpc>
              <a:spcBef>
                <a:spcPts val="550"/>
              </a:spcBef>
              <a:spcAft>
                <a:spcPts val="0"/>
              </a:spcAft>
              <a:buClr>
                <a:schemeClr val="accent1"/>
              </a:buClr>
              <a:buSzPts val="1274"/>
              <a:buFont typeface="Noto Sans Symbols"/>
              <a:buChar char="⬜"/>
            </a:pPr>
            <a:r>
              <a:rPr lang="en" sz="1820" b="0" i="0" u="none" strike="noStrike" cap="none">
                <a:solidFill>
                  <a:schemeClr val="dk1"/>
                </a:solidFill>
                <a:latin typeface="Questrial"/>
                <a:ea typeface="Questrial"/>
                <a:cs typeface="Questrial"/>
                <a:sym typeface="Questrial"/>
              </a:rPr>
              <a:t>Munira Mohamed (</a:t>
            </a:r>
            <a:r>
              <a:rPr lang="en" sz="1820"/>
              <a:t>Mon &amp; Tue)</a:t>
            </a:r>
            <a:endParaRPr/>
          </a:p>
          <a:p>
            <a:pPr marL="0" marR="0" lvl="0" indent="0" algn="l" rtl="0">
              <a:lnSpc>
                <a:spcPct val="80000"/>
              </a:lnSpc>
              <a:spcBef>
                <a:spcPts val="500"/>
              </a:spcBef>
              <a:spcAft>
                <a:spcPts val="0"/>
              </a:spcAft>
              <a:buNone/>
            </a:pPr>
            <a:endParaRPr/>
          </a:p>
        </p:txBody>
      </p:sp>
      <p:pic>
        <p:nvPicPr>
          <p:cNvPr id="331" name="Google Shape;331;p49"/>
          <p:cNvPicPr preferRelativeResize="0"/>
          <p:nvPr/>
        </p:nvPicPr>
        <p:blipFill rotWithShape="1">
          <a:blip r:embed="rId3">
            <a:alphaModFix/>
          </a:blip>
          <a:srcRect/>
          <a:stretch/>
        </p:blipFill>
        <p:spPr>
          <a:xfrm>
            <a:off x="5761098" y="2900550"/>
            <a:ext cx="2911275" cy="1941524"/>
          </a:xfrm>
          <a:prstGeom prst="rect">
            <a:avLst/>
          </a:prstGeom>
          <a:noFill/>
          <a:ln>
            <a:noFill/>
          </a:ln>
        </p:spPr>
      </p:pic>
      <p:pic>
        <p:nvPicPr>
          <p:cNvPr id="332" name="Google Shape;332;p49"/>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Naviance</a:t>
            </a:r>
            <a:endParaRPr sz="4000"/>
          </a:p>
        </p:txBody>
      </p:sp>
      <p:sp>
        <p:nvSpPr>
          <p:cNvPr id="338" name="Google Shape;338;p50"/>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320040" marR="0" lvl="0" indent="-348729" algn="l" rtl="0">
              <a:lnSpc>
                <a:spcPct val="80000"/>
              </a:lnSpc>
              <a:spcBef>
                <a:spcPts val="0"/>
              </a:spcBef>
              <a:spcAft>
                <a:spcPts val="0"/>
              </a:spcAft>
              <a:buClr>
                <a:schemeClr val="accent2"/>
              </a:buClr>
              <a:buSzPts val="1800"/>
              <a:buFont typeface="Noto Sans Symbols"/>
              <a:buChar char="◻"/>
            </a:pPr>
            <a:r>
              <a:rPr lang="en" sz="1800"/>
              <a:t>Naviance </a:t>
            </a:r>
            <a:r>
              <a:rPr lang="en" sz="1800" b="0" i="0" u="none" strike="noStrike" cap="none">
                <a:solidFill>
                  <a:schemeClr val="dk1"/>
                </a:solidFill>
                <a:latin typeface="Questrial"/>
                <a:ea typeface="Questrial"/>
                <a:cs typeface="Questrial"/>
                <a:sym typeface="Questrial"/>
              </a:rPr>
              <a:t>is a web-based resource that supports career and college planning. </a:t>
            </a:r>
            <a:r>
              <a:rPr lang="en" sz="1800" b="0" i="1" u="none" strike="noStrike" cap="none">
                <a:solidFill>
                  <a:schemeClr val="dk1"/>
                </a:solidFill>
                <a:latin typeface="Questrial"/>
                <a:ea typeface="Questrial"/>
                <a:cs typeface="Questrial"/>
                <a:sym typeface="Questrial"/>
              </a:rPr>
              <a:t>Email or call </a:t>
            </a:r>
            <a:r>
              <a:rPr lang="en" sz="1800" i="1"/>
              <a:t>Danielle/Munira </a:t>
            </a:r>
            <a:r>
              <a:rPr lang="en" sz="1800" b="0" i="1" u="none" strike="noStrike" cap="none">
                <a:solidFill>
                  <a:schemeClr val="dk1"/>
                </a:solidFill>
                <a:latin typeface="Questrial"/>
                <a:ea typeface="Questrial"/>
                <a:cs typeface="Questrial"/>
                <a:sym typeface="Questrial"/>
              </a:rPr>
              <a:t>to set up your parent account.</a:t>
            </a:r>
            <a:endParaRPr sz="1800" i="1"/>
          </a:p>
          <a:p>
            <a:pPr marL="320040" marR="0" lvl="0" indent="-348729" algn="l" rtl="0">
              <a:lnSpc>
                <a:spcPct val="80000"/>
              </a:lnSpc>
              <a:spcBef>
                <a:spcPts val="700"/>
              </a:spcBef>
              <a:spcAft>
                <a:spcPts val="0"/>
              </a:spcAft>
              <a:buClr>
                <a:schemeClr val="accent2"/>
              </a:buClr>
              <a:buSzPts val="1800"/>
              <a:buFont typeface="Noto Sans Symbols"/>
              <a:buChar char="◻"/>
            </a:pPr>
            <a:r>
              <a:rPr lang="en" sz="1800" b="0" i="0" u="none" strike="noStrike" cap="none">
                <a:solidFill>
                  <a:schemeClr val="dk1"/>
                </a:solidFill>
                <a:latin typeface="Questrial"/>
                <a:ea typeface="Questrial"/>
                <a:cs typeface="Questrial"/>
                <a:sym typeface="Questrial"/>
              </a:rPr>
              <a:t>In Naviance, students can: </a:t>
            </a:r>
            <a:endParaRPr sz="1800"/>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create a post-secondary plan and complete M</a:t>
            </a:r>
            <a:r>
              <a:rPr lang="en" sz="1800"/>
              <a:t>y Life Plan milestones</a:t>
            </a:r>
            <a:endParaRPr sz="1800"/>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take inventories to increase self-awareness</a:t>
            </a:r>
            <a:endParaRPr sz="1800"/>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research career and college options</a:t>
            </a:r>
            <a:endParaRPr sz="1800"/>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compare self with scattergrams</a:t>
            </a:r>
            <a:endParaRPr sz="1800" b="0" i="0" u="none" strike="noStrike" cap="none">
              <a:solidFill>
                <a:schemeClr val="dk1"/>
              </a:solidFill>
              <a:latin typeface="Questrial"/>
              <a:ea typeface="Questrial"/>
              <a:cs typeface="Questrial"/>
              <a:sym typeface="Questrial"/>
            </a:endParaRPr>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search scholarships</a:t>
            </a:r>
            <a:endParaRPr sz="1800"/>
          </a:p>
          <a:p>
            <a:pPr marL="640080" marR="0" lvl="1" indent="-299053" algn="l" rtl="0">
              <a:lnSpc>
                <a:spcPct val="80000"/>
              </a:lnSpc>
              <a:spcBef>
                <a:spcPts val="550"/>
              </a:spcBef>
              <a:spcAft>
                <a:spcPts val="0"/>
              </a:spcAft>
              <a:buClr>
                <a:schemeClr val="accent1"/>
              </a:buClr>
              <a:buSzPts val="1800"/>
              <a:buFont typeface="Noto Sans Symbols"/>
              <a:buChar char="⬜"/>
            </a:pPr>
            <a:r>
              <a:rPr lang="en" sz="1800" b="0" i="0" u="none" strike="noStrike" cap="none">
                <a:solidFill>
                  <a:schemeClr val="dk1"/>
                </a:solidFill>
                <a:latin typeface="Questrial"/>
                <a:ea typeface="Questrial"/>
                <a:cs typeface="Questrial"/>
                <a:sym typeface="Questrial"/>
              </a:rPr>
              <a:t>sign up for representative visits</a:t>
            </a:r>
            <a:endParaRPr sz="1800"/>
          </a:p>
          <a:p>
            <a:pPr marL="0" marR="0" lvl="0" indent="0" algn="l" rtl="0">
              <a:lnSpc>
                <a:spcPct val="80000"/>
              </a:lnSpc>
              <a:spcBef>
                <a:spcPts val="550"/>
              </a:spcBef>
              <a:spcAft>
                <a:spcPts val="0"/>
              </a:spcAft>
              <a:buNone/>
            </a:pPr>
            <a:endParaRPr sz="1800"/>
          </a:p>
          <a:p>
            <a:pPr marL="320040" marR="0" lvl="0" indent="-234429" algn="l" rtl="0">
              <a:lnSpc>
                <a:spcPct val="80000"/>
              </a:lnSpc>
              <a:spcBef>
                <a:spcPts val="700"/>
              </a:spcBef>
              <a:spcAft>
                <a:spcPts val="0"/>
              </a:spcAft>
              <a:buClr>
                <a:schemeClr val="accent2"/>
              </a:buClr>
              <a:buSzPts val="1348"/>
              <a:buFont typeface="Noto Sans Symbols"/>
              <a:buNone/>
            </a:pPr>
            <a:endParaRPr sz="2247" b="0" i="0" u="none" strike="noStrike" cap="none">
              <a:solidFill>
                <a:schemeClr val="dk1"/>
              </a:solidFill>
              <a:latin typeface="Questrial"/>
              <a:ea typeface="Questrial"/>
              <a:cs typeface="Questrial"/>
              <a:sym typeface="Questrial"/>
            </a:endParaRPr>
          </a:p>
          <a:p>
            <a:pPr marL="320040" marR="0" lvl="0" indent="-234429" algn="l" rtl="0">
              <a:lnSpc>
                <a:spcPct val="80000"/>
              </a:lnSpc>
              <a:spcBef>
                <a:spcPts val="700"/>
              </a:spcBef>
              <a:spcAft>
                <a:spcPts val="0"/>
              </a:spcAft>
              <a:buClr>
                <a:schemeClr val="accent2"/>
              </a:buClr>
              <a:buSzPts val="1348"/>
              <a:buFont typeface="Noto Sans Symbols"/>
              <a:buNone/>
            </a:pPr>
            <a:endParaRPr sz="2247" b="0" i="0" u="none" strike="noStrike" cap="none">
              <a:solidFill>
                <a:schemeClr val="dk1"/>
              </a:solidFill>
              <a:latin typeface="Questrial"/>
              <a:ea typeface="Questrial"/>
              <a:cs typeface="Questrial"/>
              <a:sym typeface="Questrial"/>
            </a:endParaRPr>
          </a:p>
        </p:txBody>
      </p:sp>
      <p:pic>
        <p:nvPicPr>
          <p:cNvPr id="339" name="Google Shape;339;p50"/>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340" name="Google Shape;340;p50"/>
          <p:cNvPicPr preferRelativeResize="0"/>
          <p:nvPr/>
        </p:nvPicPr>
        <p:blipFill>
          <a:blip r:embed="rId4">
            <a:alphaModFix/>
          </a:blip>
          <a:stretch>
            <a:fillRect/>
          </a:stretch>
        </p:blipFill>
        <p:spPr>
          <a:xfrm>
            <a:off x="5413698" y="3520248"/>
            <a:ext cx="3412175" cy="994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CCC Resources and Tools </a:t>
            </a:r>
            <a:endParaRPr sz="4000"/>
          </a:p>
        </p:txBody>
      </p:sp>
      <p:sp>
        <p:nvSpPr>
          <p:cNvPr id="346" name="Google Shape;346;p51"/>
          <p:cNvSpPr txBox="1">
            <a:spLocks noGrp="1"/>
          </p:cNvSpPr>
          <p:nvPr>
            <p:ph type="body" idx="1"/>
          </p:nvPr>
        </p:nvSpPr>
        <p:spPr>
          <a:xfrm>
            <a:off x="612650" y="1200150"/>
            <a:ext cx="8153400" cy="3654000"/>
          </a:xfrm>
          <a:prstGeom prst="rect">
            <a:avLst/>
          </a:prstGeom>
          <a:noFill/>
          <a:ln>
            <a:noFill/>
          </a:ln>
        </p:spPr>
        <p:txBody>
          <a:bodyPr spcFirstLastPara="1" wrap="square" lIns="91425" tIns="45700" rIns="91425" bIns="45700" anchor="t" anchorCtr="0">
            <a:noAutofit/>
          </a:bodyPr>
          <a:lstStyle/>
          <a:p>
            <a:pPr marL="320040" marR="0" lvl="0" indent="-369176" algn="l" rtl="0">
              <a:lnSpc>
                <a:spcPct val="80000"/>
              </a:lnSpc>
              <a:spcBef>
                <a:spcPts val="0"/>
              </a:spcBef>
              <a:spcAft>
                <a:spcPts val="0"/>
              </a:spcAft>
              <a:buClr>
                <a:schemeClr val="accent2"/>
              </a:buClr>
              <a:buSzPts val="1600"/>
              <a:buFont typeface="Noto Sans Symbols"/>
              <a:buChar char="◻"/>
            </a:pPr>
            <a:r>
              <a:rPr lang="en" sz="1600" b="0" i="0" u="sng" strike="noStrike" cap="none">
                <a:solidFill>
                  <a:schemeClr val="hlink"/>
                </a:solidFill>
                <a:latin typeface="Questrial"/>
                <a:ea typeface="Questrial"/>
                <a:cs typeface="Questrial"/>
                <a:sym typeface="Questrial"/>
                <a:hlinkClick r:id="rId3"/>
              </a:rPr>
              <a:t>My Life Plan</a:t>
            </a:r>
            <a:r>
              <a:rPr lang="en" sz="1600" b="0" i="0" u="none" strike="noStrike" cap="none">
                <a:solidFill>
                  <a:schemeClr val="dk1"/>
                </a:solidFill>
                <a:latin typeface="Questrial"/>
                <a:ea typeface="Questrial"/>
                <a:cs typeface="Questrial"/>
                <a:sym typeface="Questrial"/>
              </a:rPr>
              <a:t> </a:t>
            </a:r>
            <a:r>
              <a:rPr lang="en" sz="1600"/>
              <a:t>assists students with</a:t>
            </a:r>
            <a:r>
              <a:rPr lang="en" sz="1600" b="0" i="0" u="none" strike="noStrike" cap="none">
                <a:solidFill>
                  <a:schemeClr val="dk1"/>
                </a:solidFill>
                <a:latin typeface="Questrial"/>
                <a:ea typeface="Questrial"/>
                <a:cs typeface="Questrial"/>
                <a:sym typeface="Questrial"/>
              </a:rPr>
              <a:t> building their college and career plans. Naviance Family Connection houses every student’s college and career readiness plans/portfolio. </a:t>
            </a:r>
            <a:r>
              <a:rPr lang="en" sz="1600" b="1" i="1" u="none" strike="noStrike" cap="none">
                <a:solidFill>
                  <a:schemeClr val="dk1"/>
                </a:solidFill>
                <a:latin typeface="Questrial"/>
                <a:ea typeface="Questrial"/>
                <a:cs typeface="Questrial"/>
                <a:sym typeface="Questrial"/>
              </a:rPr>
              <a:t>Completing</a:t>
            </a:r>
            <a:r>
              <a:rPr lang="en" sz="1600" b="0" i="1" u="none" strike="noStrike" cap="none">
                <a:solidFill>
                  <a:schemeClr val="dk1"/>
                </a:solidFill>
                <a:latin typeface="Questrial"/>
                <a:ea typeface="Questrial"/>
                <a:cs typeface="Questrial"/>
                <a:sym typeface="Questrial"/>
              </a:rPr>
              <a:t> </a:t>
            </a:r>
            <a:r>
              <a:rPr lang="en" sz="1600" b="1" i="1" u="none" strike="noStrike" cap="none">
                <a:solidFill>
                  <a:schemeClr val="dk1"/>
                </a:solidFill>
                <a:latin typeface="Questrial"/>
                <a:ea typeface="Questrial"/>
                <a:cs typeface="Questrial"/>
                <a:sym typeface="Questrial"/>
              </a:rPr>
              <a:t>My Life Plan is a post-secondary planning graduation requirement. </a:t>
            </a:r>
            <a:endParaRPr sz="1600"/>
          </a:p>
          <a:p>
            <a:pPr marL="320040" marR="0" lvl="0" indent="-369176" algn="l" rtl="0">
              <a:lnSpc>
                <a:spcPct val="80000"/>
              </a:lnSpc>
              <a:spcBef>
                <a:spcPts val="700"/>
              </a:spcBef>
              <a:spcAft>
                <a:spcPts val="0"/>
              </a:spcAft>
              <a:buClr>
                <a:schemeClr val="accent2"/>
              </a:buClr>
              <a:buSzPts val="1600"/>
              <a:buFont typeface="Noto Sans Symbols"/>
              <a:buChar char="◻"/>
            </a:pPr>
            <a:r>
              <a:rPr lang="en" sz="1600" b="0" i="0" u="sng" strike="noStrike" cap="none">
                <a:solidFill>
                  <a:schemeClr val="hlink"/>
                </a:solidFill>
                <a:latin typeface="Questrial"/>
                <a:ea typeface="Questrial"/>
                <a:cs typeface="Questrial"/>
                <a:sym typeface="Questrial"/>
                <a:hlinkClick r:id="rId4"/>
              </a:rPr>
              <a:t>CCC Newsletter</a:t>
            </a:r>
            <a:r>
              <a:rPr lang="en" sz="1600" b="0" i="0" u="none" strike="noStrike" cap="none">
                <a:solidFill>
                  <a:schemeClr val="dk1"/>
                </a:solidFill>
                <a:latin typeface="Questrial"/>
                <a:ea typeface="Questrial"/>
                <a:cs typeface="Questrial"/>
                <a:sym typeface="Questrial"/>
              </a:rPr>
              <a:t> is sent bi-weekly to families, students and staff with events and activities happening locally and in the AchieveMpls CCC. The CCC Newsletter is sent to students and families through Naviance. The CCC Newsletter is also posted on the Washburn website.</a:t>
            </a:r>
            <a:endParaRPr sz="1600"/>
          </a:p>
          <a:p>
            <a:pPr marL="320040" marR="0" lvl="0" indent="-369176" algn="l" rtl="0">
              <a:lnSpc>
                <a:spcPct val="80000"/>
              </a:lnSpc>
              <a:spcBef>
                <a:spcPts val="700"/>
              </a:spcBef>
              <a:spcAft>
                <a:spcPts val="0"/>
              </a:spcAft>
              <a:buClr>
                <a:schemeClr val="accent2"/>
              </a:buClr>
              <a:buSzPts val="1600"/>
              <a:buFont typeface="Noto Sans Symbols"/>
              <a:buChar char="◻"/>
            </a:pPr>
            <a:r>
              <a:rPr lang="en" sz="1600" b="0" i="0" u="sng" strike="noStrike" cap="none">
                <a:solidFill>
                  <a:schemeClr val="hlink"/>
                </a:solidFill>
                <a:latin typeface="Questrial"/>
                <a:ea typeface="Questrial"/>
                <a:cs typeface="Questrial"/>
                <a:sym typeface="Questrial"/>
                <a:hlinkClick r:id="rId5"/>
              </a:rPr>
              <a:t>Rep Visits</a:t>
            </a:r>
            <a:r>
              <a:rPr lang="en" sz="1600" b="0" i="0" u="none" strike="noStrike" cap="none">
                <a:solidFill>
                  <a:schemeClr val="dk1"/>
                </a:solidFill>
                <a:latin typeface="Questrial"/>
                <a:ea typeface="Questrial"/>
                <a:cs typeface="Questrial"/>
                <a:sym typeface="Questrial"/>
              </a:rPr>
              <a:t> each year</a:t>
            </a:r>
            <a:r>
              <a:rPr lang="en" sz="1600"/>
              <a:t> representatives from </a:t>
            </a:r>
            <a:r>
              <a:rPr lang="en" sz="1600" b="0" i="0" u="none" strike="noStrike" cap="none">
                <a:solidFill>
                  <a:schemeClr val="dk1"/>
                </a:solidFill>
                <a:latin typeface="Questrial"/>
                <a:ea typeface="Questrial"/>
                <a:cs typeface="Questrial"/>
                <a:sym typeface="Questrial"/>
              </a:rPr>
              <a:t>colleges, career, and the community visit the CCC to meet with students. We highly recommend that students, specifically juniors and seniors, take advantage of these visits. Students must sign up for visits ahead of time in Naviance and have a signed pass to attend. </a:t>
            </a:r>
            <a:endParaRPr/>
          </a:p>
          <a:p>
            <a:pPr marL="320040" marR="0" lvl="0" indent="-267576" algn="l" rtl="0">
              <a:lnSpc>
                <a:spcPct val="80000"/>
              </a:lnSpc>
              <a:spcBef>
                <a:spcPts val="700"/>
              </a:spcBef>
              <a:spcAft>
                <a:spcPts val="0"/>
              </a:spcAft>
              <a:buClr>
                <a:schemeClr val="accent2"/>
              </a:buClr>
              <a:buSzPts val="826"/>
              <a:buFont typeface="Noto Sans Symbols"/>
              <a:buNone/>
            </a:pPr>
            <a:endParaRPr sz="1377" b="0" i="0" u="none" strike="noStrike" cap="none">
              <a:solidFill>
                <a:schemeClr val="dk1"/>
              </a:solidFill>
              <a:latin typeface="Questrial"/>
              <a:ea typeface="Questrial"/>
              <a:cs typeface="Questrial"/>
              <a:sym typeface="Questrial"/>
            </a:endParaRPr>
          </a:p>
        </p:txBody>
      </p:sp>
      <p:pic>
        <p:nvPicPr>
          <p:cNvPr id="347" name="Google Shape;347;p51"/>
          <p:cNvPicPr preferRelativeResize="0"/>
          <p:nvPr/>
        </p:nvPicPr>
        <p:blipFill>
          <a:blip r:embed="rId6">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CCC Resources and Tools </a:t>
            </a:r>
            <a:endParaRPr sz="4000"/>
          </a:p>
        </p:txBody>
      </p:sp>
      <p:sp>
        <p:nvSpPr>
          <p:cNvPr id="353" name="Google Shape;353;p52"/>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700"/>
              </a:spcBef>
              <a:spcAft>
                <a:spcPts val="0"/>
              </a:spcAft>
              <a:buNone/>
            </a:pPr>
            <a:r>
              <a:rPr lang="en" sz="1800" b="0" i="0" u="sng" strike="noStrike" cap="none">
                <a:solidFill>
                  <a:schemeClr val="hlink"/>
                </a:solidFill>
                <a:latin typeface="Questrial"/>
                <a:ea typeface="Questrial"/>
                <a:cs typeface="Questrial"/>
                <a:sym typeface="Questrial"/>
                <a:hlinkClick r:id="rId3"/>
              </a:rPr>
              <a:t>Washburn College Access Networks</a:t>
            </a:r>
            <a:r>
              <a:rPr lang="en" sz="1800" b="0" i="0" u="none" strike="noStrike" cap="none">
                <a:solidFill>
                  <a:schemeClr val="dk1"/>
                </a:solidFill>
                <a:latin typeface="Questrial"/>
                <a:ea typeface="Questrial"/>
                <a:cs typeface="Questrial"/>
                <a:sym typeface="Questrial"/>
              </a:rPr>
              <a:t> Washburn partners with different college access programs in the community to provide additional support for our students in achieving their post-secondary goals. We currently partner with St. Olaf TRIO Educational Talent Search, Normandale TRIO Upward Bound, Project Success (free college tours) and Genesys Works. </a:t>
            </a:r>
            <a:endParaRPr sz="1800"/>
          </a:p>
          <a:p>
            <a:pPr marL="0" marR="0" lvl="0" indent="0" algn="l" rtl="0">
              <a:lnSpc>
                <a:spcPct val="80000"/>
              </a:lnSpc>
              <a:spcBef>
                <a:spcPts val="700"/>
              </a:spcBef>
              <a:spcAft>
                <a:spcPts val="0"/>
              </a:spcAft>
              <a:buNone/>
            </a:pPr>
            <a:endParaRPr sz="1800"/>
          </a:p>
          <a:p>
            <a:pPr marL="0" marR="0" lvl="0" indent="0" algn="l" rtl="0">
              <a:lnSpc>
                <a:spcPct val="80000"/>
              </a:lnSpc>
              <a:spcBef>
                <a:spcPts val="700"/>
              </a:spcBef>
              <a:spcAft>
                <a:spcPts val="0"/>
              </a:spcAft>
              <a:buNone/>
            </a:pPr>
            <a:r>
              <a:rPr lang="en" sz="1800" b="0" i="0" u="sng" strike="noStrike" cap="none">
                <a:solidFill>
                  <a:schemeClr val="hlink"/>
                </a:solidFill>
                <a:latin typeface="Questrial"/>
                <a:ea typeface="Questrial"/>
                <a:cs typeface="Questrial"/>
                <a:sym typeface="Questrial"/>
                <a:hlinkClick r:id="rId4"/>
              </a:rPr>
              <a:t>Step-Up Internship Program</a:t>
            </a:r>
            <a:r>
              <a:rPr lang="en" sz="1800" b="0" i="0" u="none" strike="noStrike" cap="none">
                <a:solidFill>
                  <a:schemeClr val="dk1"/>
                </a:solidFill>
                <a:latin typeface="Questrial"/>
                <a:ea typeface="Questrial"/>
                <a:cs typeface="Questrial"/>
                <a:sym typeface="Questrial"/>
              </a:rPr>
              <a:t> is the City of Minneapolis &amp; AchieveMpls internship program for young adults ages 14-21. Step-Up trains and places hundreds of </a:t>
            </a:r>
            <a:r>
              <a:rPr lang="en" sz="1800"/>
              <a:t>students</a:t>
            </a:r>
            <a:r>
              <a:rPr lang="en" sz="1800" b="0" i="0" u="none" strike="noStrike" cap="none">
                <a:solidFill>
                  <a:schemeClr val="dk1"/>
                </a:solidFill>
                <a:latin typeface="Questrial"/>
                <a:ea typeface="Questrial"/>
                <a:cs typeface="Questrial"/>
                <a:sym typeface="Questrial"/>
              </a:rPr>
              <a:t> in paid internships with top Twin Cities employers. </a:t>
            </a:r>
            <a:r>
              <a:rPr lang="en" sz="1800" b="0" i="1" u="none" strike="noStrike" cap="none">
                <a:solidFill>
                  <a:schemeClr val="dk1"/>
                </a:solidFill>
                <a:latin typeface="Questrial"/>
                <a:ea typeface="Questrial"/>
                <a:cs typeface="Questrial"/>
                <a:sym typeface="Questrial"/>
              </a:rPr>
              <a:t>Applications come out in December and are due in the beginning of February. </a:t>
            </a:r>
            <a:endParaRPr sz="1800" i="1"/>
          </a:p>
          <a:p>
            <a:pPr marL="320040" marR="0" lvl="0" indent="-267576" algn="l" rtl="0">
              <a:lnSpc>
                <a:spcPct val="80000"/>
              </a:lnSpc>
              <a:spcBef>
                <a:spcPts val="700"/>
              </a:spcBef>
              <a:spcAft>
                <a:spcPts val="0"/>
              </a:spcAft>
              <a:buClr>
                <a:schemeClr val="accent2"/>
              </a:buClr>
              <a:buSzPts val="826"/>
              <a:buFont typeface="Noto Sans Symbols"/>
              <a:buNone/>
            </a:pPr>
            <a:endParaRPr sz="1377" b="0" i="1" u="none" strike="noStrike" cap="none">
              <a:solidFill>
                <a:schemeClr val="dk1"/>
              </a:solidFill>
              <a:latin typeface="Questrial"/>
              <a:ea typeface="Questrial"/>
              <a:cs typeface="Questrial"/>
              <a:sym typeface="Questrial"/>
            </a:endParaRPr>
          </a:p>
        </p:txBody>
      </p:sp>
      <p:pic>
        <p:nvPicPr>
          <p:cNvPr id="354" name="Google Shape;354;p52"/>
          <p:cNvPicPr preferRelativeResize="0"/>
          <p:nvPr/>
        </p:nvPicPr>
        <p:blipFill>
          <a:blip r:embed="rId5">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2800" b="0" i="0" u="none" strike="noStrike" cap="none">
                <a:solidFill>
                  <a:schemeClr val="dk2"/>
                </a:solidFill>
                <a:latin typeface="Questrial"/>
                <a:ea typeface="Questrial"/>
                <a:cs typeface="Questrial"/>
                <a:sym typeface="Questrial"/>
              </a:rPr>
              <a:t>Counselor/CCC Events Grade </a:t>
            </a:r>
            <a:r>
              <a:rPr lang="en" sz="2800"/>
              <a:t>9</a:t>
            </a:r>
            <a:endParaRPr sz="2800"/>
          </a:p>
        </p:txBody>
      </p:sp>
      <p:graphicFrame>
        <p:nvGraphicFramePr>
          <p:cNvPr id="360" name="Google Shape;360;p53"/>
          <p:cNvGraphicFramePr/>
          <p:nvPr/>
        </p:nvGraphicFramePr>
        <p:xfrm>
          <a:off x="1441566" y="1520675"/>
          <a:ext cx="3000000" cy="3000000"/>
        </p:xfrm>
        <a:graphic>
          <a:graphicData uri="http://schemas.openxmlformats.org/drawingml/2006/table">
            <a:tbl>
              <a:tblPr firstRow="1" bandRow="1">
                <a:noFill/>
                <a:tableStyleId>{4024A91A-8230-4C72-8E4B-1667CD18E156}</a:tableStyleId>
              </a:tblPr>
              <a:tblGrid>
                <a:gridCol w="3280875">
                  <a:extLst>
                    <a:ext uri="{9D8B030D-6E8A-4147-A177-3AD203B41FA5}">
                      <a16:colId xmlns:a16="http://schemas.microsoft.com/office/drawing/2014/main" val="20000"/>
                    </a:ext>
                  </a:extLst>
                </a:gridCol>
                <a:gridCol w="3283600">
                  <a:extLst>
                    <a:ext uri="{9D8B030D-6E8A-4147-A177-3AD203B41FA5}">
                      <a16:colId xmlns:a16="http://schemas.microsoft.com/office/drawing/2014/main" val="20001"/>
                    </a:ext>
                  </a:extLst>
                </a:gridCol>
              </a:tblGrid>
              <a:tr h="273650">
                <a:tc gridSpan="2">
                  <a:txBody>
                    <a:bodyPr/>
                    <a:lstStyle/>
                    <a:p>
                      <a:pPr marL="0" marR="0" lvl="0" indent="0" algn="ctr" rtl="0">
                        <a:spcBef>
                          <a:spcPts val="0"/>
                        </a:spcBef>
                        <a:spcAft>
                          <a:spcPts val="0"/>
                        </a:spcAft>
                        <a:buNone/>
                      </a:pPr>
                      <a:r>
                        <a:rPr lang="en" sz="1100"/>
                        <a:t>Grade 9 Content</a:t>
                      </a:r>
                      <a:endParaRPr sz="1100"/>
                    </a:p>
                  </a:txBody>
                  <a:tcPr marL="68575" marR="68575" marT="25725" marB="25725"/>
                </a:tc>
                <a:tc hMerge="1">
                  <a:txBody>
                    <a:bodyPr/>
                    <a:lstStyle/>
                    <a:p>
                      <a:endParaRPr lang="en-US"/>
                    </a:p>
                  </a:txBody>
                  <a:tcPr/>
                </a:tc>
                <a:extLst>
                  <a:ext uri="{0D108BD9-81ED-4DB2-BD59-A6C34878D82A}">
                    <a16:rowId xmlns:a16="http://schemas.microsoft.com/office/drawing/2014/main" val="10000"/>
                  </a:ext>
                </a:extLst>
              </a:tr>
              <a:tr h="295400">
                <a:tc>
                  <a:txBody>
                    <a:bodyPr/>
                    <a:lstStyle/>
                    <a:p>
                      <a:pPr marL="0" marR="0" lvl="0" indent="0" algn="ctr" rtl="0">
                        <a:spcBef>
                          <a:spcPts val="0"/>
                        </a:spcBef>
                        <a:spcAft>
                          <a:spcPts val="0"/>
                        </a:spcAft>
                        <a:buNone/>
                      </a:pPr>
                      <a:r>
                        <a:rPr lang="en" sz="1100" i="1"/>
                        <a:t>Post-Secondary Planning</a:t>
                      </a:r>
                      <a:endParaRPr sz="1100"/>
                    </a:p>
                  </a:txBody>
                  <a:tcPr marL="68575" marR="68575" marT="25725" marB="25725"/>
                </a:tc>
                <a:tc>
                  <a:txBody>
                    <a:bodyPr/>
                    <a:lstStyle/>
                    <a:p>
                      <a:pPr marL="0" marR="0" lvl="0" indent="0" algn="ctr" rtl="0">
                        <a:spcBef>
                          <a:spcPts val="0"/>
                        </a:spcBef>
                        <a:spcAft>
                          <a:spcPts val="0"/>
                        </a:spcAft>
                        <a:buNone/>
                      </a:pPr>
                      <a:r>
                        <a:rPr lang="en" sz="1100" i="1"/>
                        <a:t>Date</a:t>
                      </a:r>
                      <a:endParaRPr sz="1100"/>
                    </a:p>
                  </a:txBody>
                  <a:tcPr marL="68575" marR="68575" marT="25725" marB="25725"/>
                </a:tc>
                <a:extLst>
                  <a:ext uri="{0D108BD9-81ED-4DB2-BD59-A6C34878D82A}">
                    <a16:rowId xmlns:a16="http://schemas.microsoft.com/office/drawing/2014/main" val="10001"/>
                  </a:ext>
                </a:extLst>
              </a:tr>
              <a:tr h="497850">
                <a:tc>
                  <a:txBody>
                    <a:bodyPr/>
                    <a:lstStyle/>
                    <a:p>
                      <a:pPr marL="0" lvl="0" indent="0"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New Family Orientation</a:t>
                      </a:r>
                      <a:endParaRPr sz="1100">
                        <a:latin typeface="Arial"/>
                        <a:ea typeface="Arial"/>
                        <a:cs typeface="Arial"/>
                        <a:sym typeface="Arial"/>
                      </a:endParaRPr>
                    </a:p>
                    <a:p>
                      <a:pPr marL="0" marR="0" lvl="0" indent="0" algn="l" rtl="0">
                        <a:spcBef>
                          <a:spcPts val="0"/>
                        </a:spcBef>
                        <a:spcAft>
                          <a:spcPts val="0"/>
                        </a:spcAft>
                        <a:buNone/>
                      </a:pPr>
                      <a:endParaRPr sz="1100"/>
                    </a:p>
                  </a:txBody>
                  <a:tcPr marL="68575" marR="68575" marT="25725" marB="25725"/>
                </a:tc>
                <a:tc>
                  <a:txBody>
                    <a:bodyPr/>
                    <a:lstStyle/>
                    <a:p>
                      <a:pPr marL="0" lvl="0" indent="0" rtl="0">
                        <a:lnSpc>
                          <a:spcPct val="115000"/>
                        </a:lnSpc>
                        <a:spcBef>
                          <a:spcPts val="0"/>
                        </a:spcBef>
                        <a:spcAft>
                          <a:spcPts val="0"/>
                        </a:spcAft>
                        <a:buClr>
                          <a:schemeClr val="dk1"/>
                        </a:buClr>
                        <a:buSzPts val="1100"/>
                        <a:buFont typeface="Arial"/>
                        <a:buNone/>
                      </a:pPr>
                      <a:r>
                        <a:rPr lang="en" sz="1100"/>
                        <a:t>August 22, 2018</a:t>
                      </a:r>
                      <a:endParaRPr sz="1100"/>
                    </a:p>
                    <a:p>
                      <a:pPr marL="0" marR="0" lvl="0" indent="0" algn="l" rtl="0">
                        <a:spcBef>
                          <a:spcPts val="0"/>
                        </a:spcBef>
                        <a:spcAft>
                          <a:spcPts val="0"/>
                        </a:spcAft>
                        <a:buNone/>
                      </a:pPr>
                      <a:endParaRPr sz="1100"/>
                    </a:p>
                  </a:txBody>
                  <a:tcPr marL="68575" marR="68575" marT="25725" marB="25725"/>
                </a:tc>
                <a:extLst>
                  <a:ext uri="{0D108BD9-81ED-4DB2-BD59-A6C34878D82A}">
                    <a16:rowId xmlns:a16="http://schemas.microsoft.com/office/drawing/2014/main" val="10002"/>
                  </a:ext>
                </a:extLst>
              </a:tr>
              <a:tr h="497850">
                <a:tc>
                  <a:txBody>
                    <a:bodyPr/>
                    <a:lstStyle/>
                    <a:p>
                      <a:pPr marL="0" lvl="0" indent="0"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Grade 9 Student Orientation (MLP classrooms)</a:t>
                      </a:r>
                      <a:endParaRPr sz="1100">
                        <a:latin typeface="Arial"/>
                        <a:ea typeface="Arial"/>
                        <a:cs typeface="Arial"/>
                        <a:sym typeface="Arial"/>
                      </a:endParaRPr>
                    </a:p>
                    <a:p>
                      <a:pPr marL="0" marR="0" lvl="0" indent="0" algn="l" rtl="0">
                        <a:spcBef>
                          <a:spcPts val="0"/>
                        </a:spcBef>
                        <a:spcAft>
                          <a:spcPts val="0"/>
                        </a:spcAft>
                        <a:buNone/>
                      </a:pPr>
                      <a:endParaRPr sz="1100"/>
                    </a:p>
                  </a:txBody>
                  <a:tcPr marL="68575" marR="68575" marT="25725" marB="25725"/>
                </a:tc>
                <a:tc>
                  <a:txBody>
                    <a:bodyPr/>
                    <a:lstStyle/>
                    <a:p>
                      <a:pPr marL="0" lvl="0" indent="0" rtl="0">
                        <a:lnSpc>
                          <a:spcPct val="115000"/>
                        </a:lnSpc>
                        <a:spcBef>
                          <a:spcPts val="0"/>
                        </a:spcBef>
                        <a:spcAft>
                          <a:spcPts val="0"/>
                        </a:spcAft>
                        <a:buClr>
                          <a:schemeClr val="dk1"/>
                        </a:buClr>
                        <a:buSzPts val="1100"/>
                        <a:buFont typeface="Arial"/>
                        <a:buNone/>
                      </a:pPr>
                      <a:r>
                        <a:rPr lang="en" sz="1100"/>
                        <a:t>September 10-14</a:t>
                      </a:r>
                      <a:endParaRPr sz="1100"/>
                    </a:p>
                    <a:p>
                      <a:pPr marL="0" marR="0" lvl="0" indent="0" algn="l" rtl="0">
                        <a:spcBef>
                          <a:spcPts val="0"/>
                        </a:spcBef>
                        <a:spcAft>
                          <a:spcPts val="0"/>
                        </a:spcAft>
                        <a:buNone/>
                      </a:pPr>
                      <a:endParaRPr sz="1100"/>
                    </a:p>
                  </a:txBody>
                  <a:tcPr marL="68575" marR="68575" marT="25725" marB="25725"/>
                </a:tc>
                <a:extLst>
                  <a:ext uri="{0D108BD9-81ED-4DB2-BD59-A6C34878D82A}">
                    <a16:rowId xmlns:a16="http://schemas.microsoft.com/office/drawing/2014/main" val="10003"/>
                  </a:ext>
                </a:extLst>
              </a:tr>
              <a:tr h="295400">
                <a:tc>
                  <a:txBody>
                    <a:bodyPr/>
                    <a:lstStyle/>
                    <a:p>
                      <a:pPr marL="0" marR="0" lvl="0" indent="0" algn="l" rtl="0">
                        <a:spcBef>
                          <a:spcPts val="0"/>
                        </a:spcBef>
                        <a:spcAft>
                          <a:spcPts val="0"/>
                        </a:spcAft>
                        <a:buNone/>
                      </a:pPr>
                      <a:r>
                        <a:rPr lang="en" sz="1100" u="sng">
                          <a:solidFill>
                            <a:schemeClr val="hlink"/>
                          </a:solidFill>
                          <a:hlinkClick r:id="rId3"/>
                        </a:rPr>
                        <a:t>MnACC</a:t>
                      </a:r>
                      <a:r>
                        <a:rPr lang="en" sz="1100"/>
                        <a:t> College Fair</a:t>
                      </a:r>
                      <a:endParaRPr sz="1100"/>
                    </a:p>
                  </a:txBody>
                  <a:tcPr marL="68575" marR="68575" marT="25725" marB="25725"/>
                </a:tc>
                <a:tc>
                  <a:txBody>
                    <a:bodyPr/>
                    <a:lstStyle/>
                    <a:p>
                      <a:pPr marL="0" marR="0" lvl="0" indent="0" algn="l" rtl="0">
                        <a:spcBef>
                          <a:spcPts val="0"/>
                        </a:spcBef>
                        <a:spcAft>
                          <a:spcPts val="0"/>
                        </a:spcAft>
                        <a:buNone/>
                      </a:pPr>
                      <a:r>
                        <a:rPr lang="en" sz="1100"/>
                        <a:t>October 8, 2018</a:t>
                      </a:r>
                      <a:endParaRPr sz="1100"/>
                    </a:p>
                  </a:txBody>
                  <a:tcPr marL="68575" marR="68575" marT="25725" marB="25725"/>
                </a:tc>
                <a:extLst>
                  <a:ext uri="{0D108BD9-81ED-4DB2-BD59-A6C34878D82A}">
                    <a16:rowId xmlns:a16="http://schemas.microsoft.com/office/drawing/2014/main" val="10004"/>
                  </a:ext>
                </a:extLst>
              </a:tr>
              <a:tr h="295400">
                <a:tc>
                  <a:txBody>
                    <a:bodyPr/>
                    <a:lstStyle/>
                    <a:p>
                      <a:pPr marL="0" marR="0" lvl="0" indent="0" algn="l" rtl="0">
                        <a:spcBef>
                          <a:spcPts val="0"/>
                        </a:spcBef>
                        <a:spcAft>
                          <a:spcPts val="0"/>
                        </a:spcAft>
                        <a:buNone/>
                      </a:pPr>
                      <a:r>
                        <a:rPr lang="en" sz="1100"/>
                        <a:t>Academic and Post-Secondary Course Plan (MLP)</a:t>
                      </a:r>
                      <a:endParaRPr sz="1100"/>
                    </a:p>
                  </a:txBody>
                  <a:tcPr marL="68575" marR="68575" marT="25725" marB="25725"/>
                </a:tc>
                <a:tc>
                  <a:txBody>
                    <a:bodyPr/>
                    <a:lstStyle/>
                    <a:p>
                      <a:pPr marL="0" marR="0" lvl="0" indent="0" algn="l" rtl="0">
                        <a:spcBef>
                          <a:spcPts val="0"/>
                        </a:spcBef>
                        <a:spcAft>
                          <a:spcPts val="0"/>
                        </a:spcAft>
                        <a:buNone/>
                      </a:pPr>
                      <a:r>
                        <a:rPr lang="en" sz="1100"/>
                        <a:t>February 2019</a:t>
                      </a:r>
                      <a:endParaRPr sz="1100"/>
                    </a:p>
                  </a:txBody>
                  <a:tcPr marL="68575" marR="68575" marT="25725" marB="25725"/>
                </a:tc>
                <a:extLst>
                  <a:ext uri="{0D108BD9-81ED-4DB2-BD59-A6C34878D82A}">
                    <a16:rowId xmlns:a16="http://schemas.microsoft.com/office/drawing/2014/main" val="10005"/>
                  </a:ext>
                </a:extLst>
              </a:tr>
              <a:tr h="295400">
                <a:tc>
                  <a:txBody>
                    <a:bodyPr/>
                    <a:lstStyle/>
                    <a:p>
                      <a:pPr marL="0" marR="0" lvl="0" indent="0" algn="l" rtl="0">
                        <a:spcBef>
                          <a:spcPts val="0"/>
                        </a:spcBef>
                        <a:spcAft>
                          <a:spcPts val="0"/>
                        </a:spcAft>
                        <a:buNone/>
                      </a:pPr>
                      <a:r>
                        <a:rPr lang="en" sz="1100"/>
                        <a:t>Career Exploration Events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06"/>
                  </a:ext>
                </a:extLst>
              </a:tr>
            </a:tbl>
          </a:graphicData>
        </a:graphic>
      </p:graphicFrame>
      <p:pic>
        <p:nvPicPr>
          <p:cNvPr id="361" name="Google Shape;361;p53"/>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2800" b="0" i="0" u="none" strike="noStrike" cap="none">
                <a:solidFill>
                  <a:schemeClr val="dk2"/>
                </a:solidFill>
                <a:latin typeface="Questrial"/>
                <a:ea typeface="Questrial"/>
                <a:cs typeface="Questrial"/>
                <a:sym typeface="Questrial"/>
              </a:rPr>
              <a:t>Counselor/CCC Events Grade 10</a:t>
            </a:r>
            <a:endParaRPr sz="2800"/>
          </a:p>
        </p:txBody>
      </p:sp>
      <p:graphicFrame>
        <p:nvGraphicFramePr>
          <p:cNvPr id="367" name="Google Shape;367;p54"/>
          <p:cNvGraphicFramePr/>
          <p:nvPr/>
        </p:nvGraphicFramePr>
        <p:xfrm>
          <a:off x="1441566" y="1247525"/>
          <a:ext cx="3000000" cy="3000000"/>
        </p:xfrm>
        <a:graphic>
          <a:graphicData uri="http://schemas.openxmlformats.org/drawingml/2006/table">
            <a:tbl>
              <a:tblPr firstRow="1" bandRow="1">
                <a:noFill/>
                <a:tableStyleId>{4024A91A-8230-4C72-8E4B-1667CD18E156}</a:tableStyleId>
              </a:tblPr>
              <a:tblGrid>
                <a:gridCol w="3280875">
                  <a:extLst>
                    <a:ext uri="{9D8B030D-6E8A-4147-A177-3AD203B41FA5}">
                      <a16:colId xmlns:a16="http://schemas.microsoft.com/office/drawing/2014/main" val="20000"/>
                    </a:ext>
                  </a:extLst>
                </a:gridCol>
                <a:gridCol w="3283600">
                  <a:extLst>
                    <a:ext uri="{9D8B030D-6E8A-4147-A177-3AD203B41FA5}">
                      <a16:colId xmlns:a16="http://schemas.microsoft.com/office/drawing/2014/main" val="20001"/>
                    </a:ext>
                  </a:extLst>
                </a:gridCol>
              </a:tblGrid>
              <a:tr h="227225">
                <a:tc gridSpan="2">
                  <a:txBody>
                    <a:bodyPr/>
                    <a:lstStyle/>
                    <a:p>
                      <a:pPr marL="0" marR="0" lvl="0" indent="0" algn="ctr" rtl="0">
                        <a:spcBef>
                          <a:spcPts val="0"/>
                        </a:spcBef>
                        <a:spcAft>
                          <a:spcPts val="0"/>
                        </a:spcAft>
                        <a:buNone/>
                      </a:pPr>
                      <a:r>
                        <a:rPr lang="en" sz="1100"/>
                        <a:t>Grade 10 Content</a:t>
                      </a:r>
                      <a:endParaRPr sz="1100"/>
                    </a:p>
                  </a:txBody>
                  <a:tcPr marL="68575" marR="68575" marT="25725" marB="25725"/>
                </a:tc>
                <a:tc hMerge="1">
                  <a:txBody>
                    <a:bodyPr/>
                    <a:lstStyle/>
                    <a:p>
                      <a:endParaRPr lang="en-US"/>
                    </a:p>
                  </a:txBody>
                  <a:tcPr/>
                </a:tc>
                <a:extLst>
                  <a:ext uri="{0D108BD9-81ED-4DB2-BD59-A6C34878D82A}">
                    <a16:rowId xmlns:a16="http://schemas.microsoft.com/office/drawing/2014/main" val="10000"/>
                  </a:ext>
                </a:extLst>
              </a:tr>
              <a:tr h="245300">
                <a:tc>
                  <a:txBody>
                    <a:bodyPr/>
                    <a:lstStyle/>
                    <a:p>
                      <a:pPr marL="0" marR="0" lvl="0" indent="0" algn="ctr" rtl="0">
                        <a:spcBef>
                          <a:spcPts val="0"/>
                        </a:spcBef>
                        <a:spcAft>
                          <a:spcPts val="0"/>
                        </a:spcAft>
                        <a:buNone/>
                      </a:pPr>
                      <a:r>
                        <a:rPr lang="en" sz="1100" i="1"/>
                        <a:t>Post-Secondary Planning</a:t>
                      </a:r>
                      <a:endParaRPr sz="1100"/>
                    </a:p>
                  </a:txBody>
                  <a:tcPr marL="68575" marR="68575" marT="25725" marB="25725"/>
                </a:tc>
                <a:tc>
                  <a:txBody>
                    <a:bodyPr/>
                    <a:lstStyle/>
                    <a:p>
                      <a:pPr marL="0" marR="0" lvl="0" indent="0" algn="ctr" rtl="0">
                        <a:spcBef>
                          <a:spcPts val="0"/>
                        </a:spcBef>
                        <a:spcAft>
                          <a:spcPts val="0"/>
                        </a:spcAft>
                        <a:buNone/>
                      </a:pPr>
                      <a:r>
                        <a:rPr lang="en" sz="1100" i="1"/>
                        <a:t>Date</a:t>
                      </a:r>
                      <a:endParaRPr sz="1100"/>
                    </a:p>
                  </a:txBody>
                  <a:tcPr marL="68575" marR="68575" marT="25725" marB="25725"/>
                </a:tc>
                <a:extLst>
                  <a:ext uri="{0D108BD9-81ED-4DB2-BD59-A6C34878D82A}">
                    <a16:rowId xmlns:a16="http://schemas.microsoft.com/office/drawing/2014/main" val="10001"/>
                  </a:ext>
                </a:extLst>
              </a:tr>
              <a:tr h="245300">
                <a:tc>
                  <a:txBody>
                    <a:bodyPr/>
                    <a:lstStyle/>
                    <a:p>
                      <a:pPr marL="0" marR="0" lvl="0" indent="0" algn="l" rtl="0">
                        <a:spcBef>
                          <a:spcPts val="0"/>
                        </a:spcBef>
                        <a:spcAft>
                          <a:spcPts val="0"/>
                        </a:spcAft>
                        <a:buNone/>
                      </a:pPr>
                      <a:r>
                        <a:rPr lang="en" sz="1100"/>
                        <a:t>Beginning of Year Check In (MLP classrooms)</a:t>
                      </a:r>
                      <a:endParaRPr sz="1100"/>
                    </a:p>
                  </a:txBody>
                  <a:tcPr marL="68575" marR="68575" marT="25725" marB="25725"/>
                </a:tc>
                <a:tc>
                  <a:txBody>
                    <a:bodyPr/>
                    <a:lstStyle/>
                    <a:p>
                      <a:pPr marL="0" marR="0" lvl="0" indent="0" algn="l" rtl="0">
                        <a:spcBef>
                          <a:spcPts val="0"/>
                        </a:spcBef>
                        <a:spcAft>
                          <a:spcPts val="0"/>
                        </a:spcAft>
                        <a:buNone/>
                      </a:pPr>
                      <a:r>
                        <a:rPr lang="en" sz="1100"/>
                        <a:t>October 8-12, 2018</a:t>
                      </a:r>
                      <a:endParaRPr sz="1100"/>
                    </a:p>
                  </a:txBody>
                  <a:tcPr marL="68575" marR="68575" marT="25725" marB="25725"/>
                </a:tc>
                <a:extLst>
                  <a:ext uri="{0D108BD9-81ED-4DB2-BD59-A6C34878D82A}">
                    <a16:rowId xmlns:a16="http://schemas.microsoft.com/office/drawing/2014/main" val="10002"/>
                  </a:ext>
                </a:extLst>
              </a:tr>
              <a:tr h="245300">
                <a:tc>
                  <a:txBody>
                    <a:bodyPr/>
                    <a:lstStyle/>
                    <a:p>
                      <a:pPr marL="0" marR="0" lvl="0" indent="0" algn="l" rtl="0">
                        <a:spcBef>
                          <a:spcPts val="0"/>
                        </a:spcBef>
                        <a:spcAft>
                          <a:spcPts val="0"/>
                        </a:spcAft>
                        <a:buNone/>
                      </a:pPr>
                      <a:r>
                        <a:rPr lang="en" sz="1100"/>
                        <a:t>ACT National Test</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03"/>
                  </a:ext>
                </a:extLst>
              </a:tr>
              <a:tr h="245300">
                <a:tc>
                  <a:txBody>
                    <a:bodyPr/>
                    <a:lstStyle/>
                    <a:p>
                      <a:pPr marL="0" marR="0" lvl="0" indent="0" algn="l" rtl="0">
                        <a:spcBef>
                          <a:spcPts val="0"/>
                        </a:spcBef>
                        <a:spcAft>
                          <a:spcPts val="0"/>
                        </a:spcAft>
                        <a:buNone/>
                      </a:pPr>
                      <a:r>
                        <a:rPr lang="en" sz="1100" u="sng">
                          <a:solidFill>
                            <a:schemeClr val="hlink"/>
                          </a:solidFill>
                          <a:hlinkClick r:id="rId3"/>
                        </a:rPr>
                        <a:t>MnACC</a:t>
                      </a:r>
                      <a:r>
                        <a:rPr lang="en" sz="1100"/>
                        <a:t> College Fair</a:t>
                      </a:r>
                      <a:endParaRPr sz="1100"/>
                    </a:p>
                  </a:txBody>
                  <a:tcPr marL="68575" marR="68575" marT="25725" marB="25725"/>
                </a:tc>
                <a:tc>
                  <a:txBody>
                    <a:bodyPr/>
                    <a:lstStyle/>
                    <a:p>
                      <a:pPr marL="0" marR="0" lvl="0" indent="0" algn="l" rtl="0">
                        <a:spcBef>
                          <a:spcPts val="0"/>
                        </a:spcBef>
                        <a:spcAft>
                          <a:spcPts val="0"/>
                        </a:spcAft>
                        <a:buNone/>
                      </a:pPr>
                      <a:r>
                        <a:rPr lang="en" sz="1100"/>
                        <a:t>October 8,  2018</a:t>
                      </a:r>
                      <a:endParaRPr sz="1100"/>
                    </a:p>
                  </a:txBody>
                  <a:tcPr marL="68575" marR="68575" marT="25725" marB="25725"/>
                </a:tc>
                <a:extLst>
                  <a:ext uri="{0D108BD9-81ED-4DB2-BD59-A6C34878D82A}">
                    <a16:rowId xmlns:a16="http://schemas.microsoft.com/office/drawing/2014/main" val="10004"/>
                  </a:ext>
                </a:extLst>
              </a:tr>
              <a:tr h="245300">
                <a:tc>
                  <a:txBody>
                    <a:bodyPr/>
                    <a:lstStyle/>
                    <a:p>
                      <a:pPr marL="0" marR="0" lvl="0" indent="0" algn="l" rtl="0">
                        <a:spcBef>
                          <a:spcPts val="0"/>
                        </a:spcBef>
                        <a:spcAft>
                          <a:spcPts val="0"/>
                        </a:spcAft>
                        <a:buNone/>
                      </a:pPr>
                      <a:r>
                        <a:rPr lang="en" sz="1100"/>
                        <a:t>PSAT/NMSQT</a:t>
                      </a:r>
                      <a:endParaRPr sz="1100"/>
                    </a:p>
                  </a:txBody>
                  <a:tcPr marL="68575" marR="68575" marT="25725" marB="25725"/>
                </a:tc>
                <a:tc>
                  <a:txBody>
                    <a:bodyPr/>
                    <a:lstStyle/>
                    <a:p>
                      <a:pPr marL="0" marR="0" lvl="0" indent="0" algn="l" rtl="0">
                        <a:spcBef>
                          <a:spcPts val="0"/>
                        </a:spcBef>
                        <a:spcAft>
                          <a:spcPts val="0"/>
                        </a:spcAft>
                        <a:buNone/>
                      </a:pPr>
                      <a:r>
                        <a:rPr lang="en" sz="1100"/>
                        <a:t>October 24, 2018</a:t>
                      </a:r>
                      <a:endParaRPr sz="1100"/>
                    </a:p>
                  </a:txBody>
                  <a:tcPr marL="68575" marR="68575" marT="25725" marB="25725"/>
                </a:tc>
                <a:extLst>
                  <a:ext uri="{0D108BD9-81ED-4DB2-BD59-A6C34878D82A}">
                    <a16:rowId xmlns:a16="http://schemas.microsoft.com/office/drawing/2014/main" val="10005"/>
                  </a:ext>
                </a:extLst>
              </a:tr>
              <a:tr h="245300">
                <a:tc>
                  <a:txBody>
                    <a:bodyPr/>
                    <a:lstStyle/>
                    <a:p>
                      <a:pPr marL="0" marR="0" lvl="0" indent="0" algn="l" rtl="0">
                        <a:spcBef>
                          <a:spcPts val="0"/>
                        </a:spcBef>
                        <a:spcAft>
                          <a:spcPts val="0"/>
                        </a:spcAft>
                        <a:buNone/>
                      </a:pPr>
                      <a:r>
                        <a:rPr lang="en" sz="1100"/>
                        <a:t>AchieveMpls Career Speakers Event (MLP classrooms)</a:t>
                      </a:r>
                      <a:endParaRPr sz="1100"/>
                    </a:p>
                  </a:txBody>
                  <a:tcPr marL="68575" marR="68575" marT="25725" marB="25725"/>
                </a:tc>
                <a:tc>
                  <a:txBody>
                    <a:bodyPr/>
                    <a:lstStyle/>
                    <a:p>
                      <a:pPr marL="0" marR="0" lvl="0" indent="0" algn="l" rtl="0">
                        <a:spcBef>
                          <a:spcPts val="0"/>
                        </a:spcBef>
                        <a:spcAft>
                          <a:spcPts val="0"/>
                        </a:spcAft>
                        <a:buNone/>
                      </a:pPr>
                      <a:r>
                        <a:rPr lang="en" sz="1100"/>
                        <a:t>December 5, 2018</a:t>
                      </a:r>
                      <a:endParaRPr sz="1100"/>
                    </a:p>
                  </a:txBody>
                  <a:tcPr marL="68575" marR="68575" marT="25725" marB="25725"/>
                </a:tc>
                <a:extLst>
                  <a:ext uri="{0D108BD9-81ED-4DB2-BD59-A6C34878D82A}">
                    <a16:rowId xmlns:a16="http://schemas.microsoft.com/office/drawing/2014/main" val="10006"/>
                  </a:ext>
                </a:extLst>
              </a:tr>
              <a:tr h="245300">
                <a:tc>
                  <a:txBody>
                    <a:bodyPr/>
                    <a:lstStyle/>
                    <a:p>
                      <a:pPr marL="0" marR="0" lvl="0" indent="0" algn="l" rtl="0">
                        <a:spcBef>
                          <a:spcPts val="0"/>
                        </a:spcBef>
                        <a:spcAft>
                          <a:spcPts val="0"/>
                        </a:spcAft>
                        <a:buNone/>
                      </a:pPr>
                      <a:r>
                        <a:rPr lang="en" sz="1100"/>
                        <a:t>Personality Types (MLP classrooms)</a:t>
                      </a:r>
                      <a:endParaRPr sz="1100"/>
                    </a:p>
                  </a:txBody>
                  <a:tcPr marL="68575" marR="68575" marT="25725" marB="25725"/>
                </a:tc>
                <a:tc>
                  <a:txBody>
                    <a:bodyPr/>
                    <a:lstStyle/>
                    <a:p>
                      <a:pPr marL="0" marR="0" lvl="0" indent="0" algn="l" rtl="0">
                        <a:spcBef>
                          <a:spcPts val="0"/>
                        </a:spcBef>
                        <a:spcAft>
                          <a:spcPts val="0"/>
                        </a:spcAft>
                        <a:buNone/>
                      </a:pPr>
                      <a:r>
                        <a:rPr lang="en" sz="1100"/>
                        <a:t>December 17-21, 2018</a:t>
                      </a:r>
                      <a:endParaRPr sz="1100"/>
                    </a:p>
                  </a:txBody>
                  <a:tcPr marL="68575" marR="68575" marT="25725" marB="25725"/>
                </a:tc>
                <a:extLst>
                  <a:ext uri="{0D108BD9-81ED-4DB2-BD59-A6C34878D82A}">
                    <a16:rowId xmlns:a16="http://schemas.microsoft.com/office/drawing/2014/main" val="10007"/>
                  </a:ext>
                </a:extLst>
              </a:tr>
              <a:tr h="245300">
                <a:tc>
                  <a:txBody>
                    <a:bodyPr/>
                    <a:lstStyle/>
                    <a:p>
                      <a:pPr marL="0" marR="0" lvl="0" indent="0" algn="l" rtl="0">
                        <a:spcBef>
                          <a:spcPts val="0"/>
                        </a:spcBef>
                        <a:spcAft>
                          <a:spcPts val="0"/>
                        </a:spcAft>
                        <a:buNone/>
                      </a:pPr>
                      <a:r>
                        <a:rPr lang="en" sz="1100"/>
                        <a:t>Advanced Academics Information </a:t>
                      </a:r>
                      <a:endParaRPr sz="1100"/>
                    </a:p>
                  </a:txBody>
                  <a:tcPr marL="68575" marR="68575" marT="25725" marB="25725"/>
                </a:tc>
                <a:tc>
                  <a:txBody>
                    <a:bodyPr/>
                    <a:lstStyle/>
                    <a:p>
                      <a:pPr marL="0" marR="0" lvl="0" indent="0" algn="l" rtl="0">
                        <a:spcBef>
                          <a:spcPts val="0"/>
                        </a:spcBef>
                        <a:spcAft>
                          <a:spcPts val="0"/>
                        </a:spcAft>
                        <a:buNone/>
                      </a:pPr>
                      <a:r>
                        <a:rPr lang="en" sz="1100"/>
                        <a:t>January 7-11, 2019</a:t>
                      </a:r>
                      <a:endParaRPr sz="1100"/>
                    </a:p>
                  </a:txBody>
                  <a:tcPr marL="68575" marR="68575" marT="25725" marB="25725"/>
                </a:tc>
                <a:extLst>
                  <a:ext uri="{0D108BD9-81ED-4DB2-BD59-A6C34878D82A}">
                    <a16:rowId xmlns:a16="http://schemas.microsoft.com/office/drawing/2014/main" val="10008"/>
                  </a:ext>
                </a:extLst>
              </a:tr>
              <a:tr h="245300">
                <a:tc>
                  <a:txBody>
                    <a:bodyPr/>
                    <a:lstStyle/>
                    <a:p>
                      <a:pPr marL="0" marR="0" lvl="0" indent="0" algn="l" rtl="0">
                        <a:spcBef>
                          <a:spcPts val="0"/>
                        </a:spcBef>
                        <a:spcAft>
                          <a:spcPts val="0"/>
                        </a:spcAft>
                        <a:buNone/>
                      </a:pPr>
                      <a:r>
                        <a:rPr lang="en" sz="1100"/>
                        <a:t>PSEO Student Panel</a:t>
                      </a:r>
                      <a:endParaRPr sz="1100"/>
                    </a:p>
                  </a:txBody>
                  <a:tcPr marL="68575" marR="68575" marT="25725" marB="25725"/>
                </a:tc>
                <a:tc>
                  <a:txBody>
                    <a:bodyPr/>
                    <a:lstStyle/>
                    <a:p>
                      <a:pPr marL="0" marR="0" lvl="0" indent="0" algn="l" rtl="0">
                        <a:spcBef>
                          <a:spcPts val="0"/>
                        </a:spcBef>
                        <a:spcAft>
                          <a:spcPts val="0"/>
                        </a:spcAft>
                        <a:buNone/>
                      </a:pPr>
                      <a:r>
                        <a:rPr lang="en" sz="1100"/>
                        <a:t>Winter 2019</a:t>
                      </a:r>
                      <a:endParaRPr sz="1100"/>
                    </a:p>
                  </a:txBody>
                  <a:tcPr marL="68575" marR="68575" marT="25725" marB="25725"/>
                </a:tc>
                <a:extLst>
                  <a:ext uri="{0D108BD9-81ED-4DB2-BD59-A6C34878D82A}">
                    <a16:rowId xmlns:a16="http://schemas.microsoft.com/office/drawing/2014/main" val="10009"/>
                  </a:ext>
                </a:extLst>
              </a:tr>
              <a:tr h="245300">
                <a:tc>
                  <a:txBody>
                    <a:bodyPr/>
                    <a:lstStyle/>
                    <a:p>
                      <a:pPr marL="0" marR="0" lvl="0" indent="0" algn="l" rtl="0">
                        <a:spcBef>
                          <a:spcPts val="0"/>
                        </a:spcBef>
                        <a:spcAft>
                          <a:spcPts val="0"/>
                        </a:spcAft>
                        <a:buNone/>
                      </a:pPr>
                      <a:r>
                        <a:rPr lang="en" sz="1100"/>
                        <a:t>Resume Building</a:t>
                      </a:r>
                      <a:endParaRPr sz="1100"/>
                    </a:p>
                  </a:txBody>
                  <a:tcPr marL="68575" marR="68575" marT="25725" marB="25725"/>
                </a:tc>
                <a:tc>
                  <a:txBody>
                    <a:bodyPr/>
                    <a:lstStyle/>
                    <a:p>
                      <a:pPr marL="0" marR="0" lvl="0" indent="0" algn="l" rtl="0">
                        <a:spcBef>
                          <a:spcPts val="0"/>
                        </a:spcBef>
                        <a:spcAft>
                          <a:spcPts val="0"/>
                        </a:spcAft>
                        <a:buNone/>
                      </a:pPr>
                      <a:r>
                        <a:rPr lang="en" sz="1100"/>
                        <a:t>Winter 2019</a:t>
                      </a:r>
                      <a:endParaRPr sz="1100"/>
                    </a:p>
                  </a:txBody>
                  <a:tcPr marL="68575" marR="68575" marT="25725" marB="25725"/>
                </a:tc>
                <a:extLst>
                  <a:ext uri="{0D108BD9-81ED-4DB2-BD59-A6C34878D82A}">
                    <a16:rowId xmlns:a16="http://schemas.microsoft.com/office/drawing/2014/main" val="10010"/>
                  </a:ext>
                </a:extLst>
              </a:tr>
              <a:tr h="245300">
                <a:tc>
                  <a:txBody>
                    <a:bodyPr/>
                    <a:lstStyle/>
                    <a:p>
                      <a:pPr marL="0" marR="0" lvl="0" indent="0" algn="l" rtl="0">
                        <a:spcBef>
                          <a:spcPts val="0"/>
                        </a:spcBef>
                        <a:spcAft>
                          <a:spcPts val="0"/>
                        </a:spcAft>
                        <a:buNone/>
                      </a:pPr>
                      <a:r>
                        <a:rPr lang="en" sz="1100"/>
                        <a:t>Academic and Post-Secondary Course Plan (MLP)</a:t>
                      </a:r>
                      <a:endParaRPr sz="1100"/>
                    </a:p>
                  </a:txBody>
                  <a:tcPr marL="68575" marR="68575" marT="25725" marB="25725"/>
                </a:tc>
                <a:tc>
                  <a:txBody>
                    <a:bodyPr/>
                    <a:lstStyle/>
                    <a:p>
                      <a:pPr marL="0" marR="0" lvl="0" indent="0" algn="l" rtl="0">
                        <a:spcBef>
                          <a:spcPts val="0"/>
                        </a:spcBef>
                        <a:spcAft>
                          <a:spcPts val="0"/>
                        </a:spcAft>
                        <a:buNone/>
                      </a:pPr>
                      <a:r>
                        <a:rPr lang="en" sz="1100"/>
                        <a:t>February 2019</a:t>
                      </a:r>
                      <a:endParaRPr sz="1100"/>
                    </a:p>
                  </a:txBody>
                  <a:tcPr marL="68575" marR="68575" marT="25725" marB="25725"/>
                </a:tc>
                <a:extLst>
                  <a:ext uri="{0D108BD9-81ED-4DB2-BD59-A6C34878D82A}">
                    <a16:rowId xmlns:a16="http://schemas.microsoft.com/office/drawing/2014/main" val="10011"/>
                  </a:ext>
                </a:extLst>
              </a:tr>
              <a:tr h="245300">
                <a:tc>
                  <a:txBody>
                    <a:bodyPr/>
                    <a:lstStyle/>
                    <a:p>
                      <a:pPr marL="0" marR="0" lvl="0" indent="0" algn="l" rtl="0">
                        <a:spcBef>
                          <a:spcPts val="0"/>
                        </a:spcBef>
                        <a:spcAft>
                          <a:spcPts val="0"/>
                        </a:spcAft>
                        <a:buNone/>
                      </a:pPr>
                      <a:r>
                        <a:rPr lang="en" sz="1100"/>
                        <a:t>Post-Secondary and Financial Aid Planning Night </a:t>
                      </a:r>
                      <a:endParaRPr sz="1100"/>
                    </a:p>
                  </a:txBody>
                  <a:tcPr marL="68575" marR="68575" marT="25725" marB="25725"/>
                </a:tc>
                <a:tc>
                  <a:txBody>
                    <a:bodyPr/>
                    <a:lstStyle/>
                    <a:p>
                      <a:pPr marL="0" marR="0" lvl="0" indent="0" algn="l" rtl="0">
                        <a:spcBef>
                          <a:spcPts val="0"/>
                        </a:spcBef>
                        <a:spcAft>
                          <a:spcPts val="0"/>
                        </a:spcAft>
                        <a:buNone/>
                      </a:pPr>
                      <a:r>
                        <a:rPr lang="en" sz="1100"/>
                        <a:t>April 11, 2019</a:t>
                      </a:r>
                      <a:endParaRPr sz="1100"/>
                    </a:p>
                  </a:txBody>
                  <a:tcPr marL="68575" marR="68575" marT="25725" marB="25725"/>
                </a:tc>
                <a:extLst>
                  <a:ext uri="{0D108BD9-81ED-4DB2-BD59-A6C34878D82A}">
                    <a16:rowId xmlns:a16="http://schemas.microsoft.com/office/drawing/2014/main" val="10012"/>
                  </a:ext>
                </a:extLst>
              </a:tr>
              <a:tr h="245300">
                <a:tc>
                  <a:txBody>
                    <a:bodyPr/>
                    <a:lstStyle/>
                    <a:p>
                      <a:pPr marL="0" marR="0" lvl="0" indent="0" algn="l" rtl="0">
                        <a:spcBef>
                          <a:spcPts val="0"/>
                        </a:spcBef>
                        <a:spcAft>
                          <a:spcPts val="0"/>
                        </a:spcAft>
                        <a:buNone/>
                      </a:pPr>
                      <a:r>
                        <a:rPr lang="en" sz="1100"/>
                        <a:t>Career Exploration Events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13"/>
                  </a:ext>
                </a:extLst>
              </a:tr>
            </a:tbl>
          </a:graphicData>
        </a:graphic>
      </p:graphicFrame>
      <p:pic>
        <p:nvPicPr>
          <p:cNvPr id="368" name="Google Shape;368;p54"/>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5"/>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2800" b="0" i="0" u="none" strike="noStrike" cap="none">
                <a:solidFill>
                  <a:schemeClr val="dk2"/>
                </a:solidFill>
                <a:latin typeface="Questrial"/>
                <a:ea typeface="Questrial"/>
                <a:cs typeface="Questrial"/>
                <a:sym typeface="Questrial"/>
              </a:rPr>
              <a:t>Counselor/CCC Events Grade 11</a:t>
            </a:r>
            <a:endParaRPr sz="2800"/>
          </a:p>
        </p:txBody>
      </p:sp>
      <p:graphicFrame>
        <p:nvGraphicFramePr>
          <p:cNvPr id="374" name="Google Shape;374;p55"/>
          <p:cNvGraphicFramePr/>
          <p:nvPr/>
        </p:nvGraphicFramePr>
        <p:xfrm>
          <a:off x="613172" y="1543050"/>
          <a:ext cx="3000000" cy="3000000"/>
        </p:xfrm>
        <a:graphic>
          <a:graphicData uri="http://schemas.openxmlformats.org/drawingml/2006/table">
            <a:tbl>
              <a:tblPr firstRow="1" bandRow="1">
                <a:noFill/>
                <a:tableStyleId>{4024A91A-8230-4C72-8E4B-1667CD18E156}</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208575">
                <a:tc gridSpan="2">
                  <a:txBody>
                    <a:bodyPr/>
                    <a:lstStyle/>
                    <a:p>
                      <a:pPr marL="0" marR="0" lvl="0" indent="0" algn="ctr" rtl="0">
                        <a:spcBef>
                          <a:spcPts val="0"/>
                        </a:spcBef>
                        <a:spcAft>
                          <a:spcPts val="0"/>
                        </a:spcAft>
                        <a:buNone/>
                      </a:pPr>
                      <a:r>
                        <a:rPr lang="en" sz="1100"/>
                        <a:t>Grade 11 Content</a:t>
                      </a:r>
                      <a:endParaRPr sz="1100"/>
                    </a:p>
                  </a:txBody>
                  <a:tcPr marL="68575" marR="68575" marT="25725" marB="25725"/>
                </a:tc>
                <a:tc hMerge="1">
                  <a:txBody>
                    <a:bodyPr/>
                    <a:lstStyle/>
                    <a:p>
                      <a:endParaRPr lang="en-US"/>
                    </a:p>
                  </a:txBody>
                  <a:tcPr/>
                </a:tc>
                <a:extLst>
                  <a:ext uri="{0D108BD9-81ED-4DB2-BD59-A6C34878D82A}">
                    <a16:rowId xmlns:a16="http://schemas.microsoft.com/office/drawing/2014/main" val="10000"/>
                  </a:ext>
                </a:extLst>
              </a:tr>
              <a:tr h="208575">
                <a:tc>
                  <a:txBody>
                    <a:bodyPr/>
                    <a:lstStyle/>
                    <a:p>
                      <a:pPr marL="0" marR="0" lvl="0" indent="0" algn="ctr" rtl="0">
                        <a:spcBef>
                          <a:spcPts val="0"/>
                        </a:spcBef>
                        <a:spcAft>
                          <a:spcPts val="0"/>
                        </a:spcAft>
                        <a:buNone/>
                      </a:pPr>
                      <a:r>
                        <a:rPr lang="en" sz="1100" i="1"/>
                        <a:t>Post-Secondary Planning</a:t>
                      </a:r>
                      <a:endParaRPr sz="1100"/>
                    </a:p>
                  </a:txBody>
                  <a:tcPr marL="68575" marR="68575" marT="25725" marB="25725"/>
                </a:tc>
                <a:tc>
                  <a:txBody>
                    <a:bodyPr/>
                    <a:lstStyle/>
                    <a:p>
                      <a:pPr marL="0" marR="0" lvl="0" indent="0" algn="ctr" rtl="0">
                        <a:spcBef>
                          <a:spcPts val="0"/>
                        </a:spcBef>
                        <a:spcAft>
                          <a:spcPts val="0"/>
                        </a:spcAft>
                        <a:buNone/>
                      </a:pPr>
                      <a:r>
                        <a:rPr lang="en" sz="1100" i="1"/>
                        <a:t>Date</a:t>
                      </a:r>
                      <a:endParaRPr sz="1100"/>
                    </a:p>
                  </a:txBody>
                  <a:tcPr marL="68575" marR="68575" marT="25725" marB="25725"/>
                </a:tc>
                <a:extLst>
                  <a:ext uri="{0D108BD9-81ED-4DB2-BD59-A6C34878D82A}">
                    <a16:rowId xmlns:a16="http://schemas.microsoft.com/office/drawing/2014/main" val="10001"/>
                  </a:ext>
                </a:extLst>
              </a:tr>
              <a:tr h="208575">
                <a:tc>
                  <a:txBody>
                    <a:bodyPr/>
                    <a:lstStyle/>
                    <a:p>
                      <a:pPr marL="0" marR="0" lvl="0" indent="0" algn="l" rtl="0">
                        <a:spcBef>
                          <a:spcPts val="0"/>
                        </a:spcBef>
                        <a:spcAft>
                          <a:spcPts val="0"/>
                        </a:spcAft>
                        <a:buNone/>
                      </a:pPr>
                      <a:r>
                        <a:rPr lang="en" sz="1100"/>
                        <a:t>Beginning of Year Check In (MLP classrooms)</a:t>
                      </a:r>
                      <a:endParaRPr sz="1100"/>
                    </a:p>
                  </a:txBody>
                  <a:tcPr marL="68575" marR="68575" marT="25725" marB="25725"/>
                </a:tc>
                <a:tc>
                  <a:txBody>
                    <a:bodyPr/>
                    <a:lstStyle/>
                    <a:p>
                      <a:pPr marL="0" marR="0" lvl="0" indent="0" algn="l" rtl="0">
                        <a:spcBef>
                          <a:spcPts val="0"/>
                        </a:spcBef>
                        <a:spcAft>
                          <a:spcPts val="0"/>
                        </a:spcAft>
                        <a:buNone/>
                      </a:pPr>
                      <a:r>
                        <a:rPr lang="en" sz="1100"/>
                        <a:t>October 8-12, 2018</a:t>
                      </a:r>
                      <a:endParaRPr sz="1100"/>
                    </a:p>
                  </a:txBody>
                  <a:tcPr marL="68575" marR="68575" marT="25725" marB="25725"/>
                </a:tc>
                <a:extLst>
                  <a:ext uri="{0D108BD9-81ED-4DB2-BD59-A6C34878D82A}">
                    <a16:rowId xmlns:a16="http://schemas.microsoft.com/office/drawing/2014/main" val="10002"/>
                  </a:ext>
                </a:extLst>
              </a:tr>
              <a:tr h="208575">
                <a:tc>
                  <a:txBody>
                    <a:bodyPr/>
                    <a:lstStyle/>
                    <a:p>
                      <a:pPr marL="0" marR="0" lvl="0" indent="0" algn="l" rtl="0">
                        <a:spcBef>
                          <a:spcPts val="0"/>
                        </a:spcBef>
                        <a:spcAft>
                          <a:spcPts val="0"/>
                        </a:spcAft>
                        <a:buNone/>
                      </a:pPr>
                      <a:r>
                        <a:rPr lang="en" sz="1100"/>
                        <a:t>Rep Visits</a:t>
                      </a:r>
                      <a:endParaRPr sz="1100"/>
                    </a:p>
                  </a:txBody>
                  <a:tcPr marL="68575" marR="68575" marT="25725" marB="25725"/>
                </a:tc>
                <a:tc>
                  <a:txBody>
                    <a:bodyPr/>
                    <a:lstStyle/>
                    <a:p>
                      <a:pPr marL="0" marR="0" lvl="0" indent="0" algn="l" rtl="0">
                        <a:spcBef>
                          <a:spcPts val="0"/>
                        </a:spcBef>
                        <a:spcAft>
                          <a:spcPts val="0"/>
                        </a:spcAft>
                        <a:buNone/>
                      </a:pPr>
                      <a:r>
                        <a:rPr lang="en" sz="1100"/>
                        <a:t>Fall/Spring- check Naviance for listings</a:t>
                      </a:r>
                      <a:endParaRPr sz="1100"/>
                    </a:p>
                  </a:txBody>
                  <a:tcPr marL="68575" marR="68575" marT="25725" marB="25725"/>
                </a:tc>
                <a:extLst>
                  <a:ext uri="{0D108BD9-81ED-4DB2-BD59-A6C34878D82A}">
                    <a16:rowId xmlns:a16="http://schemas.microsoft.com/office/drawing/2014/main" val="10003"/>
                  </a:ext>
                </a:extLst>
              </a:tr>
              <a:tr h="208575">
                <a:tc>
                  <a:txBody>
                    <a:bodyPr/>
                    <a:lstStyle/>
                    <a:p>
                      <a:pPr marL="0" marR="0" lvl="0" indent="0" algn="l" rtl="0">
                        <a:spcBef>
                          <a:spcPts val="0"/>
                        </a:spcBef>
                        <a:spcAft>
                          <a:spcPts val="0"/>
                        </a:spcAft>
                        <a:buNone/>
                      </a:pPr>
                      <a:r>
                        <a:rPr lang="en" sz="1100"/>
                        <a:t>ACT National Test</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04"/>
                  </a:ext>
                </a:extLst>
              </a:tr>
              <a:tr h="208575">
                <a:tc>
                  <a:txBody>
                    <a:bodyPr/>
                    <a:lstStyle/>
                    <a:p>
                      <a:pPr marL="0" marR="0" lvl="0" indent="0" algn="l" rtl="0">
                        <a:spcBef>
                          <a:spcPts val="0"/>
                        </a:spcBef>
                        <a:spcAft>
                          <a:spcPts val="0"/>
                        </a:spcAft>
                        <a:buNone/>
                      </a:pPr>
                      <a:r>
                        <a:rPr lang="en" sz="1100" u="sng">
                          <a:solidFill>
                            <a:schemeClr val="hlink"/>
                          </a:solidFill>
                          <a:hlinkClick r:id="rId3"/>
                        </a:rPr>
                        <a:t>MnACC</a:t>
                      </a:r>
                      <a:r>
                        <a:rPr lang="en" sz="1100"/>
                        <a:t> College Fair</a:t>
                      </a:r>
                      <a:endParaRPr sz="1100"/>
                    </a:p>
                  </a:txBody>
                  <a:tcPr marL="68575" marR="68575" marT="25725" marB="25725"/>
                </a:tc>
                <a:tc>
                  <a:txBody>
                    <a:bodyPr/>
                    <a:lstStyle/>
                    <a:p>
                      <a:pPr marL="0" marR="0" lvl="0" indent="0" algn="l" rtl="0">
                        <a:spcBef>
                          <a:spcPts val="0"/>
                        </a:spcBef>
                        <a:spcAft>
                          <a:spcPts val="0"/>
                        </a:spcAft>
                        <a:buNone/>
                      </a:pPr>
                      <a:r>
                        <a:rPr lang="en" sz="1100"/>
                        <a:t>October 8,  2018</a:t>
                      </a:r>
                      <a:endParaRPr sz="1100"/>
                    </a:p>
                  </a:txBody>
                  <a:tcPr marL="68575" marR="68575" marT="25725" marB="25725"/>
                </a:tc>
                <a:extLst>
                  <a:ext uri="{0D108BD9-81ED-4DB2-BD59-A6C34878D82A}">
                    <a16:rowId xmlns:a16="http://schemas.microsoft.com/office/drawing/2014/main" val="10005"/>
                  </a:ext>
                </a:extLst>
              </a:tr>
              <a:tr h="208575">
                <a:tc>
                  <a:txBody>
                    <a:bodyPr/>
                    <a:lstStyle/>
                    <a:p>
                      <a:pPr marL="0" marR="0" lvl="0" indent="0" algn="l" rtl="0">
                        <a:spcBef>
                          <a:spcPts val="0"/>
                        </a:spcBef>
                        <a:spcAft>
                          <a:spcPts val="0"/>
                        </a:spcAft>
                        <a:buNone/>
                      </a:pPr>
                      <a:r>
                        <a:rPr lang="en" sz="1100"/>
                        <a:t>PSAT/NMSQT</a:t>
                      </a:r>
                      <a:endParaRPr sz="1100"/>
                    </a:p>
                  </a:txBody>
                  <a:tcPr marL="68575" marR="68575" marT="25725" marB="25725"/>
                </a:tc>
                <a:tc>
                  <a:txBody>
                    <a:bodyPr/>
                    <a:lstStyle/>
                    <a:p>
                      <a:pPr marL="0" marR="0" lvl="0" indent="0" algn="l" rtl="0">
                        <a:spcBef>
                          <a:spcPts val="0"/>
                        </a:spcBef>
                        <a:spcAft>
                          <a:spcPts val="0"/>
                        </a:spcAft>
                        <a:buNone/>
                      </a:pPr>
                      <a:r>
                        <a:rPr lang="en" sz="1100"/>
                        <a:t>October 24, 2018</a:t>
                      </a:r>
                      <a:endParaRPr sz="1100"/>
                    </a:p>
                  </a:txBody>
                  <a:tcPr marL="68575" marR="68575" marT="25725" marB="25725"/>
                </a:tc>
                <a:extLst>
                  <a:ext uri="{0D108BD9-81ED-4DB2-BD59-A6C34878D82A}">
                    <a16:rowId xmlns:a16="http://schemas.microsoft.com/office/drawing/2014/main" val="10006"/>
                  </a:ext>
                </a:extLst>
              </a:tr>
              <a:tr h="208575">
                <a:tc>
                  <a:txBody>
                    <a:bodyPr/>
                    <a:lstStyle/>
                    <a:p>
                      <a:pPr marL="0" marR="0" lvl="0" indent="0" algn="l" rtl="0">
                        <a:spcBef>
                          <a:spcPts val="0"/>
                        </a:spcBef>
                        <a:spcAft>
                          <a:spcPts val="0"/>
                        </a:spcAft>
                        <a:buNone/>
                      </a:pPr>
                      <a:r>
                        <a:rPr lang="en" sz="1100"/>
                        <a:t>Career Interest Inventory (MLP classrooms)</a:t>
                      </a:r>
                      <a:endParaRPr sz="1100"/>
                    </a:p>
                  </a:txBody>
                  <a:tcPr marL="68575" marR="68575" marT="25725" marB="25725"/>
                </a:tc>
                <a:tc>
                  <a:txBody>
                    <a:bodyPr/>
                    <a:lstStyle/>
                    <a:p>
                      <a:pPr marL="0" marR="0" lvl="0" indent="0" algn="l" rtl="0">
                        <a:spcBef>
                          <a:spcPts val="0"/>
                        </a:spcBef>
                        <a:spcAft>
                          <a:spcPts val="0"/>
                        </a:spcAft>
                        <a:buNone/>
                      </a:pPr>
                      <a:r>
                        <a:rPr lang="en" sz="1100"/>
                        <a:t>November 26-30, 2018</a:t>
                      </a:r>
                      <a:endParaRPr sz="1100"/>
                    </a:p>
                  </a:txBody>
                  <a:tcPr marL="68575" marR="68575" marT="25725" marB="25725"/>
                </a:tc>
                <a:extLst>
                  <a:ext uri="{0D108BD9-81ED-4DB2-BD59-A6C34878D82A}">
                    <a16:rowId xmlns:a16="http://schemas.microsoft.com/office/drawing/2014/main" val="10007"/>
                  </a:ext>
                </a:extLst>
              </a:tr>
              <a:tr h="208575">
                <a:tc>
                  <a:txBody>
                    <a:bodyPr/>
                    <a:lstStyle/>
                    <a:p>
                      <a:pPr marL="0" marR="0" lvl="0" indent="0" algn="l" rtl="0">
                        <a:spcBef>
                          <a:spcPts val="0"/>
                        </a:spcBef>
                        <a:spcAft>
                          <a:spcPts val="0"/>
                        </a:spcAft>
                        <a:buNone/>
                      </a:pPr>
                      <a:r>
                        <a:rPr lang="en" sz="1100"/>
                        <a:t>Academic and Post-Secondary Course Plan (MLP)</a:t>
                      </a:r>
                      <a:endParaRPr sz="1100"/>
                    </a:p>
                  </a:txBody>
                  <a:tcPr marL="68575" marR="68575" marT="25725" marB="25725"/>
                </a:tc>
                <a:tc>
                  <a:txBody>
                    <a:bodyPr/>
                    <a:lstStyle/>
                    <a:p>
                      <a:pPr marL="0" marR="0" lvl="0" indent="0" algn="l" rtl="0">
                        <a:spcBef>
                          <a:spcPts val="0"/>
                        </a:spcBef>
                        <a:spcAft>
                          <a:spcPts val="0"/>
                        </a:spcAft>
                        <a:buNone/>
                      </a:pPr>
                      <a:r>
                        <a:rPr lang="en" sz="1100"/>
                        <a:t>February 2019</a:t>
                      </a:r>
                      <a:endParaRPr sz="1100"/>
                    </a:p>
                  </a:txBody>
                  <a:tcPr marL="68575" marR="68575" marT="25725" marB="25725"/>
                </a:tc>
                <a:extLst>
                  <a:ext uri="{0D108BD9-81ED-4DB2-BD59-A6C34878D82A}">
                    <a16:rowId xmlns:a16="http://schemas.microsoft.com/office/drawing/2014/main" val="10008"/>
                  </a:ext>
                </a:extLst>
              </a:tr>
              <a:tr h="208575">
                <a:tc>
                  <a:txBody>
                    <a:bodyPr/>
                    <a:lstStyle/>
                    <a:p>
                      <a:pPr marL="0" marR="0" lvl="0" indent="0" algn="l" rtl="0">
                        <a:spcBef>
                          <a:spcPts val="0"/>
                        </a:spcBef>
                        <a:spcAft>
                          <a:spcPts val="0"/>
                        </a:spcAft>
                        <a:buNone/>
                      </a:pPr>
                      <a:r>
                        <a:rPr lang="en" sz="1100"/>
                        <a:t>Career and Opportunity Fair</a:t>
                      </a:r>
                      <a:endParaRPr sz="1100"/>
                    </a:p>
                  </a:txBody>
                  <a:tcPr marL="68575" marR="68575" marT="25725" marB="25725"/>
                </a:tc>
                <a:tc>
                  <a:txBody>
                    <a:bodyPr/>
                    <a:lstStyle/>
                    <a:p>
                      <a:pPr marL="0" marR="0" lvl="0" indent="0" algn="l" rtl="0">
                        <a:spcBef>
                          <a:spcPts val="0"/>
                        </a:spcBef>
                        <a:spcAft>
                          <a:spcPts val="0"/>
                        </a:spcAft>
                        <a:buNone/>
                      </a:pPr>
                      <a:r>
                        <a:rPr lang="en" sz="1100"/>
                        <a:t>March 12, 2019</a:t>
                      </a:r>
                      <a:endParaRPr sz="1100"/>
                    </a:p>
                  </a:txBody>
                  <a:tcPr marL="68575" marR="68575" marT="25725" marB="25725"/>
                </a:tc>
                <a:extLst>
                  <a:ext uri="{0D108BD9-81ED-4DB2-BD59-A6C34878D82A}">
                    <a16:rowId xmlns:a16="http://schemas.microsoft.com/office/drawing/2014/main" val="10009"/>
                  </a:ext>
                </a:extLst>
              </a:tr>
              <a:tr h="208575">
                <a:tc>
                  <a:txBody>
                    <a:bodyPr/>
                    <a:lstStyle/>
                    <a:p>
                      <a:pPr marL="0" marR="0" lvl="0" indent="0" algn="l" rtl="0">
                        <a:spcBef>
                          <a:spcPts val="0"/>
                        </a:spcBef>
                        <a:spcAft>
                          <a:spcPts val="0"/>
                        </a:spcAft>
                        <a:buNone/>
                      </a:pPr>
                      <a:r>
                        <a:rPr lang="en" sz="1100"/>
                        <a:t>Post-Secondary Launch (MLP classrooms)</a:t>
                      </a:r>
                      <a:endParaRPr sz="1100"/>
                    </a:p>
                  </a:txBody>
                  <a:tcPr marL="68575" marR="68575" marT="25725" marB="25725"/>
                </a:tc>
                <a:tc>
                  <a:txBody>
                    <a:bodyPr/>
                    <a:lstStyle/>
                    <a:p>
                      <a:pPr marL="0" marR="0" lvl="0" indent="0" algn="l" rtl="0">
                        <a:spcBef>
                          <a:spcPts val="0"/>
                        </a:spcBef>
                        <a:spcAft>
                          <a:spcPts val="0"/>
                        </a:spcAft>
                        <a:buNone/>
                      </a:pPr>
                      <a:r>
                        <a:rPr lang="en" sz="1100"/>
                        <a:t>April 8-12, 2019</a:t>
                      </a:r>
                      <a:endParaRPr sz="1100"/>
                    </a:p>
                  </a:txBody>
                  <a:tcPr marL="68575" marR="68575" marT="25725" marB="25725"/>
                </a:tc>
                <a:extLst>
                  <a:ext uri="{0D108BD9-81ED-4DB2-BD59-A6C34878D82A}">
                    <a16:rowId xmlns:a16="http://schemas.microsoft.com/office/drawing/2014/main" val="10010"/>
                  </a:ext>
                </a:extLst>
              </a:tr>
              <a:tr h="208575">
                <a:tc>
                  <a:txBody>
                    <a:bodyPr/>
                    <a:lstStyle/>
                    <a:p>
                      <a:pPr marL="0" marR="0" lvl="0" indent="0" algn="l" rtl="0">
                        <a:spcBef>
                          <a:spcPts val="0"/>
                        </a:spcBef>
                        <a:spcAft>
                          <a:spcPts val="0"/>
                        </a:spcAft>
                        <a:buNone/>
                      </a:pPr>
                      <a:r>
                        <a:rPr lang="en" sz="1100"/>
                        <a:t>Post-Secondary and Financial Aid Planning Night </a:t>
                      </a:r>
                      <a:endParaRPr sz="1100"/>
                    </a:p>
                  </a:txBody>
                  <a:tcPr marL="68575" marR="68575" marT="25725" marB="25725"/>
                </a:tc>
                <a:tc>
                  <a:txBody>
                    <a:bodyPr/>
                    <a:lstStyle/>
                    <a:p>
                      <a:pPr marL="0" marR="0" lvl="0" indent="0" algn="l" rtl="0">
                        <a:spcBef>
                          <a:spcPts val="0"/>
                        </a:spcBef>
                        <a:spcAft>
                          <a:spcPts val="0"/>
                        </a:spcAft>
                        <a:buNone/>
                      </a:pPr>
                      <a:r>
                        <a:rPr lang="en" sz="1100"/>
                        <a:t>April 11, 2019</a:t>
                      </a:r>
                      <a:endParaRPr sz="1100"/>
                    </a:p>
                  </a:txBody>
                  <a:tcPr marL="68575" marR="68575" marT="25725" marB="25725"/>
                </a:tc>
                <a:extLst>
                  <a:ext uri="{0D108BD9-81ED-4DB2-BD59-A6C34878D82A}">
                    <a16:rowId xmlns:a16="http://schemas.microsoft.com/office/drawing/2014/main" val="10011"/>
                  </a:ext>
                </a:extLst>
              </a:tr>
              <a:tr h="208575">
                <a:tc>
                  <a:txBody>
                    <a:bodyPr/>
                    <a:lstStyle/>
                    <a:p>
                      <a:pPr marL="0" marR="0" lvl="0" indent="0" algn="l" rtl="0">
                        <a:spcBef>
                          <a:spcPts val="0"/>
                        </a:spcBef>
                        <a:spcAft>
                          <a:spcPts val="0"/>
                        </a:spcAft>
                        <a:buNone/>
                      </a:pPr>
                      <a:r>
                        <a:rPr lang="en" sz="1100"/>
                        <a:t>Career Exploration Events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12"/>
                  </a:ext>
                </a:extLst>
              </a:tr>
            </a:tbl>
          </a:graphicData>
        </a:graphic>
      </p:graphicFrame>
      <p:pic>
        <p:nvPicPr>
          <p:cNvPr id="375" name="Google Shape;375;p55"/>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 sz="4000" b="0" i="0" u="none" strike="noStrike" cap="none">
                <a:solidFill>
                  <a:schemeClr val="dk2"/>
                </a:solidFill>
                <a:latin typeface="Questrial"/>
                <a:ea typeface="Questrial"/>
                <a:cs typeface="Questrial"/>
                <a:sym typeface="Questrial"/>
              </a:rPr>
              <a:t>People to Know 	</a:t>
            </a:r>
            <a:endParaRPr/>
          </a:p>
        </p:txBody>
      </p:sp>
      <p:sp>
        <p:nvSpPr>
          <p:cNvPr id="179" name="Google Shape;179;p29"/>
          <p:cNvSpPr txBox="1">
            <a:spLocks noGrp="1"/>
          </p:cNvSpPr>
          <p:nvPr>
            <p:ph type="body" idx="1"/>
          </p:nvPr>
        </p:nvSpPr>
        <p:spPr>
          <a:xfrm>
            <a:off x="612648" y="1200150"/>
            <a:ext cx="8374696" cy="3829050"/>
          </a:xfrm>
          <a:prstGeom prst="rect">
            <a:avLst/>
          </a:prstGeom>
          <a:noFill/>
          <a:ln>
            <a:noFill/>
          </a:ln>
        </p:spPr>
        <p:txBody>
          <a:bodyPr spcFirstLastPara="1" wrap="square" lIns="91425" tIns="45700" rIns="91425" bIns="45700" anchor="t" anchorCtr="0">
            <a:noAutofit/>
          </a:bodyPr>
          <a:lstStyle/>
          <a:p>
            <a:pPr marL="320040" marR="0" lvl="0" indent="-320040" algn="l" rtl="0">
              <a:spcBef>
                <a:spcPts val="0"/>
              </a:spcBef>
              <a:spcAft>
                <a:spcPts val="0"/>
              </a:spcAft>
              <a:buClr>
                <a:schemeClr val="accent2"/>
              </a:buClr>
              <a:buSzPts val="1320"/>
              <a:buFont typeface="Noto Sans Symbols"/>
              <a:buChar char="◻"/>
            </a:pPr>
            <a:r>
              <a:rPr lang="en" sz="2200" b="1" i="0" u="none" strike="noStrike" cap="none">
                <a:solidFill>
                  <a:schemeClr val="dk1"/>
                </a:solidFill>
                <a:latin typeface="Questrial"/>
                <a:ea typeface="Questrial"/>
                <a:cs typeface="Questrial"/>
                <a:sym typeface="Questrial"/>
              </a:rPr>
              <a:t> Administrators</a:t>
            </a:r>
            <a:r>
              <a:rPr lang="en" sz="1600" b="1" i="0" u="none" strike="noStrike" cap="none">
                <a:solidFill>
                  <a:schemeClr val="dk1"/>
                </a:solidFill>
                <a:latin typeface="Questrial"/>
                <a:ea typeface="Questrial"/>
                <a:cs typeface="Questrial"/>
                <a:sym typeface="Questrial"/>
              </a:rPr>
              <a:t>	</a:t>
            </a:r>
            <a:r>
              <a:rPr lang="en" sz="2400" b="1" i="0" u="none" strike="noStrike" cap="none">
                <a:solidFill>
                  <a:schemeClr val="dk1"/>
                </a:solidFill>
                <a:latin typeface="Questrial"/>
                <a:ea typeface="Questrial"/>
                <a:cs typeface="Questrial"/>
                <a:sym typeface="Questrial"/>
              </a:rPr>
              <a:t>	</a:t>
            </a:r>
            <a:endParaRPr/>
          </a:p>
          <a:p>
            <a:pPr marL="640080" marR="0" lvl="1" indent="-274320" algn="l" rtl="0">
              <a:spcBef>
                <a:spcPts val="550"/>
              </a:spcBef>
              <a:spcAft>
                <a:spcPts val="0"/>
              </a:spcAft>
              <a:buClr>
                <a:schemeClr val="accent1"/>
              </a:buClr>
              <a:buSzPts val="1470"/>
              <a:buFont typeface="Noto Sans Symbols"/>
              <a:buChar char="⬜"/>
            </a:pPr>
            <a:r>
              <a:rPr lang="en" sz="2100" b="0" i="0" u="none" strike="noStrike" cap="none">
                <a:solidFill>
                  <a:schemeClr val="dk1"/>
                </a:solidFill>
                <a:latin typeface="Questrial"/>
                <a:ea typeface="Questrial"/>
                <a:cs typeface="Questrial"/>
                <a:sym typeface="Questrial"/>
              </a:rPr>
              <a:t>Dr. Emily Palmer, Principal</a:t>
            </a:r>
            <a:endParaRPr sz="2100" b="0" i="0" u="none" strike="noStrike" cap="none">
              <a:solidFill>
                <a:schemeClr val="dk1"/>
              </a:solidFill>
              <a:latin typeface="Questrial"/>
              <a:ea typeface="Questrial"/>
              <a:cs typeface="Questrial"/>
              <a:sym typeface="Questrial"/>
            </a:endParaRPr>
          </a:p>
          <a:p>
            <a:pPr marL="640080" lvl="1" indent="-314325" rtl="0">
              <a:spcBef>
                <a:spcPts val="550"/>
              </a:spcBef>
              <a:spcAft>
                <a:spcPts val="0"/>
              </a:spcAft>
              <a:buClr>
                <a:schemeClr val="accent1"/>
              </a:buClr>
              <a:buSzPts val="2100"/>
              <a:buFont typeface="Noto Sans Symbols"/>
              <a:buChar char="⬜"/>
            </a:pPr>
            <a:r>
              <a:rPr lang="en" sz="2100"/>
              <a:t>Ms. Shannon Tenner, Assistant Principal (Grade 9)</a:t>
            </a:r>
            <a:endParaRPr sz="2100"/>
          </a:p>
          <a:p>
            <a:pPr marL="640080" lvl="1" indent="-314325" rtl="0">
              <a:spcBef>
                <a:spcPts val="550"/>
              </a:spcBef>
              <a:spcAft>
                <a:spcPts val="0"/>
              </a:spcAft>
              <a:buClr>
                <a:schemeClr val="accent1"/>
              </a:buClr>
              <a:buSzPts val="2100"/>
              <a:buFont typeface="Noto Sans Symbols"/>
              <a:buChar char="⬜"/>
            </a:pPr>
            <a:r>
              <a:rPr lang="en" sz="2100"/>
              <a:t>Ms. Michelle Terpening, Assistant Principal</a:t>
            </a:r>
            <a:endParaRPr sz="2100"/>
          </a:p>
          <a:p>
            <a:pPr marL="640080" lvl="1" indent="-314325" rtl="0">
              <a:spcBef>
                <a:spcPts val="550"/>
              </a:spcBef>
              <a:spcAft>
                <a:spcPts val="0"/>
              </a:spcAft>
              <a:buClr>
                <a:schemeClr val="accent1"/>
              </a:buClr>
              <a:buSzPts val="2100"/>
              <a:buFont typeface="Noto Sans Symbols"/>
              <a:buChar char="⬜"/>
            </a:pPr>
            <a:r>
              <a:rPr lang="en" sz="2100"/>
              <a:t>Mr. Michael O’Connor, Admin TOSA </a:t>
            </a:r>
            <a:endParaRPr sz="2100"/>
          </a:p>
          <a:p>
            <a:pPr marL="0" marR="0" lvl="0" indent="0" algn="l" rtl="0">
              <a:spcBef>
                <a:spcPts val="700"/>
              </a:spcBef>
              <a:spcAft>
                <a:spcPts val="0"/>
              </a:spcAft>
              <a:buClr>
                <a:schemeClr val="accent2"/>
              </a:buClr>
              <a:buSzPts val="1260"/>
              <a:buFont typeface="Noto Sans Symbols"/>
              <a:buNone/>
            </a:pPr>
            <a:r>
              <a:rPr lang="en" sz="2100" b="0" i="0" u="none" strike="noStrike" cap="none">
                <a:solidFill>
                  <a:schemeClr val="dk1"/>
                </a:solidFill>
                <a:latin typeface="Questrial"/>
                <a:ea typeface="Questrial"/>
                <a:cs typeface="Questrial"/>
                <a:sym typeface="Questrial"/>
              </a:rPr>
              <a:t>	</a:t>
            </a:r>
            <a:r>
              <a:rPr lang="en" sz="1600" b="0" i="0" u="none" strike="noStrike" cap="none">
                <a:solidFill>
                  <a:schemeClr val="dk1"/>
                </a:solidFill>
                <a:latin typeface="Questrial"/>
                <a:ea typeface="Questrial"/>
                <a:cs typeface="Questrial"/>
                <a:sym typeface="Questrial"/>
              </a:rPr>
              <a:t>	</a:t>
            </a:r>
            <a:endParaRPr/>
          </a:p>
        </p:txBody>
      </p:sp>
      <p:pic>
        <p:nvPicPr>
          <p:cNvPr id="180" name="Google Shape;180;p29"/>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6"/>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2800" b="0" i="0" u="none" strike="noStrike" cap="none">
                <a:solidFill>
                  <a:schemeClr val="dk2"/>
                </a:solidFill>
                <a:latin typeface="Questrial"/>
                <a:ea typeface="Questrial"/>
                <a:cs typeface="Questrial"/>
                <a:sym typeface="Questrial"/>
              </a:rPr>
              <a:t>Counselor/CCC Events Grade 12</a:t>
            </a:r>
            <a:endParaRPr sz="2800"/>
          </a:p>
        </p:txBody>
      </p:sp>
      <p:graphicFrame>
        <p:nvGraphicFramePr>
          <p:cNvPr id="381" name="Google Shape;381;p56"/>
          <p:cNvGraphicFramePr/>
          <p:nvPr/>
        </p:nvGraphicFramePr>
        <p:xfrm>
          <a:off x="613172" y="1543050"/>
          <a:ext cx="3000000" cy="3000000"/>
        </p:xfrm>
        <a:graphic>
          <a:graphicData uri="http://schemas.openxmlformats.org/drawingml/2006/table">
            <a:tbl>
              <a:tblPr firstRow="1" bandRow="1">
                <a:noFill/>
                <a:tableStyleId>{4024A91A-8230-4C72-8E4B-1667CD18E156}</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208575">
                <a:tc gridSpan="2">
                  <a:txBody>
                    <a:bodyPr/>
                    <a:lstStyle/>
                    <a:p>
                      <a:pPr marL="0" marR="0" lvl="0" indent="0" algn="ctr" rtl="0">
                        <a:spcBef>
                          <a:spcPts val="0"/>
                        </a:spcBef>
                        <a:spcAft>
                          <a:spcPts val="0"/>
                        </a:spcAft>
                        <a:buNone/>
                      </a:pPr>
                      <a:r>
                        <a:rPr lang="en" sz="1100"/>
                        <a:t>Grade 12 Content</a:t>
                      </a:r>
                      <a:endParaRPr sz="1100"/>
                    </a:p>
                  </a:txBody>
                  <a:tcPr marL="68575" marR="68575" marT="25725" marB="25725"/>
                </a:tc>
                <a:tc hMerge="1">
                  <a:txBody>
                    <a:bodyPr/>
                    <a:lstStyle/>
                    <a:p>
                      <a:endParaRPr lang="en-US"/>
                    </a:p>
                  </a:txBody>
                  <a:tcPr/>
                </a:tc>
                <a:extLst>
                  <a:ext uri="{0D108BD9-81ED-4DB2-BD59-A6C34878D82A}">
                    <a16:rowId xmlns:a16="http://schemas.microsoft.com/office/drawing/2014/main" val="10000"/>
                  </a:ext>
                </a:extLst>
              </a:tr>
              <a:tr h="208575">
                <a:tc>
                  <a:txBody>
                    <a:bodyPr/>
                    <a:lstStyle/>
                    <a:p>
                      <a:pPr marL="0" marR="0" lvl="0" indent="0" algn="ctr" rtl="0">
                        <a:spcBef>
                          <a:spcPts val="0"/>
                        </a:spcBef>
                        <a:spcAft>
                          <a:spcPts val="0"/>
                        </a:spcAft>
                        <a:buNone/>
                      </a:pPr>
                      <a:r>
                        <a:rPr lang="en" sz="1100" i="1"/>
                        <a:t>Post-Secondary Planning</a:t>
                      </a:r>
                      <a:endParaRPr sz="1100"/>
                    </a:p>
                  </a:txBody>
                  <a:tcPr marL="68575" marR="68575" marT="25725" marB="25725"/>
                </a:tc>
                <a:tc>
                  <a:txBody>
                    <a:bodyPr/>
                    <a:lstStyle/>
                    <a:p>
                      <a:pPr marL="0" marR="0" lvl="0" indent="0" algn="ctr" rtl="0">
                        <a:spcBef>
                          <a:spcPts val="0"/>
                        </a:spcBef>
                        <a:spcAft>
                          <a:spcPts val="0"/>
                        </a:spcAft>
                        <a:buNone/>
                      </a:pPr>
                      <a:r>
                        <a:rPr lang="en" sz="1100" i="1"/>
                        <a:t>Date</a:t>
                      </a:r>
                      <a:endParaRPr sz="1100"/>
                    </a:p>
                  </a:txBody>
                  <a:tcPr marL="68575" marR="68575" marT="25725" marB="25725"/>
                </a:tc>
                <a:extLst>
                  <a:ext uri="{0D108BD9-81ED-4DB2-BD59-A6C34878D82A}">
                    <a16:rowId xmlns:a16="http://schemas.microsoft.com/office/drawing/2014/main" val="10001"/>
                  </a:ext>
                </a:extLst>
              </a:tr>
              <a:tr h="208575">
                <a:tc>
                  <a:txBody>
                    <a:bodyPr/>
                    <a:lstStyle/>
                    <a:p>
                      <a:pPr marL="0" marR="0" lvl="0" indent="0" algn="l" rtl="0">
                        <a:spcBef>
                          <a:spcPts val="0"/>
                        </a:spcBef>
                        <a:spcAft>
                          <a:spcPts val="0"/>
                        </a:spcAft>
                        <a:buNone/>
                      </a:pPr>
                      <a:r>
                        <a:rPr lang="en" sz="1100"/>
                        <a:t>ACT National Test</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02"/>
                  </a:ext>
                </a:extLst>
              </a:tr>
              <a:tr h="208575">
                <a:tc>
                  <a:txBody>
                    <a:bodyPr/>
                    <a:lstStyle/>
                    <a:p>
                      <a:pPr marL="0" marR="0" lvl="0" indent="0" algn="l" rtl="0">
                        <a:spcBef>
                          <a:spcPts val="0"/>
                        </a:spcBef>
                        <a:spcAft>
                          <a:spcPts val="0"/>
                        </a:spcAft>
                        <a:buNone/>
                      </a:pPr>
                      <a:r>
                        <a:rPr lang="en" sz="1100"/>
                        <a:t>Senior Post-Secondary Process (classrooms)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03"/>
                  </a:ext>
                </a:extLst>
              </a:tr>
              <a:tr h="208575">
                <a:tc>
                  <a:txBody>
                    <a:bodyPr/>
                    <a:lstStyle/>
                    <a:p>
                      <a:pPr marL="0" marR="0" lvl="0" indent="0" algn="l" rtl="0">
                        <a:spcBef>
                          <a:spcPts val="0"/>
                        </a:spcBef>
                        <a:spcAft>
                          <a:spcPts val="0"/>
                        </a:spcAft>
                        <a:buNone/>
                      </a:pPr>
                      <a:r>
                        <a:rPr lang="en" sz="1100"/>
                        <a:t>Fall Senior Counselor Meetings (MLP)</a:t>
                      </a:r>
                      <a:endParaRPr sz="1100"/>
                    </a:p>
                  </a:txBody>
                  <a:tcPr marL="68575" marR="68575" marT="25725" marB="25725"/>
                </a:tc>
                <a:tc>
                  <a:txBody>
                    <a:bodyPr/>
                    <a:lstStyle/>
                    <a:p>
                      <a:pPr marL="0" marR="0" lvl="0" indent="0" algn="l" rtl="0">
                        <a:spcBef>
                          <a:spcPts val="0"/>
                        </a:spcBef>
                        <a:spcAft>
                          <a:spcPts val="0"/>
                        </a:spcAft>
                        <a:buNone/>
                      </a:pPr>
                      <a:r>
                        <a:rPr lang="en" sz="1100"/>
                        <a:t>Fall</a:t>
                      </a:r>
                      <a:endParaRPr sz="1100"/>
                    </a:p>
                  </a:txBody>
                  <a:tcPr marL="68575" marR="68575" marT="25725" marB="25725"/>
                </a:tc>
                <a:extLst>
                  <a:ext uri="{0D108BD9-81ED-4DB2-BD59-A6C34878D82A}">
                    <a16:rowId xmlns:a16="http://schemas.microsoft.com/office/drawing/2014/main" val="10004"/>
                  </a:ext>
                </a:extLst>
              </a:tr>
              <a:tr h="208575">
                <a:tc>
                  <a:txBody>
                    <a:bodyPr/>
                    <a:lstStyle/>
                    <a:p>
                      <a:pPr marL="0" marR="0" lvl="0" indent="0" algn="l" rtl="0">
                        <a:spcBef>
                          <a:spcPts val="0"/>
                        </a:spcBef>
                        <a:spcAft>
                          <a:spcPts val="0"/>
                        </a:spcAft>
                        <a:buNone/>
                      </a:pPr>
                      <a:r>
                        <a:rPr lang="en" sz="1100"/>
                        <a:t>Rep Visits</a:t>
                      </a:r>
                      <a:endParaRPr sz="1100"/>
                    </a:p>
                  </a:txBody>
                  <a:tcPr marL="68575" marR="68575" marT="25725" marB="25725"/>
                </a:tc>
                <a:tc>
                  <a:txBody>
                    <a:bodyPr/>
                    <a:lstStyle/>
                    <a:p>
                      <a:pPr marL="0" marR="0" lvl="0" indent="0" algn="l" rtl="0">
                        <a:spcBef>
                          <a:spcPts val="0"/>
                        </a:spcBef>
                        <a:spcAft>
                          <a:spcPts val="0"/>
                        </a:spcAft>
                        <a:buNone/>
                      </a:pPr>
                      <a:r>
                        <a:rPr lang="en" sz="1100"/>
                        <a:t>Fall/Spring- check Naviance for listings</a:t>
                      </a:r>
                      <a:endParaRPr sz="1100"/>
                    </a:p>
                  </a:txBody>
                  <a:tcPr marL="68575" marR="68575" marT="25725" marB="25725"/>
                </a:tc>
                <a:extLst>
                  <a:ext uri="{0D108BD9-81ED-4DB2-BD59-A6C34878D82A}">
                    <a16:rowId xmlns:a16="http://schemas.microsoft.com/office/drawing/2014/main" val="10005"/>
                  </a:ext>
                </a:extLst>
              </a:tr>
              <a:tr h="208575">
                <a:tc>
                  <a:txBody>
                    <a:bodyPr/>
                    <a:lstStyle/>
                    <a:p>
                      <a:pPr marL="0" marR="0" lvl="0" indent="0" algn="l" rtl="0">
                        <a:spcBef>
                          <a:spcPts val="0"/>
                        </a:spcBef>
                        <a:spcAft>
                          <a:spcPts val="0"/>
                        </a:spcAft>
                        <a:buNone/>
                      </a:pPr>
                      <a:r>
                        <a:rPr lang="en" sz="1100"/>
                        <a:t>Senior College and Financial Aid Night</a:t>
                      </a:r>
                      <a:endParaRPr sz="1100"/>
                    </a:p>
                  </a:txBody>
                  <a:tcPr marL="68575" marR="68575" marT="25725" marB="25725"/>
                </a:tc>
                <a:tc>
                  <a:txBody>
                    <a:bodyPr/>
                    <a:lstStyle/>
                    <a:p>
                      <a:pPr marL="0" marR="0" lvl="0" indent="0" algn="l" rtl="0">
                        <a:spcBef>
                          <a:spcPts val="0"/>
                        </a:spcBef>
                        <a:spcAft>
                          <a:spcPts val="0"/>
                        </a:spcAft>
                        <a:buNone/>
                      </a:pPr>
                      <a:r>
                        <a:rPr lang="en" sz="1100"/>
                        <a:t>September 20, 2018</a:t>
                      </a:r>
                      <a:endParaRPr sz="1100"/>
                    </a:p>
                  </a:txBody>
                  <a:tcPr marL="68575" marR="68575" marT="25725" marB="25725"/>
                </a:tc>
                <a:extLst>
                  <a:ext uri="{0D108BD9-81ED-4DB2-BD59-A6C34878D82A}">
                    <a16:rowId xmlns:a16="http://schemas.microsoft.com/office/drawing/2014/main" val="10006"/>
                  </a:ext>
                </a:extLst>
              </a:tr>
              <a:tr h="208575">
                <a:tc>
                  <a:txBody>
                    <a:bodyPr/>
                    <a:lstStyle/>
                    <a:p>
                      <a:pPr marL="0" marR="0" lvl="0" indent="0" algn="l" rtl="0">
                        <a:spcBef>
                          <a:spcPts val="0"/>
                        </a:spcBef>
                        <a:spcAft>
                          <a:spcPts val="0"/>
                        </a:spcAft>
                        <a:buNone/>
                      </a:pPr>
                      <a:r>
                        <a:rPr lang="en" sz="1100"/>
                        <a:t>FAFSA/MN Dream Act Completion (MLP)</a:t>
                      </a:r>
                      <a:endParaRPr sz="1100"/>
                    </a:p>
                  </a:txBody>
                  <a:tcPr marL="68575" marR="68575" marT="25725" marB="25725"/>
                </a:tc>
                <a:tc>
                  <a:txBody>
                    <a:bodyPr/>
                    <a:lstStyle/>
                    <a:p>
                      <a:pPr marL="0" marR="0" lvl="0" indent="0" algn="l" rtl="0">
                        <a:spcBef>
                          <a:spcPts val="0"/>
                        </a:spcBef>
                        <a:spcAft>
                          <a:spcPts val="0"/>
                        </a:spcAft>
                        <a:buNone/>
                      </a:pPr>
                      <a:r>
                        <a:rPr lang="en" sz="1100"/>
                        <a:t>Opens October 1, 2018</a:t>
                      </a:r>
                      <a:endParaRPr sz="1100"/>
                    </a:p>
                  </a:txBody>
                  <a:tcPr marL="68575" marR="68575" marT="25725" marB="25725"/>
                </a:tc>
                <a:extLst>
                  <a:ext uri="{0D108BD9-81ED-4DB2-BD59-A6C34878D82A}">
                    <a16:rowId xmlns:a16="http://schemas.microsoft.com/office/drawing/2014/main" val="10007"/>
                  </a:ext>
                </a:extLst>
              </a:tr>
              <a:tr h="208575">
                <a:tc>
                  <a:txBody>
                    <a:bodyPr/>
                    <a:lstStyle/>
                    <a:p>
                      <a:pPr marL="0" marR="0" lvl="0" indent="0" algn="l" rtl="0">
                        <a:spcBef>
                          <a:spcPts val="0"/>
                        </a:spcBef>
                        <a:spcAft>
                          <a:spcPts val="0"/>
                        </a:spcAft>
                        <a:buNone/>
                      </a:pPr>
                      <a:r>
                        <a:rPr lang="en" sz="1100" u="sng">
                          <a:solidFill>
                            <a:schemeClr val="hlink"/>
                          </a:solidFill>
                          <a:hlinkClick r:id="rId3"/>
                        </a:rPr>
                        <a:t>MnACC</a:t>
                      </a:r>
                      <a:r>
                        <a:rPr lang="en" sz="1100"/>
                        <a:t> College Fair</a:t>
                      </a:r>
                      <a:endParaRPr sz="1100"/>
                    </a:p>
                  </a:txBody>
                  <a:tcPr marL="68575" marR="68575" marT="25725" marB="25725"/>
                </a:tc>
                <a:tc>
                  <a:txBody>
                    <a:bodyPr/>
                    <a:lstStyle/>
                    <a:p>
                      <a:pPr marL="0" marR="0" lvl="0" indent="0" algn="l" rtl="0">
                        <a:spcBef>
                          <a:spcPts val="0"/>
                        </a:spcBef>
                        <a:spcAft>
                          <a:spcPts val="0"/>
                        </a:spcAft>
                        <a:buNone/>
                      </a:pPr>
                      <a:r>
                        <a:rPr lang="en" sz="1100"/>
                        <a:t>October 8, 2018</a:t>
                      </a:r>
                      <a:endParaRPr sz="1100"/>
                    </a:p>
                  </a:txBody>
                  <a:tcPr marL="68575" marR="68575" marT="25725" marB="25725"/>
                </a:tc>
                <a:extLst>
                  <a:ext uri="{0D108BD9-81ED-4DB2-BD59-A6C34878D82A}">
                    <a16:rowId xmlns:a16="http://schemas.microsoft.com/office/drawing/2014/main" val="10008"/>
                  </a:ext>
                </a:extLst>
              </a:tr>
              <a:tr h="208575">
                <a:tc>
                  <a:txBody>
                    <a:bodyPr/>
                    <a:lstStyle/>
                    <a:p>
                      <a:pPr marL="0" marR="0" lvl="0" indent="0" algn="l" rtl="0">
                        <a:spcBef>
                          <a:spcPts val="0"/>
                        </a:spcBef>
                        <a:spcAft>
                          <a:spcPts val="0"/>
                        </a:spcAft>
                        <a:buNone/>
                      </a:pPr>
                      <a:r>
                        <a:rPr lang="en" sz="1100"/>
                        <a:t>FAFSA/MN Dream Act Completion Workshop Nights</a:t>
                      </a:r>
                      <a:endParaRPr sz="1100"/>
                    </a:p>
                  </a:txBody>
                  <a:tcPr marL="68575" marR="68575" marT="25725" marB="25725"/>
                </a:tc>
                <a:tc>
                  <a:txBody>
                    <a:bodyPr/>
                    <a:lstStyle/>
                    <a:p>
                      <a:pPr marL="0" marR="0" lvl="0" indent="0" algn="l" rtl="0">
                        <a:spcBef>
                          <a:spcPts val="0"/>
                        </a:spcBef>
                        <a:spcAft>
                          <a:spcPts val="0"/>
                        </a:spcAft>
                        <a:buNone/>
                      </a:pPr>
                      <a:r>
                        <a:rPr lang="en" sz="1100"/>
                        <a:t>Fall: November 13, 2018/ Spring: February 12, 2019</a:t>
                      </a:r>
                      <a:endParaRPr sz="1100"/>
                    </a:p>
                  </a:txBody>
                  <a:tcPr marL="68575" marR="68575" marT="25725" marB="25725"/>
                </a:tc>
                <a:extLst>
                  <a:ext uri="{0D108BD9-81ED-4DB2-BD59-A6C34878D82A}">
                    <a16:rowId xmlns:a16="http://schemas.microsoft.com/office/drawing/2014/main" val="10009"/>
                  </a:ext>
                </a:extLst>
              </a:tr>
              <a:tr h="208575">
                <a:tc>
                  <a:txBody>
                    <a:bodyPr/>
                    <a:lstStyle/>
                    <a:p>
                      <a:pPr marL="0" marR="0" lvl="0" indent="0" algn="l" rtl="0">
                        <a:spcBef>
                          <a:spcPts val="0"/>
                        </a:spcBef>
                        <a:spcAft>
                          <a:spcPts val="0"/>
                        </a:spcAft>
                        <a:buNone/>
                      </a:pPr>
                      <a:r>
                        <a:rPr lang="en" sz="1100"/>
                        <a:t>Scholarship Search and Applications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10"/>
                  </a:ext>
                </a:extLst>
              </a:tr>
              <a:tr h="208575">
                <a:tc>
                  <a:txBody>
                    <a:bodyPr/>
                    <a:lstStyle/>
                    <a:p>
                      <a:pPr marL="0" marR="0" lvl="0" indent="0" algn="l" rtl="0">
                        <a:spcBef>
                          <a:spcPts val="0"/>
                        </a:spcBef>
                        <a:spcAft>
                          <a:spcPts val="0"/>
                        </a:spcAft>
                        <a:buNone/>
                      </a:pPr>
                      <a:r>
                        <a:rPr lang="en" sz="1100"/>
                        <a:t>Career and Opportunity Fair</a:t>
                      </a:r>
                      <a:endParaRPr sz="1100"/>
                    </a:p>
                  </a:txBody>
                  <a:tcPr marL="68575" marR="68575" marT="25725" marB="25725"/>
                </a:tc>
                <a:tc>
                  <a:txBody>
                    <a:bodyPr/>
                    <a:lstStyle/>
                    <a:p>
                      <a:pPr marL="0" marR="0" lvl="0" indent="0" algn="l" rtl="0">
                        <a:spcBef>
                          <a:spcPts val="0"/>
                        </a:spcBef>
                        <a:spcAft>
                          <a:spcPts val="0"/>
                        </a:spcAft>
                        <a:buNone/>
                      </a:pPr>
                      <a:r>
                        <a:rPr lang="en" sz="1100"/>
                        <a:t>March 12, 2019</a:t>
                      </a:r>
                      <a:endParaRPr sz="1100"/>
                    </a:p>
                  </a:txBody>
                  <a:tcPr marL="68575" marR="68575" marT="25725" marB="25725"/>
                </a:tc>
                <a:extLst>
                  <a:ext uri="{0D108BD9-81ED-4DB2-BD59-A6C34878D82A}">
                    <a16:rowId xmlns:a16="http://schemas.microsoft.com/office/drawing/2014/main" val="10011"/>
                  </a:ext>
                </a:extLst>
              </a:tr>
              <a:tr h="208575">
                <a:tc>
                  <a:txBody>
                    <a:bodyPr/>
                    <a:lstStyle/>
                    <a:p>
                      <a:pPr marL="0" marR="0" lvl="0" indent="0" algn="l" rtl="0">
                        <a:spcBef>
                          <a:spcPts val="0"/>
                        </a:spcBef>
                        <a:spcAft>
                          <a:spcPts val="0"/>
                        </a:spcAft>
                        <a:buNone/>
                      </a:pPr>
                      <a:r>
                        <a:rPr lang="en" sz="1100"/>
                        <a:t>Graduation Approval &amp; Senior Exit Survey (MLP)</a:t>
                      </a:r>
                      <a:endParaRPr sz="1100"/>
                    </a:p>
                  </a:txBody>
                  <a:tcPr marL="68575" marR="68575" marT="25725" marB="25725"/>
                </a:tc>
                <a:tc>
                  <a:txBody>
                    <a:bodyPr/>
                    <a:lstStyle/>
                    <a:p>
                      <a:pPr marL="0" marR="0" lvl="0" indent="0" algn="l" rtl="0">
                        <a:spcBef>
                          <a:spcPts val="0"/>
                        </a:spcBef>
                        <a:spcAft>
                          <a:spcPts val="0"/>
                        </a:spcAft>
                        <a:buNone/>
                      </a:pPr>
                      <a:r>
                        <a:rPr lang="en" sz="1100"/>
                        <a:t>May 2019</a:t>
                      </a:r>
                      <a:endParaRPr sz="1100"/>
                    </a:p>
                  </a:txBody>
                  <a:tcPr marL="68575" marR="68575" marT="25725" marB="25725"/>
                </a:tc>
                <a:extLst>
                  <a:ext uri="{0D108BD9-81ED-4DB2-BD59-A6C34878D82A}">
                    <a16:rowId xmlns:a16="http://schemas.microsoft.com/office/drawing/2014/main" val="10012"/>
                  </a:ext>
                </a:extLst>
              </a:tr>
              <a:tr h="208575">
                <a:tc>
                  <a:txBody>
                    <a:bodyPr/>
                    <a:lstStyle/>
                    <a:p>
                      <a:pPr marL="0" marR="0" lvl="0" indent="0" algn="l" rtl="0">
                        <a:spcBef>
                          <a:spcPts val="0"/>
                        </a:spcBef>
                        <a:spcAft>
                          <a:spcPts val="0"/>
                        </a:spcAft>
                        <a:buNone/>
                      </a:pPr>
                      <a:r>
                        <a:rPr lang="en" sz="1100"/>
                        <a:t>Career Exploration Events</a:t>
                      </a:r>
                      <a:endParaRPr sz="1100"/>
                    </a:p>
                  </a:txBody>
                  <a:tcPr marL="68575" marR="68575" marT="25725" marB="25725"/>
                </a:tc>
                <a:tc>
                  <a:txBody>
                    <a:bodyPr/>
                    <a:lstStyle/>
                    <a:p>
                      <a:pPr marL="0" marR="0" lvl="0" indent="0" algn="l" rtl="0">
                        <a:spcBef>
                          <a:spcPts val="0"/>
                        </a:spcBef>
                        <a:spcAft>
                          <a:spcPts val="0"/>
                        </a:spcAft>
                        <a:buNone/>
                      </a:pPr>
                      <a:r>
                        <a:rPr lang="en" sz="1100"/>
                        <a:t>Yearlong</a:t>
                      </a:r>
                      <a:endParaRPr sz="1100"/>
                    </a:p>
                  </a:txBody>
                  <a:tcPr marL="68575" marR="68575" marT="25725" marB="25725"/>
                </a:tc>
                <a:extLst>
                  <a:ext uri="{0D108BD9-81ED-4DB2-BD59-A6C34878D82A}">
                    <a16:rowId xmlns:a16="http://schemas.microsoft.com/office/drawing/2014/main" val="10013"/>
                  </a:ext>
                </a:extLst>
              </a:tr>
            </a:tbl>
          </a:graphicData>
        </a:graphic>
      </p:graphicFrame>
      <p:pic>
        <p:nvPicPr>
          <p:cNvPr id="382" name="Google Shape;382;p56"/>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57"/>
          <p:cNvSpPr txBox="1">
            <a:spLocks noGrp="1"/>
          </p:cNvSpPr>
          <p:nvPr>
            <p:ph type="ctrTitle" idx="4294967295"/>
          </p:nvPr>
        </p:nvSpPr>
        <p:spPr>
          <a:xfrm>
            <a:off x="2667000" y="3028950"/>
            <a:ext cx="64770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400" b="0" i="0" u="none" strike="noStrike" cap="none">
                <a:solidFill>
                  <a:schemeClr val="dk2"/>
                </a:solidFill>
                <a:latin typeface="Questrial"/>
                <a:ea typeface="Questrial"/>
                <a:cs typeface="Questrial"/>
                <a:sym typeface="Questrial"/>
              </a:rPr>
              <a:t> </a:t>
            </a:r>
            <a:endParaRPr/>
          </a:p>
        </p:txBody>
      </p:sp>
      <p:pic>
        <p:nvPicPr>
          <p:cNvPr id="388" name="Google Shape;388;p57" descr="http://washburn.mpls.k12.mn.us/uploads/washburn_wlogotype-04.png"/>
          <p:cNvPicPr preferRelativeResize="0"/>
          <p:nvPr/>
        </p:nvPicPr>
        <p:blipFill rotWithShape="1">
          <a:blip r:embed="rId3">
            <a:alphaModFix/>
          </a:blip>
          <a:srcRect/>
          <a:stretch/>
        </p:blipFill>
        <p:spPr>
          <a:xfrm>
            <a:off x="762000" y="371475"/>
            <a:ext cx="1941790" cy="1657350"/>
          </a:xfrm>
          <a:prstGeom prst="rect">
            <a:avLst/>
          </a:prstGeom>
          <a:noFill/>
          <a:ln>
            <a:noFill/>
          </a:ln>
        </p:spPr>
      </p:pic>
      <p:pic>
        <p:nvPicPr>
          <p:cNvPr id="389" name="Google Shape;389;p57" descr="http://washburn.mpls.k12.mn.us/uploads/washburn_wlogotype-07.png"/>
          <p:cNvPicPr preferRelativeResize="0"/>
          <p:nvPr/>
        </p:nvPicPr>
        <p:blipFill rotWithShape="1">
          <a:blip r:embed="rId4">
            <a:alphaModFix/>
          </a:blip>
          <a:srcRect/>
          <a:stretch/>
        </p:blipFill>
        <p:spPr>
          <a:xfrm>
            <a:off x="5842153" y="2769365"/>
            <a:ext cx="2057400" cy="1657350"/>
          </a:xfrm>
          <a:prstGeom prst="rect">
            <a:avLst/>
          </a:prstGeom>
          <a:noFill/>
          <a:ln>
            <a:noFill/>
          </a:ln>
        </p:spPr>
      </p:pic>
      <p:pic>
        <p:nvPicPr>
          <p:cNvPr id="390" name="Google Shape;390;p57" descr="http://washburn.mpls.k12.mn.us/uploads/size-325/washburn_seal_w.png"/>
          <p:cNvPicPr preferRelativeResize="0"/>
          <p:nvPr/>
        </p:nvPicPr>
        <p:blipFill rotWithShape="1">
          <a:blip r:embed="rId5">
            <a:alphaModFix/>
          </a:blip>
          <a:srcRect/>
          <a:stretch/>
        </p:blipFill>
        <p:spPr>
          <a:xfrm>
            <a:off x="5943600" y="497480"/>
            <a:ext cx="2263635" cy="1483146"/>
          </a:xfrm>
          <a:prstGeom prst="rect">
            <a:avLst/>
          </a:prstGeom>
          <a:noFill/>
          <a:ln>
            <a:noFill/>
          </a:ln>
        </p:spPr>
      </p:pic>
      <p:pic>
        <p:nvPicPr>
          <p:cNvPr id="391" name="Google Shape;391;p57" descr="http://washburn.mpls.k12.mn.us/uploads/washburn_seal_fist.png"/>
          <p:cNvPicPr preferRelativeResize="0"/>
          <p:nvPr/>
        </p:nvPicPr>
        <p:blipFill rotWithShape="1">
          <a:blip r:embed="rId6">
            <a:alphaModFix/>
          </a:blip>
          <a:srcRect/>
          <a:stretch/>
        </p:blipFill>
        <p:spPr>
          <a:xfrm>
            <a:off x="817083" y="3055115"/>
            <a:ext cx="1900477" cy="1371600"/>
          </a:xfrm>
          <a:prstGeom prst="rect">
            <a:avLst/>
          </a:prstGeom>
          <a:noFill/>
          <a:ln>
            <a:noFill/>
          </a:ln>
        </p:spPr>
      </p:pic>
      <p:sp>
        <p:nvSpPr>
          <p:cNvPr id="392" name="Google Shape;392;p57"/>
          <p:cNvSpPr/>
          <p:nvPr/>
        </p:nvSpPr>
        <p:spPr>
          <a:xfrm>
            <a:off x="2025102" y="1953817"/>
            <a:ext cx="44196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dk1"/>
                </a:solidFill>
                <a:latin typeface="Calibri"/>
                <a:ea typeface="Calibri"/>
                <a:cs typeface="Calibri"/>
                <a:sym typeface="Calibri"/>
              </a:rPr>
              <a:t>		</a:t>
            </a:r>
            <a:r>
              <a:rPr lang="en" sz="4800" b="0" i="0" u="none" strike="noStrike" cap="none">
                <a:solidFill>
                  <a:schemeClr val="dk1"/>
                </a:solidFill>
                <a:latin typeface="Calibri"/>
                <a:ea typeface="Calibri"/>
                <a:cs typeface="Calibri"/>
                <a:sym typeface="Calibri"/>
              </a:rPr>
              <a:t>QUESTIONS?</a:t>
            </a:r>
            <a:endParaRPr sz="4800">
              <a:solidFill>
                <a:schemeClr val="dk1"/>
              </a:solidFill>
              <a:latin typeface="Questrial"/>
              <a:ea typeface="Questrial"/>
              <a:cs typeface="Questrial"/>
              <a:sym typeface="Quest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8"/>
                                        </p:tgtEl>
                                        <p:attrNameLst>
                                          <p:attrName>style.visibility</p:attrName>
                                        </p:attrNameLst>
                                      </p:cBhvr>
                                      <p:to>
                                        <p:strVal val="visible"/>
                                      </p:to>
                                    </p:set>
                                    <p:anim calcmode="lin" valueType="num">
                                      <p:cBhvr additive="base">
                                        <p:cTn id="12" dur="500"/>
                                        <p:tgtEl>
                                          <p:spTgt spid="38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 calcmode="lin" valueType="num">
                                      <p:cBhvr additive="base">
                                        <p:cTn id="17" dur="500"/>
                                        <p:tgtEl>
                                          <p:spTgt spid="39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9"/>
                                        </p:tgtEl>
                                        <p:attrNameLst>
                                          <p:attrName>style.visibility</p:attrName>
                                        </p:attrNameLst>
                                      </p:cBhvr>
                                      <p:to>
                                        <p:strVal val="visible"/>
                                      </p:to>
                                    </p:set>
                                    <p:anim calcmode="lin" valueType="num">
                                      <p:cBhvr additive="base">
                                        <p:cTn id="22" dur="500"/>
                                        <p:tgtEl>
                                          <p:spTgt spid="38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2">
                                            <p:txEl>
                                              <p:pRg st="0" end="0"/>
                                            </p:txEl>
                                          </p:spTgt>
                                        </p:tgtEl>
                                        <p:attrNameLst>
                                          <p:attrName>style.visibility</p:attrName>
                                        </p:attrNameLst>
                                      </p:cBhvr>
                                      <p:to>
                                        <p:strVal val="visible"/>
                                      </p:to>
                                    </p:set>
                                    <p:anim calcmode="lin" valueType="num">
                                      <p:cBhvr additive="base">
                                        <p:cTn id="27" dur="500"/>
                                        <p:tgtEl>
                                          <p:spTgt spid="39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 sz="4000" b="0" i="0" u="none" strike="noStrike" cap="none">
                <a:solidFill>
                  <a:schemeClr val="dk2"/>
                </a:solidFill>
                <a:latin typeface="Questrial"/>
                <a:ea typeface="Questrial"/>
                <a:cs typeface="Questrial"/>
                <a:sym typeface="Questrial"/>
              </a:rPr>
              <a:t>People to Know 	</a:t>
            </a:r>
            <a:endParaRPr/>
          </a:p>
        </p:txBody>
      </p:sp>
      <p:sp>
        <p:nvSpPr>
          <p:cNvPr id="186" name="Google Shape;186;p30"/>
          <p:cNvSpPr txBox="1">
            <a:spLocks noGrp="1"/>
          </p:cNvSpPr>
          <p:nvPr>
            <p:ph type="body" idx="1"/>
          </p:nvPr>
        </p:nvSpPr>
        <p:spPr>
          <a:xfrm>
            <a:off x="612648" y="1200150"/>
            <a:ext cx="8374696" cy="3829050"/>
          </a:xfrm>
          <a:prstGeom prst="rect">
            <a:avLst/>
          </a:prstGeom>
          <a:noFill/>
          <a:ln>
            <a:noFill/>
          </a:ln>
        </p:spPr>
        <p:txBody>
          <a:bodyPr spcFirstLastPara="1" wrap="square" lIns="91425" tIns="45700" rIns="91425" bIns="45700" anchor="t" anchorCtr="0">
            <a:noAutofit/>
          </a:bodyPr>
          <a:lstStyle/>
          <a:p>
            <a:pPr marL="320040" marR="0" lvl="0" indent="-381952" algn="l" rtl="0">
              <a:lnSpc>
                <a:spcPct val="80000"/>
              </a:lnSpc>
              <a:spcBef>
                <a:spcPts val="0"/>
              </a:spcBef>
              <a:spcAft>
                <a:spcPts val="0"/>
              </a:spcAft>
              <a:buClr>
                <a:schemeClr val="accent2"/>
              </a:buClr>
              <a:buSzPts val="1800"/>
              <a:buFont typeface="Noto Sans Symbols"/>
              <a:buChar char="◻"/>
            </a:pPr>
            <a:r>
              <a:rPr lang="en" sz="1800" b="1" i="0" u="none" strike="noStrike" cap="none">
                <a:solidFill>
                  <a:schemeClr val="dk1"/>
                </a:solidFill>
                <a:latin typeface="Questrial"/>
                <a:ea typeface="Questrial"/>
                <a:cs typeface="Questrial"/>
                <a:sym typeface="Questrial"/>
              </a:rPr>
              <a:t>Counselors 			</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Loretta Collins 	 A-C (grades 9-11); A-D (12)</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Herb Crowell	 D-Hug (grades 9-11); E-J (12) </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Amy Webster   	 Huh-Mod (grades 9-11); K-M (12)</a:t>
            </a:r>
            <a:endParaRPr sz="1800"/>
          </a:p>
          <a:p>
            <a:pPr marL="640080" marR="0" lvl="0" indent="0" algn="l" rtl="0">
              <a:lnSpc>
                <a:spcPct val="80000"/>
              </a:lnSpc>
              <a:spcBef>
                <a:spcPts val="550"/>
              </a:spcBef>
              <a:spcAft>
                <a:spcPts val="0"/>
              </a:spcAft>
              <a:buNone/>
            </a:pPr>
            <a:r>
              <a:rPr lang="en" sz="1800"/>
              <a:t>J</a:t>
            </a:r>
            <a:r>
              <a:rPr lang="en" sz="1800" b="0" i="0" u="none" strike="noStrike" cap="none">
                <a:solidFill>
                  <a:schemeClr val="dk1"/>
                </a:solidFill>
                <a:latin typeface="Questrial"/>
                <a:ea typeface="Questrial"/>
                <a:cs typeface="Questrial"/>
                <a:sym typeface="Questrial"/>
              </a:rPr>
              <a:t>ohn Pemberton Moe-Sam (grades 9-11); N-Sa (12) 	</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Teresa Savage	 San-Z (grades 9-11); Sc -Z (12) </a:t>
            </a:r>
            <a:endParaRPr sz="1800"/>
          </a:p>
          <a:p>
            <a:pPr marL="320040" lvl="0" indent="-350520" rtl="0">
              <a:lnSpc>
                <a:spcPct val="80000"/>
              </a:lnSpc>
              <a:spcBef>
                <a:spcPts val="700"/>
              </a:spcBef>
              <a:spcAft>
                <a:spcPts val="0"/>
              </a:spcAft>
              <a:buClr>
                <a:schemeClr val="accent2"/>
              </a:buClr>
              <a:buSzPts val="1800"/>
              <a:buFont typeface="Noto Sans Symbols"/>
              <a:buChar char="◻"/>
            </a:pPr>
            <a:r>
              <a:rPr lang="en" sz="1800" b="1"/>
              <a:t>Career and College Center (CCC) Coordinators</a:t>
            </a:r>
            <a:endParaRPr sz="1800"/>
          </a:p>
          <a:p>
            <a:pPr marL="640080" lvl="0" indent="0" rtl="0">
              <a:lnSpc>
                <a:spcPct val="80000"/>
              </a:lnSpc>
              <a:spcBef>
                <a:spcPts val="700"/>
              </a:spcBef>
              <a:spcAft>
                <a:spcPts val="0"/>
              </a:spcAft>
              <a:buNone/>
            </a:pPr>
            <a:r>
              <a:rPr lang="en" sz="1800"/>
              <a:t>Danielle Seifert	 Grades 9 -12  </a:t>
            </a:r>
            <a:endParaRPr sz="1800"/>
          </a:p>
          <a:p>
            <a:pPr marL="640080" lvl="0" indent="0" rtl="0">
              <a:lnSpc>
                <a:spcPct val="80000"/>
              </a:lnSpc>
              <a:spcBef>
                <a:spcPts val="700"/>
              </a:spcBef>
              <a:spcAft>
                <a:spcPts val="0"/>
              </a:spcAft>
              <a:buNone/>
            </a:pPr>
            <a:r>
              <a:rPr lang="en" sz="1800"/>
              <a:t>Munira Mohamed Grades 9-12 (Monday and Tuesday)</a:t>
            </a:r>
            <a:endParaRPr sz="1800" b="1"/>
          </a:p>
          <a:p>
            <a:pPr marL="320040" marR="0" lvl="0" indent="-374827" algn="l" rtl="0">
              <a:lnSpc>
                <a:spcPct val="80000"/>
              </a:lnSpc>
              <a:spcBef>
                <a:spcPts val="700"/>
              </a:spcBef>
              <a:spcAft>
                <a:spcPts val="0"/>
              </a:spcAft>
              <a:buClr>
                <a:schemeClr val="accent2"/>
              </a:buClr>
              <a:buSzPts val="1800"/>
              <a:buFont typeface="Noto Sans Symbols"/>
              <a:buChar char="◻"/>
            </a:pPr>
            <a:r>
              <a:rPr lang="en" sz="1800" b="1" i="0" u="none" strike="noStrike" cap="none">
                <a:solidFill>
                  <a:schemeClr val="dk1"/>
                </a:solidFill>
                <a:latin typeface="Questrial"/>
                <a:ea typeface="Questrial"/>
                <a:cs typeface="Questrial"/>
                <a:sym typeface="Questrial"/>
              </a:rPr>
              <a:t>Advanced Academic Coordinator		</a:t>
            </a:r>
            <a:endParaRPr sz="1800" b="0" i="0" u="none" strike="noStrike" cap="none">
              <a:solidFill>
                <a:schemeClr val="dk1"/>
              </a:solidFill>
              <a:latin typeface="Questrial"/>
              <a:ea typeface="Questrial"/>
              <a:cs typeface="Questrial"/>
              <a:sym typeface="Questrial"/>
            </a:endParaRPr>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Aaron Percy</a:t>
            </a:r>
            <a:r>
              <a:rPr lang="en" sz="1000" b="0" i="0" u="none" strike="noStrike" cap="none">
                <a:solidFill>
                  <a:schemeClr val="dk1"/>
                </a:solidFill>
                <a:latin typeface="Questrial"/>
                <a:ea typeface="Questrial"/>
                <a:cs typeface="Questrial"/>
                <a:sym typeface="Questrial"/>
              </a:rPr>
              <a:t>	</a:t>
            </a:r>
            <a:endParaRPr/>
          </a:p>
          <a:p>
            <a:pPr marL="640080" marR="0" lvl="1" indent="-229870" algn="l" rtl="0">
              <a:lnSpc>
                <a:spcPct val="80000"/>
              </a:lnSpc>
              <a:spcBef>
                <a:spcPts val="550"/>
              </a:spcBef>
              <a:spcAft>
                <a:spcPts val="0"/>
              </a:spcAft>
              <a:buClr>
                <a:schemeClr val="accent1"/>
              </a:buClr>
              <a:buSzPts val="700"/>
              <a:buFont typeface="Noto Sans Symbols"/>
              <a:buNone/>
            </a:pPr>
            <a:endParaRPr sz="1000" b="0" i="0" u="none" strike="noStrike" cap="none">
              <a:solidFill>
                <a:schemeClr val="dk1"/>
              </a:solidFill>
              <a:latin typeface="Questrial"/>
              <a:ea typeface="Questrial"/>
              <a:cs typeface="Questrial"/>
              <a:sym typeface="Questrial"/>
            </a:endParaRPr>
          </a:p>
          <a:p>
            <a:pPr marL="0" marR="0" lvl="0" indent="0" algn="l" rtl="0">
              <a:lnSpc>
                <a:spcPct val="80000"/>
              </a:lnSpc>
              <a:spcBef>
                <a:spcPts val="700"/>
              </a:spcBef>
              <a:spcAft>
                <a:spcPts val="0"/>
              </a:spcAft>
              <a:buClr>
                <a:schemeClr val="accent2"/>
              </a:buClr>
              <a:buSzPts val="712"/>
              <a:buFont typeface="Noto Sans Symbols"/>
              <a:buNone/>
            </a:pPr>
            <a:endParaRPr sz="1187" b="0" i="0" u="none" strike="noStrike" cap="none">
              <a:solidFill>
                <a:schemeClr val="dk1"/>
              </a:solidFill>
              <a:latin typeface="Questrial"/>
              <a:ea typeface="Questrial"/>
              <a:cs typeface="Questrial"/>
              <a:sym typeface="Questrial"/>
            </a:endParaRPr>
          </a:p>
        </p:txBody>
      </p:sp>
      <p:pic>
        <p:nvPicPr>
          <p:cNvPr id="187" name="Google Shape;187;p30"/>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612648" y="171450"/>
            <a:ext cx="8153400" cy="74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Questrial"/>
              <a:buNone/>
            </a:pPr>
            <a:r>
              <a:rPr lang="en" sz="4000" b="0" i="0" u="none" strike="noStrike" cap="none">
                <a:solidFill>
                  <a:schemeClr val="dk2"/>
                </a:solidFill>
                <a:latin typeface="Questrial"/>
                <a:ea typeface="Questrial"/>
                <a:cs typeface="Questrial"/>
                <a:sym typeface="Questrial"/>
              </a:rPr>
              <a:t>People to Know 	</a:t>
            </a:r>
            <a:endParaRPr/>
          </a:p>
        </p:txBody>
      </p:sp>
      <p:sp>
        <p:nvSpPr>
          <p:cNvPr id="193" name="Google Shape;193;p31"/>
          <p:cNvSpPr txBox="1">
            <a:spLocks noGrp="1"/>
          </p:cNvSpPr>
          <p:nvPr>
            <p:ph type="body" idx="1"/>
          </p:nvPr>
        </p:nvSpPr>
        <p:spPr>
          <a:xfrm>
            <a:off x="612648" y="1200150"/>
            <a:ext cx="8374800" cy="3828900"/>
          </a:xfrm>
          <a:prstGeom prst="rect">
            <a:avLst/>
          </a:prstGeom>
          <a:noFill/>
          <a:ln>
            <a:noFill/>
          </a:ln>
        </p:spPr>
        <p:txBody>
          <a:bodyPr spcFirstLastPara="1" wrap="square" lIns="91425" tIns="45700" rIns="91425" bIns="45700" anchor="t" anchorCtr="0">
            <a:noAutofit/>
          </a:bodyPr>
          <a:lstStyle/>
          <a:p>
            <a:pPr marL="320040" marR="0" lvl="0" indent="-381952" algn="l" rtl="0">
              <a:lnSpc>
                <a:spcPct val="80000"/>
              </a:lnSpc>
              <a:spcBef>
                <a:spcPts val="0"/>
              </a:spcBef>
              <a:spcAft>
                <a:spcPts val="0"/>
              </a:spcAft>
              <a:buClr>
                <a:schemeClr val="accent2"/>
              </a:buClr>
              <a:buSzPts val="1800"/>
              <a:buFont typeface="Noto Sans Symbols"/>
              <a:buChar char="◻"/>
            </a:pPr>
            <a:r>
              <a:rPr lang="en" sz="1800" b="1"/>
              <a:t>School Nurse</a:t>
            </a:r>
            <a:endParaRPr sz="1800" b="1"/>
          </a:p>
          <a:p>
            <a:pPr marL="640080" marR="0" lvl="0" indent="0" algn="l" rtl="0">
              <a:lnSpc>
                <a:spcPct val="80000"/>
              </a:lnSpc>
              <a:spcBef>
                <a:spcPts val="0"/>
              </a:spcBef>
              <a:spcAft>
                <a:spcPts val="0"/>
              </a:spcAft>
              <a:buNone/>
            </a:pPr>
            <a:r>
              <a:rPr lang="en" sz="1800"/>
              <a:t>Denise Schneider</a:t>
            </a:r>
            <a:endParaRPr sz="1800"/>
          </a:p>
          <a:p>
            <a:pPr marL="320040" marR="0" lvl="0" indent="-381952" algn="l" rtl="0">
              <a:lnSpc>
                <a:spcPct val="80000"/>
              </a:lnSpc>
              <a:spcBef>
                <a:spcPts val="700"/>
              </a:spcBef>
              <a:spcAft>
                <a:spcPts val="0"/>
              </a:spcAft>
              <a:buClr>
                <a:schemeClr val="accent2"/>
              </a:buClr>
              <a:buSzPts val="1800"/>
              <a:buFont typeface="Noto Sans Symbols"/>
              <a:buChar char="◻"/>
            </a:pPr>
            <a:r>
              <a:rPr lang="en" sz="1800" b="1" i="0" u="none" strike="noStrike" cap="none">
                <a:solidFill>
                  <a:schemeClr val="dk1"/>
                </a:solidFill>
              </a:rPr>
              <a:t>Dean</a:t>
            </a:r>
            <a:r>
              <a:rPr lang="en" sz="1800" i="0" u="none" strike="noStrike" cap="none">
                <a:solidFill>
                  <a:schemeClr val="dk1"/>
                </a:solidFill>
              </a:rPr>
              <a:t> </a:t>
            </a:r>
            <a:r>
              <a:rPr lang="en" sz="1800" b="1" i="0" u="none" strike="noStrike" cap="none">
                <a:solidFill>
                  <a:schemeClr val="dk1"/>
                </a:solidFill>
                <a:latin typeface="Questrial"/>
                <a:ea typeface="Questrial"/>
                <a:cs typeface="Questrial"/>
                <a:sym typeface="Questrial"/>
              </a:rPr>
              <a:t> </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Giovan Jenkins, Grade 9</a:t>
            </a:r>
            <a:endParaRPr sz="1800"/>
          </a:p>
          <a:p>
            <a:pPr marL="320040" marR="0" lvl="0" indent="-381952" algn="l" rtl="0">
              <a:lnSpc>
                <a:spcPct val="80000"/>
              </a:lnSpc>
              <a:spcBef>
                <a:spcPts val="700"/>
              </a:spcBef>
              <a:spcAft>
                <a:spcPts val="0"/>
              </a:spcAft>
              <a:buClr>
                <a:schemeClr val="accent2"/>
              </a:buClr>
              <a:buSzPts val="1800"/>
              <a:buFont typeface="Noto Sans Symbols"/>
              <a:buChar char="◻"/>
            </a:pPr>
            <a:r>
              <a:rPr lang="en" sz="1800" b="1" i="0" u="none" strike="noStrike" cap="none">
                <a:solidFill>
                  <a:schemeClr val="dk1"/>
                </a:solidFill>
              </a:rPr>
              <a:t>Social Workers</a:t>
            </a:r>
            <a:endParaRPr sz="1800" b="1"/>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Marisa Gustafson, Grade 9 (A-K) and Grade 10</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John Jubenville, Grades 11, 12</a:t>
            </a:r>
            <a:endParaRPr sz="1800"/>
          </a:p>
          <a:p>
            <a:pPr marL="640080" marR="0" lvl="0" indent="0" algn="l" rtl="0">
              <a:lnSpc>
                <a:spcPct val="80000"/>
              </a:lnSpc>
              <a:spcBef>
                <a:spcPts val="550"/>
              </a:spcBef>
              <a:spcAft>
                <a:spcPts val="0"/>
              </a:spcAft>
              <a:buNone/>
            </a:pPr>
            <a:r>
              <a:rPr lang="en" sz="1800" b="0" i="0" u="none" strike="noStrike" cap="none">
                <a:solidFill>
                  <a:schemeClr val="dk1"/>
                </a:solidFill>
                <a:latin typeface="Questrial"/>
                <a:ea typeface="Questrial"/>
                <a:cs typeface="Questrial"/>
                <a:sym typeface="Questrial"/>
              </a:rPr>
              <a:t>Nicole Sellin, Grade 9 (L-Z) </a:t>
            </a:r>
            <a:r>
              <a:rPr lang="en" sz="1800"/>
              <a:t>&amp;</a:t>
            </a:r>
            <a:r>
              <a:rPr lang="en" sz="1800" b="0" i="0" u="none" strike="noStrike" cap="none">
                <a:solidFill>
                  <a:schemeClr val="dk1"/>
                </a:solidFill>
                <a:latin typeface="Questrial"/>
                <a:ea typeface="Questrial"/>
                <a:cs typeface="Questrial"/>
                <a:sym typeface="Questrial"/>
              </a:rPr>
              <a:t> students in Fed. Setting III and Autism</a:t>
            </a:r>
            <a:r>
              <a:rPr lang="en" sz="1800"/>
              <a:t> program</a:t>
            </a:r>
            <a:r>
              <a:rPr lang="en" sz="1800" b="0" i="0" u="none" strike="noStrike" cap="none">
                <a:solidFill>
                  <a:schemeClr val="dk1"/>
                </a:solidFill>
                <a:latin typeface="Questrial"/>
                <a:ea typeface="Questrial"/>
                <a:cs typeface="Questrial"/>
                <a:sym typeface="Questrial"/>
              </a:rPr>
              <a:t>	</a:t>
            </a:r>
            <a:endParaRPr sz="1800" b="0" i="0" u="none" strike="noStrike" cap="none">
              <a:solidFill>
                <a:schemeClr val="dk1"/>
              </a:solidFill>
              <a:latin typeface="Questrial"/>
              <a:ea typeface="Questrial"/>
              <a:cs typeface="Questrial"/>
              <a:sym typeface="Questrial"/>
            </a:endParaRPr>
          </a:p>
          <a:p>
            <a:pPr marL="320040" lvl="0" indent="-350520" rtl="0">
              <a:lnSpc>
                <a:spcPct val="80000"/>
              </a:lnSpc>
              <a:spcBef>
                <a:spcPts val="0"/>
              </a:spcBef>
              <a:spcAft>
                <a:spcPts val="0"/>
              </a:spcAft>
              <a:buClr>
                <a:schemeClr val="accent2"/>
              </a:buClr>
              <a:buSzPts val="1800"/>
              <a:buFont typeface="Noto Sans Symbols"/>
              <a:buChar char="◻"/>
            </a:pPr>
            <a:r>
              <a:rPr lang="en" sz="1800" b="1"/>
              <a:t>School Psychologist</a:t>
            </a:r>
            <a:endParaRPr sz="1800" b="1"/>
          </a:p>
          <a:p>
            <a:pPr marL="640080" lvl="0" indent="0" rtl="0">
              <a:lnSpc>
                <a:spcPct val="80000"/>
              </a:lnSpc>
              <a:spcBef>
                <a:spcPts val="700"/>
              </a:spcBef>
              <a:spcAft>
                <a:spcPts val="0"/>
              </a:spcAft>
              <a:buNone/>
            </a:pPr>
            <a:r>
              <a:rPr lang="en" sz="1800"/>
              <a:t>Jason Kurtz, 504 Manager</a:t>
            </a:r>
            <a:endParaRPr sz="1800"/>
          </a:p>
          <a:p>
            <a:pPr marL="0" lvl="0" indent="0" rtl="0">
              <a:lnSpc>
                <a:spcPct val="80000"/>
              </a:lnSpc>
              <a:spcBef>
                <a:spcPts val="700"/>
              </a:spcBef>
              <a:spcAft>
                <a:spcPts val="0"/>
              </a:spcAft>
              <a:buNone/>
            </a:pPr>
            <a:endParaRPr sz="1312"/>
          </a:p>
          <a:p>
            <a:pPr marL="320040" marR="0" lvl="0" indent="0" algn="l" rtl="0">
              <a:lnSpc>
                <a:spcPct val="80000"/>
              </a:lnSpc>
              <a:spcBef>
                <a:spcPts val="700"/>
              </a:spcBef>
              <a:spcAft>
                <a:spcPts val="0"/>
              </a:spcAft>
              <a:buNone/>
            </a:pPr>
            <a:r>
              <a:rPr lang="en" sz="1000" b="0" i="0" u="none" strike="noStrike" cap="none">
                <a:solidFill>
                  <a:schemeClr val="dk1"/>
                </a:solidFill>
                <a:latin typeface="Questrial"/>
                <a:ea typeface="Questrial"/>
                <a:cs typeface="Questrial"/>
                <a:sym typeface="Questrial"/>
              </a:rPr>
              <a:t>	</a:t>
            </a:r>
            <a:endParaRPr/>
          </a:p>
          <a:p>
            <a:pPr marL="640080" marR="0" lvl="1" indent="-229870" algn="l" rtl="0">
              <a:lnSpc>
                <a:spcPct val="80000"/>
              </a:lnSpc>
              <a:spcBef>
                <a:spcPts val="550"/>
              </a:spcBef>
              <a:spcAft>
                <a:spcPts val="0"/>
              </a:spcAft>
              <a:buClr>
                <a:schemeClr val="accent1"/>
              </a:buClr>
              <a:buSzPts val="700"/>
              <a:buFont typeface="Noto Sans Symbols"/>
              <a:buNone/>
            </a:pPr>
            <a:endParaRPr sz="1000" b="0" i="0" u="none" strike="noStrike" cap="none">
              <a:solidFill>
                <a:schemeClr val="dk1"/>
              </a:solidFill>
              <a:latin typeface="Questrial"/>
              <a:ea typeface="Questrial"/>
              <a:cs typeface="Questrial"/>
              <a:sym typeface="Questrial"/>
            </a:endParaRPr>
          </a:p>
          <a:p>
            <a:pPr marL="0" marR="0" lvl="0" indent="0" algn="l" rtl="0">
              <a:lnSpc>
                <a:spcPct val="80000"/>
              </a:lnSpc>
              <a:spcBef>
                <a:spcPts val="700"/>
              </a:spcBef>
              <a:spcAft>
                <a:spcPts val="0"/>
              </a:spcAft>
              <a:buClr>
                <a:schemeClr val="accent2"/>
              </a:buClr>
              <a:buSzPts val="712"/>
              <a:buFont typeface="Noto Sans Symbols"/>
              <a:buNone/>
            </a:pPr>
            <a:endParaRPr sz="1187" b="0" i="0" u="none" strike="noStrike" cap="none">
              <a:solidFill>
                <a:schemeClr val="dk1"/>
              </a:solidFill>
              <a:latin typeface="Questrial"/>
              <a:ea typeface="Questrial"/>
              <a:cs typeface="Questrial"/>
              <a:sym typeface="Questrial"/>
            </a:endParaRPr>
          </a:p>
        </p:txBody>
      </p:sp>
      <p:pic>
        <p:nvPicPr>
          <p:cNvPr id="194" name="Google Shape;194;p31"/>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Take a breath...</a:t>
            </a:r>
            <a:endParaRPr sz="4000"/>
          </a:p>
        </p:txBody>
      </p:sp>
      <p:pic>
        <p:nvPicPr>
          <p:cNvPr id="200" name="Google Shape;200;p32"/>
          <p:cNvPicPr preferRelativeResize="0">
            <a:picLocks noGrp="1"/>
          </p:cNvPicPr>
          <p:nvPr>
            <p:ph type="body" idx="1"/>
          </p:nvPr>
        </p:nvPicPr>
        <p:blipFill rotWithShape="1">
          <a:blip r:embed="rId3">
            <a:alphaModFix/>
          </a:blip>
          <a:srcRect/>
          <a:stretch/>
        </p:blipFill>
        <p:spPr>
          <a:xfrm>
            <a:off x="1676400" y="1714500"/>
            <a:ext cx="5867400" cy="2742596"/>
          </a:xfrm>
          <a:prstGeom prst="rect">
            <a:avLst/>
          </a:prstGeom>
          <a:noFill/>
          <a:ln>
            <a:noFill/>
          </a:ln>
        </p:spPr>
      </p:pic>
      <p:pic>
        <p:nvPicPr>
          <p:cNvPr id="201" name="Google Shape;201;p32"/>
          <p:cNvPicPr preferRelativeResize="0"/>
          <p:nvPr/>
        </p:nvPicPr>
        <p:blipFill>
          <a:blip r:embed="rId4">
            <a:alphaModFix/>
          </a:blip>
          <a:stretch>
            <a:fillRect/>
          </a:stretch>
        </p:blipFill>
        <p:spPr>
          <a:xfrm>
            <a:off x="8229625" y="129148"/>
            <a:ext cx="838525" cy="69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1</a:t>
            </a:r>
            <a:r>
              <a:rPr lang="en" sz="4000" b="0" i="0" u="none" strike="noStrike" cap="none" baseline="30000">
                <a:solidFill>
                  <a:schemeClr val="dk2"/>
                </a:solidFill>
                <a:latin typeface="Questrial"/>
                <a:ea typeface="Questrial"/>
                <a:cs typeface="Questrial"/>
                <a:sym typeface="Questrial"/>
              </a:rPr>
              <a:t>st</a:t>
            </a:r>
            <a:r>
              <a:rPr lang="en" sz="4000" b="0" i="0" u="none" strike="noStrike" cap="none">
                <a:solidFill>
                  <a:schemeClr val="dk2"/>
                </a:solidFill>
                <a:latin typeface="Questrial"/>
                <a:ea typeface="Questrial"/>
                <a:cs typeface="Questrial"/>
                <a:sym typeface="Questrial"/>
              </a:rPr>
              <a:t> Day of School</a:t>
            </a:r>
            <a:r>
              <a:rPr lang="en" sz="4000"/>
              <a:t>: </a:t>
            </a:r>
            <a:r>
              <a:rPr lang="en" sz="4000" b="0" i="0" u="none" strike="noStrike" cap="none">
                <a:solidFill>
                  <a:schemeClr val="dk2"/>
                </a:solidFill>
                <a:latin typeface="Questrial"/>
                <a:ea typeface="Questrial"/>
                <a:cs typeface="Questrial"/>
                <a:sym typeface="Questrial"/>
              </a:rPr>
              <a:t>August 27</a:t>
            </a:r>
            <a:r>
              <a:rPr lang="en" sz="4000" b="0" i="0" u="none" strike="noStrike" cap="none" baseline="30000">
                <a:solidFill>
                  <a:schemeClr val="dk2"/>
                </a:solidFill>
                <a:latin typeface="Questrial"/>
                <a:ea typeface="Questrial"/>
                <a:cs typeface="Questrial"/>
                <a:sym typeface="Questrial"/>
              </a:rPr>
              <a:t>th</a:t>
            </a:r>
            <a:r>
              <a:rPr lang="en" sz="4000" b="0" i="0" u="none" strike="noStrike" cap="none">
                <a:solidFill>
                  <a:schemeClr val="dk2"/>
                </a:solidFill>
                <a:latin typeface="Questrial"/>
                <a:ea typeface="Questrial"/>
                <a:cs typeface="Questrial"/>
                <a:sym typeface="Questrial"/>
              </a:rPr>
              <a:t> </a:t>
            </a:r>
            <a:endParaRPr sz="4000"/>
          </a:p>
        </p:txBody>
      </p:sp>
      <p:sp>
        <p:nvSpPr>
          <p:cNvPr id="207" name="Google Shape;207;p33"/>
          <p:cNvSpPr txBox="1">
            <a:spLocks noGrp="1"/>
          </p:cNvSpPr>
          <p:nvPr>
            <p:ph type="body" idx="1"/>
          </p:nvPr>
        </p:nvSpPr>
        <p:spPr>
          <a:xfrm>
            <a:off x="612650" y="1200150"/>
            <a:ext cx="8153400" cy="3614100"/>
          </a:xfrm>
          <a:prstGeom prst="rect">
            <a:avLst/>
          </a:prstGeom>
          <a:noFill/>
          <a:ln>
            <a:noFill/>
          </a:ln>
        </p:spPr>
        <p:txBody>
          <a:bodyPr spcFirstLastPara="1" wrap="square" lIns="91425" tIns="45700" rIns="91425" bIns="45700" anchor="t" anchorCtr="0">
            <a:noAutofit/>
          </a:bodyPr>
          <a:lstStyle/>
          <a:p>
            <a:pPr marL="320040" marR="0" lvl="0" indent="-381000" algn="l" rtl="0">
              <a:spcBef>
                <a:spcPts val="700"/>
              </a:spcBef>
              <a:spcAft>
                <a:spcPts val="0"/>
              </a:spcAft>
              <a:buClr>
                <a:schemeClr val="dk1"/>
              </a:buClr>
              <a:buSzPts val="2400"/>
              <a:buFont typeface="Questrial"/>
              <a:buChar char="◻"/>
            </a:pPr>
            <a:r>
              <a:rPr lang="en" sz="2400" b="0" i="0" u="none" strike="noStrike" cap="none">
                <a:solidFill>
                  <a:schemeClr val="dk1"/>
                </a:solidFill>
                <a:latin typeface="Questrial"/>
                <a:ea typeface="Questrial"/>
                <a:cs typeface="Questrial"/>
                <a:sym typeface="Questrial"/>
              </a:rPr>
              <a:t>Students in grade 9 report to the Auditorium for a welcome assembly </a:t>
            </a:r>
            <a:endParaRPr sz="2400" b="0" i="0" u="none" strike="noStrike" cap="none">
              <a:solidFill>
                <a:schemeClr val="dk1"/>
              </a:solidFill>
              <a:latin typeface="Questrial"/>
              <a:ea typeface="Questrial"/>
              <a:cs typeface="Questrial"/>
              <a:sym typeface="Questrial"/>
            </a:endParaRPr>
          </a:p>
          <a:p>
            <a:pPr marL="0" marR="0" lvl="0" indent="0" algn="l" rtl="0">
              <a:spcBef>
                <a:spcPts val="700"/>
              </a:spcBef>
              <a:spcAft>
                <a:spcPts val="0"/>
              </a:spcAft>
              <a:buNone/>
            </a:pPr>
            <a:endParaRPr sz="2400"/>
          </a:p>
          <a:p>
            <a:pPr marL="320040" marR="0" lvl="0" indent="-381000" algn="l" rtl="0">
              <a:spcBef>
                <a:spcPts val="700"/>
              </a:spcBef>
              <a:spcAft>
                <a:spcPts val="0"/>
              </a:spcAft>
              <a:buClr>
                <a:schemeClr val="dk1"/>
              </a:buClr>
              <a:buSzPts val="2400"/>
              <a:buFont typeface="Questrial"/>
              <a:buChar char="◻"/>
            </a:pPr>
            <a:r>
              <a:rPr lang="en" sz="2400" b="0" i="0" u="none" strike="noStrike" cap="none">
                <a:solidFill>
                  <a:schemeClr val="dk1"/>
                </a:solidFill>
                <a:latin typeface="Questrial"/>
                <a:ea typeface="Questrial"/>
                <a:cs typeface="Questrial"/>
                <a:sym typeface="Questrial"/>
              </a:rPr>
              <a:t>Students in grades 10-12 report directly to class</a:t>
            </a:r>
            <a:endParaRPr/>
          </a:p>
        </p:txBody>
      </p:sp>
      <p:pic>
        <p:nvPicPr>
          <p:cNvPr id="208" name="Google Shape;208;p33"/>
          <p:cNvPicPr preferRelativeResize="0"/>
          <p:nvPr/>
        </p:nvPicPr>
        <p:blipFill>
          <a:blip r:embed="rId3">
            <a:alphaModFix/>
          </a:blip>
          <a:stretch>
            <a:fillRect/>
          </a:stretch>
        </p:blipFill>
        <p:spPr>
          <a:xfrm>
            <a:off x="8229625" y="129148"/>
            <a:ext cx="838525" cy="698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Schedule Changes</a:t>
            </a:r>
            <a:endParaRPr sz="4000"/>
          </a:p>
        </p:txBody>
      </p:sp>
      <p:sp>
        <p:nvSpPr>
          <p:cNvPr id="214" name="Google Shape;214;p34"/>
          <p:cNvSpPr txBox="1">
            <a:spLocks noGrp="1"/>
          </p:cNvSpPr>
          <p:nvPr>
            <p:ph type="body" idx="1"/>
          </p:nvPr>
        </p:nvSpPr>
        <p:spPr>
          <a:xfrm>
            <a:off x="612648" y="1200150"/>
            <a:ext cx="8153400" cy="3371850"/>
          </a:xfrm>
          <a:prstGeom prst="rect">
            <a:avLst/>
          </a:prstGeom>
          <a:noFill/>
          <a:ln>
            <a:noFill/>
          </a:ln>
        </p:spPr>
        <p:txBody>
          <a:bodyPr spcFirstLastPara="1" wrap="square" lIns="91425" tIns="45700" rIns="91425" bIns="45700" anchor="t" anchorCtr="0">
            <a:noAutofit/>
          </a:bodyPr>
          <a:lstStyle/>
          <a:p>
            <a:pPr marL="320040" marR="0" lvl="0" indent="-355600" algn="l" rtl="0">
              <a:spcBef>
                <a:spcPts val="0"/>
              </a:spcBef>
              <a:spcAft>
                <a:spcPts val="0"/>
              </a:spcAft>
              <a:buClr>
                <a:schemeClr val="accent2"/>
              </a:buClr>
              <a:buSzPts val="2300"/>
              <a:buFont typeface="Noto Sans Symbols"/>
              <a:buChar char="◻"/>
            </a:pPr>
            <a:r>
              <a:rPr lang="en" sz="2300" b="0" i="0" u="none" strike="noStrike" cap="none">
                <a:solidFill>
                  <a:schemeClr val="dk1"/>
                </a:solidFill>
                <a:latin typeface="Questrial"/>
                <a:ea typeface="Questrial"/>
                <a:cs typeface="Questrial"/>
                <a:sym typeface="Questrial"/>
              </a:rPr>
              <a:t>If you received a class you didn’t ask for, even as an alternative choice, or feel you are in the wrong level class, you may request a schedule change.</a:t>
            </a:r>
            <a:endParaRPr sz="2300"/>
          </a:p>
          <a:p>
            <a:pPr marL="320040" marR="0" lvl="0" indent="-355600" algn="l" rtl="0">
              <a:spcBef>
                <a:spcPts val="700"/>
              </a:spcBef>
              <a:spcAft>
                <a:spcPts val="0"/>
              </a:spcAft>
              <a:buClr>
                <a:schemeClr val="accent2"/>
              </a:buClr>
              <a:buSzPts val="2300"/>
              <a:buFont typeface="Noto Sans Symbols"/>
              <a:buChar char="◻"/>
            </a:pPr>
            <a:r>
              <a:rPr lang="en" sz="2300" b="0" i="0" u="none" strike="noStrike" cap="none">
                <a:solidFill>
                  <a:schemeClr val="dk1"/>
                </a:solidFill>
                <a:latin typeface="Questrial"/>
                <a:ea typeface="Questrial"/>
                <a:cs typeface="Questrial"/>
                <a:sym typeface="Questrial"/>
              </a:rPr>
              <a:t>Forms must be submitted by the student and returned to the counseling office by Fri, Aug 31. </a:t>
            </a:r>
            <a:endParaRPr sz="2300"/>
          </a:p>
          <a:p>
            <a:pPr marL="320040" marR="0" lvl="0" indent="-355600" algn="l" rtl="0">
              <a:spcBef>
                <a:spcPts val="700"/>
              </a:spcBef>
              <a:spcAft>
                <a:spcPts val="0"/>
              </a:spcAft>
              <a:buClr>
                <a:schemeClr val="accent2"/>
              </a:buClr>
              <a:buSzPts val="2300"/>
              <a:buFont typeface="Noto Sans Symbols"/>
              <a:buChar char="◻"/>
            </a:pPr>
            <a:r>
              <a:rPr lang="en" sz="2300" b="0" i="0" u="none" strike="noStrike" cap="none">
                <a:solidFill>
                  <a:schemeClr val="dk1"/>
                </a:solidFill>
                <a:latin typeface="Questrial"/>
                <a:ea typeface="Questrial"/>
                <a:cs typeface="Questrial"/>
                <a:sym typeface="Questrial"/>
              </a:rPr>
              <a:t>Changes will be very limited.</a:t>
            </a:r>
            <a:endParaRPr sz="2300"/>
          </a:p>
          <a:p>
            <a:pPr marL="320040" marR="0" lvl="0" indent="-355600" algn="l" rtl="0">
              <a:spcBef>
                <a:spcPts val="700"/>
              </a:spcBef>
              <a:spcAft>
                <a:spcPts val="0"/>
              </a:spcAft>
              <a:buClr>
                <a:schemeClr val="accent2"/>
              </a:buClr>
              <a:buSzPts val="2300"/>
              <a:buFont typeface="Noto Sans Symbols"/>
              <a:buChar char="◻"/>
            </a:pPr>
            <a:r>
              <a:rPr lang="en" sz="2300" b="0" i="0" u="none" strike="noStrike" cap="none">
                <a:solidFill>
                  <a:schemeClr val="dk1"/>
                </a:solidFill>
                <a:latin typeface="Questrial"/>
                <a:ea typeface="Questrial"/>
                <a:cs typeface="Questrial"/>
                <a:sym typeface="Questrial"/>
              </a:rPr>
              <a:t>All schedules will be final Tue, Sept 4.</a:t>
            </a:r>
            <a:endParaRPr sz="2300"/>
          </a:p>
          <a:p>
            <a:pPr marL="320040" marR="0" lvl="0" indent="-209550" algn="l" rtl="0">
              <a:spcBef>
                <a:spcPts val="700"/>
              </a:spcBef>
              <a:spcAft>
                <a:spcPts val="0"/>
              </a:spcAft>
              <a:buClr>
                <a:schemeClr val="accent2"/>
              </a:buClr>
              <a:buSzPts val="1740"/>
              <a:buFont typeface="Noto Sans Symbols"/>
              <a:buNone/>
            </a:pPr>
            <a:endParaRPr sz="2900" b="0" i="0" u="none" strike="noStrike" cap="none">
              <a:solidFill>
                <a:schemeClr val="dk1"/>
              </a:solidFill>
              <a:latin typeface="Questrial"/>
              <a:ea typeface="Questrial"/>
              <a:cs typeface="Questrial"/>
              <a:sym typeface="Questrial"/>
            </a:endParaRPr>
          </a:p>
        </p:txBody>
      </p:sp>
      <p:pic>
        <p:nvPicPr>
          <p:cNvPr id="215" name="Google Shape;215;p34"/>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16" name="Google Shape;216;p34"/>
          <p:cNvPicPr preferRelativeResize="0"/>
          <p:nvPr/>
        </p:nvPicPr>
        <p:blipFill>
          <a:blip r:embed="rId4">
            <a:alphaModFix/>
          </a:blip>
          <a:stretch>
            <a:fillRect/>
          </a:stretch>
        </p:blipFill>
        <p:spPr>
          <a:xfrm>
            <a:off x="5916000" y="3657500"/>
            <a:ext cx="3027573" cy="13258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612648" y="171450"/>
            <a:ext cx="8153400" cy="7429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400"/>
              <a:buFont typeface="Questrial"/>
              <a:buNone/>
            </a:pPr>
            <a:r>
              <a:rPr lang="en" sz="4000" b="0" i="0" u="none" strike="noStrike" cap="none">
                <a:solidFill>
                  <a:schemeClr val="dk2"/>
                </a:solidFill>
                <a:latin typeface="Questrial"/>
                <a:ea typeface="Questrial"/>
                <a:cs typeface="Questrial"/>
                <a:sym typeface="Questrial"/>
              </a:rPr>
              <a:t>Washburn 101</a:t>
            </a:r>
            <a:endParaRPr sz="4000"/>
          </a:p>
        </p:txBody>
      </p:sp>
      <p:sp>
        <p:nvSpPr>
          <p:cNvPr id="222" name="Google Shape;222;p35"/>
          <p:cNvSpPr txBox="1">
            <a:spLocks noGrp="1"/>
          </p:cNvSpPr>
          <p:nvPr>
            <p:ph type="body" idx="1"/>
          </p:nvPr>
        </p:nvSpPr>
        <p:spPr>
          <a:xfrm>
            <a:off x="612648" y="1200150"/>
            <a:ext cx="8226552" cy="3886200"/>
          </a:xfrm>
          <a:prstGeom prst="rect">
            <a:avLst/>
          </a:prstGeom>
          <a:noFill/>
          <a:ln>
            <a:noFill/>
          </a:ln>
        </p:spPr>
        <p:txBody>
          <a:bodyPr spcFirstLastPara="1" wrap="square" lIns="91425" tIns="45700" rIns="91425" bIns="45700" anchor="t" anchorCtr="0">
            <a:noAutofit/>
          </a:bodyPr>
          <a:lstStyle/>
          <a:p>
            <a:pPr marL="320040" lvl="0" indent="-361950" rtl="0">
              <a:spcBef>
                <a:spcPts val="700"/>
              </a:spcBef>
              <a:spcAft>
                <a:spcPts val="0"/>
              </a:spcAft>
              <a:buClr>
                <a:schemeClr val="accent2"/>
              </a:buClr>
              <a:buSzPts val="2400"/>
              <a:buFont typeface="Noto Sans Symbols"/>
              <a:buChar char="◻"/>
            </a:pPr>
            <a:r>
              <a:rPr lang="en" sz="2400"/>
              <a:t>Main entrance is Door #10 (50</a:t>
            </a:r>
            <a:r>
              <a:rPr lang="en" sz="2400" baseline="30000"/>
              <a:t>th</a:t>
            </a:r>
            <a:r>
              <a:rPr lang="en" sz="2400"/>
              <a:t> street) </a:t>
            </a:r>
            <a:endParaRPr sz="2400"/>
          </a:p>
          <a:p>
            <a:pPr marL="320040" marR="0" lvl="0" indent="-361950" algn="l" rtl="0">
              <a:spcBef>
                <a:spcPts val="0"/>
              </a:spcBef>
              <a:spcAft>
                <a:spcPts val="0"/>
              </a:spcAft>
              <a:buClr>
                <a:schemeClr val="accent2"/>
              </a:buClr>
              <a:buSzPts val="2400"/>
              <a:buFont typeface="Noto Sans Symbols"/>
              <a:buChar char="◻"/>
            </a:pPr>
            <a:r>
              <a:rPr lang="en" sz="2400" b="0" i="0" u="none" strike="noStrike" cap="none">
                <a:solidFill>
                  <a:schemeClr val="dk1"/>
                </a:solidFill>
                <a:latin typeface="Questrial"/>
                <a:ea typeface="Questrial"/>
                <a:cs typeface="Questrial"/>
                <a:sym typeface="Questrial"/>
              </a:rPr>
              <a:t>Students can use their printed schedules to get into the building until they receive their ID cards. ID’s are distributed about two weeks after school starts. Lost card fee is $5; </a:t>
            </a:r>
            <a:r>
              <a:rPr lang="en" sz="2400"/>
              <a:t>check with your Dean</a:t>
            </a:r>
            <a:r>
              <a:rPr lang="en" sz="2400" b="0" i="0" u="none" strike="noStrike" cap="none">
                <a:solidFill>
                  <a:schemeClr val="dk1"/>
                </a:solidFill>
                <a:latin typeface="Questrial"/>
                <a:ea typeface="Questrial"/>
                <a:cs typeface="Questrial"/>
                <a:sym typeface="Questrial"/>
              </a:rPr>
              <a:t>.</a:t>
            </a:r>
            <a:endParaRPr sz="2400"/>
          </a:p>
          <a:p>
            <a:pPr marL="0" marR="0" lvl="0" indent="0" algn="l" rtl="0">
              <a:lnSpc>
                <a:spcPct val="100000"/>
              </a:lnSpc>
              <a:spcBef>
                <a:spcPts val="700"/>
              </a:spcBef>
              <a:spcAft>
                <a:spcPts val="0"/>
              </a:spcAft>
              <a:buNone/>
            </a:pPr>
            <a:endParaRPr sz="2400"/>
          </a:p>
          <a:p>
            <a:pPr marL="502919" marR="0" lvl="0" indent="-499110" algn="l" rtl="0">
              <a:spcBef>
                <a:spcPts val="700"/>
              </a:spcBef>
              <a:spcAft>
                <a:spcPts val="0"/>
              </a:spcAft>
              <a:buClr>
                <a:schemeClr val="accent2"/>
              </a:buClr>
              <a:buSzPts val="2400"/>
              <a:buFont typeface="Noto Sans Symbols"/>
              <a:buChar char="◻"/>
            </a:pPr>
            <a:r>
              <a:rPr lang="en" sz="2400" b="0" i="0" u="none" strike="noStrike" cap="none">
                <a:solidFill>
                  <a:schemeClr val="dk1"/>
                </a:solidFill>
                <a:latin typeface="Questrial"/>
                <a:ea typeface="Questrial"/>
                <a:cs typeface="Questrial"/>
                <a:sym typeface="Questrial"/>
              </a:rPr>
              <a:t>Picture day is Aug 31 </a:t>
            </a:r>
            <a:endParaRPr sz="2400"/>
          </a:p>
          <a:p>
            <a:pPr marL="320040" marR="0" lvl="0" indent="0" algn="l" rtl="0">
              <a:spcBef>
                <a:spcPts val="700"/>
              </a:spcBef>
              <a:spcAft>
                <a:spcPts val="0"/>
              </a:spcAft>
              <a:buNone/>
            </a:pPr>
            <a:endParaRPr sz="2400"/>
          </a:p>
        </p:txBody>
      </p:sp>
      <p:pic>
        <p:nvPicPr>
          <p:cNvPr id="223" name="Google Shape;223;p35"/>
          <p:cNvPicPr preferRelativeResize="0"/>
          <p:nvPr/>
        </p:nvPicPr>
        <p:blipFill>
          <a:blip r:embed="rId3">
            <a:alphaModFix/>
          </a:blip>
          <a:stretch>
            <a:fillRect/>
          </a:stretch>
        </p:blipFill>
        <p:spPr>
          <a:xfrm>
            <a:off x="8229625" y="129148"/>
            <a:ext cx="838525" cy="698425"/>
          </a:xfrm>
          <a:prstGeom prst="rect">
            <a:avLst/>
          </a:prstGeom>
          <a:noFill/>
          <a:ln>
            <a:noFill/>
          </a:ln>
        </p:spPr>
      </p:pic>
      <p:pic>
        <p:nvPicPr>
          <p:cNvPr id="224" name="Google Shape;224;p35"/>
          <p:cNvPicPr preferRelativeResize="0"/>
          <p:nvPr/>
        </p:nvPicPr>
        <p:blipFill>
          <a:blip r:embed="rId4">
            <a:alphaModFix/>
          </a:blip>
          <a:stretch>
            <a:fillRect/>
          </a:stretch>
        </p:blipFill>
        <p:spPr>
          <a:xfrm>
            <a:off x="7120073" y="3035600"/>
            <a:ext cx="1420325" cy="18676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ustom 1">
      <a:dk1>
        <a:srgbClr val="000000"/>
      </a:dk1>
      <a:lt1>
        <a:srgbClr val="FFFFFF"/>
      </a:lt1>
      <a:dk2>
        <a:srgbClr val="7F7F7F"/>
      </a:dk2>
      <a:lt2>
        <a:srgbClr val="EBDDC3"/>
      </a:lt2>
      <a:accent1>
        <a:srgbClr val="0070C0"/>
      </a:accent1>
      <a:accent2>
        <a:srgbClr val="F69D1A"/>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Custom 1">
      <a:dk1>
        <a:srgbClr val="000000"/>
      </a:dk1>
      <a:lt1>
        <a:srgbClr val="FFFFFF"/>
      </a:lt1>
      <a:dk2>
        <a:srgbClr val="7F7F7F"/>
      </a:dk2>
      <a:lt2>
        <a:srgbClr val="EBDDC3"/>
      </a:lt2>
      <a:accent1>
        <a:srgbClr val="0070C0"/>
      </a:accent1>
      <a:accent2>
        <a:srgbClr val="F69D1A"/>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1641</Words>
  <Application>Microsoft Office PowerPoint</Application>
  <PresentationFormat>On-screen Show (16:9)</PresentationFormat>
  <Paragraphs>289</Paragraphs>
  <Slides>31</Slides>
  <Notes>31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Questrial</vt:lpstr>
      <vt:lpstr>Arial</vt:lpstr>
      <vt:lpstr>Noto Sans Symbols</vt:lpstr>
      <vt:lpstr>Calibri</vt:lpstr>
      <vt:lpstr>Simple Light</vt:lpstr>
      <vt:lpstr>Median</vt:lpstr>
      <vt:lpstr>Median</vt:lpstr>
      <vt:lpstr>PowerPoint Presentation</vt:lpstr>
      <vt:lpstr>Agenda</vt:lpstr>
      <vt:lpstr>People to Know  </vt:lpstr>
      <vt:lpstr>People to Know  </vt:lpstr>
      <vt:lpstr>People to Know  </vt:lpstr>
      <vt:lpstr>Take a breath...</vt:lpstr>
      <vt:lpstr>1st Day of School: August 27th </vt:lpstr>
      <vt:lpstr>Schedule Changes</vt:lpstr>
      <vt:lpstr>Washburn 101</vt:lpstr>
      <vt:lpstr>Go-To (bus) pass</vt:lpstr>
      <vt:lpstr>Meals</vt:lpstr>
      <vt:lpstr>Bell Schedule</vt:lpstr>
      <vt:lpstr>Washburn 101 (continued)</vt:lpstr>
      <vt:lpstr>Attendance</vt:lpstr>
      <vt:lpstr>Absences</vt:lpstr>
      <vt:lpstr>Questions about classes/progress</vt:lpstr>
      <vt:lpstr>Grade Reporting</vt:lpstr>
      <vt:lpstr>Standardized Testing</vt:lpstr>
      <vt:lpstr>Student tips for success</vt:lpstr>
      <vt:lpstr>Support Systems</vt:lpstr>
      <vt:lpstr>Support Systems (continued)</vt:lpstr>
      <vt:lpstr>Family Communication</vt:lpstr>
      <vt:lpstr>AchieveMpls Career &amp; College Center (CCC)</vt:lpstr>
      <vt:lpstr>Naviance</vt:lpstr>
      <vt:lpstr>CCC Resources and Tools </vt:lpstr>
      <vt:lpstr>CCC Resources and Tools </vt:lpstr>
      <vt:lpstr>Counselor/CCC Events Grade 9</vt:lpstr>
      <vt:lpstr>Counselor/CCC Events Grade 10</vt:lpstr>
      <vt:lpstr>Counselor/CCC Events Grade 11</vt:lpstr>
      <vt:lpstr>Counselor/CCC Events Grade 12</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Loretta Collins</dc:creator>
  <cp:lastModifiedBy>Loretta Collins</cp:lastModifiedBy>
  <cp:revision>2</cp:revision>
  <dcterms:modified xsi:type="dcterms:W3CDTF">2018-08-22T20:31:22Z</dcterms:modified>
</cp:coreProperties>
</file>