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39"/>
  </p:notesMasterIdLst>
  <p:handoutMasterIdLst>
    <p:handoutMasterId r:id="rId40"/>
  </p:handoutMasterIdLst>
  <p:sldIdLst>
    <p:sldId id="256" r:id="rId2"/>
    <p:sldId id="274" r:id="rId3"/>
    <p:sldId id="257" r:id="rId4"/>
    <p:sldId id="262" r:id="rId5"/>
    <p:sldId id="287" r:id="rId6"/>
    <p:sldId id="294" r:id="rId7"/>
    <p:sldId id="271" r:id="rId8"/>
    <p:sldId id="263" r:id="rId9"/>
    <p:sldId id="304" r:id="rId10"/>
    <p:sldId id="292" r:id="rId11"/>
    <p:sldId id="305" r:id="rId12"/>
    <p:sldId id="302" r:id="rId13"/>
    <p:sldId id="286" r:id="rId14"/>
    <p:sldId id="285" r:id="rId15"/>
    <p:sldId id="315" r:id="rId16"/>
    <p:sldId id="290" r:id="rId17"/>
    <p:sldId id="264" r:id="rId18"/>
    <p:sldId id="268" r:id="rId19"/>
    <p:sldId id="276" r:id="rId20"/>
    <p:sldId id="312" r:id="rId21"/>
    <p:sldId id="289" r:id="rId22"/>
    <p:sldId id="273" r:id="rId23"/>
    <p:sldId id="291" r:id="rId24"/>
    <p:sldId id="265" r:id="rId25"/>
    <p:sldId id="261" r:id="rId26"/>
    <p:sldId id="297" r:id="rId27"/>
    <p:sldId id="298" r:id="rId28"/>
    <p:sldId id="299" r:id="rId29"/>
    <p:sldId id="300" r:id="rId30"/>
    <p:sldId id="281" r:id="rId31"/>
    <p:sldId id="258" r:id="rId32"/>
    <p:sldId id="284" r:id="rId33"/>
    <p:sldId id="277" r:id="rId34"/>
    <p:sldId id="278" r:id="rId35"/>
    <p:sldId id="314" r:id="rId36"/>
    <p:sldId id="313" r:id="rId37"/>
    <p:sldId id="310" r:id="rId3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634" autoAdjust="0"/>
  </p:normalViewPr>
  <p:slideViewPr>
    <p:cSldViewPr>
      <p:cViewPr>
        <p:scale>
          <a:sx n="107" d="100"/>
          <a:sy n="107" d="100"/>
        </p:scale>
        <p:origin x="-17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25464F0-822B-4138-BE72-98DE97CB00F2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DBE739C-630F-49D9-B020-A95066120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74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DC81EE8-1DCB-4237-829A-34A5511ECFC8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7F73F02-EDCC-4970-9596-91B5CD5D69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672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Cheesy</a:t>
            </a:r>
            <a:r>
              <a:rPr lang="en-US" baseline="0" dirty="0" smtClean="0"/>
              <a:t> aphorism; </a:t>
            </a:r>
            <a:r>
              <a:rPr lang="en-US" baseline="0" dirty="0" err="1" smtClean="0"/>
              <a:t>apochryphal</a:t>
            </a:r>
            <a:r>
              <a:rPr lang="en-US" baseline="0" dirty="0" smtClean="0"/>
              <a:t> stories</a:t>
            </a:r>
          </a:p>
          <a:p>
            <a:r>
              <a:rPr lang="en-US" baseline="0" dirty="0" smtClean="0"/>
              <a:t>2000 4 year colleges; good education can be found at any of them</a:t>
            </a:r>
          </a:p>
          <a:p>
            <a:r>
              <a:rPr lang="en-US" baseline="0" dirty="0" smtClean="0"/>
              <a:t>Focus on the experience in those 4 years. After 1</a:t>
            </a:r>
            <a:r>
              <a:rPr lang="en-US" baseline="30000" dirty="0" smtClean="0"/>
              <a:t>st</a:t>
            </a:r>
            <a:r>
              <a:rPr lang="en-US" baseline="0" dirty="0" smtClean="0"/>
              <a:t> job or in grad school, no one cares where you went.</a:t>
            </a:r>
          </a:p>
          <a:p>
            <a:r>
              <a:rPr lang="en-US" baseline="0" dirty="0" smtClean="0"/>
              <a:t>90% accept almost everyone; 50 say no more than yes</a:t>
            </a:r>
          </a:p>
          <a:p>
            <a:r>
              <a:rPr lang="en-US" baseline="0" dirty="0" smtClean="0"/>
              <a:t>Parents priority- financial- need to have that talk; kids don’t understand amortization and loan payments – teaching? Private college? </a:t>
            </a:r>
          </a:p>
          <a:p>
            <a:r>
              <a:rPr lang="en-US" baseline="0" dirty="0" smtClean="0"/>
              <a:t>Cost, </a:t>
            </a:r>
            <a:r>
              <a:rPr lang="en-US" baseline="0" dirty="0" err="1" smtClean="0"/>
              <a:t>size,majors,location</a:t>
            </a:r>
            <a:r>
              <a:rPr lang="en-US" baseline="0" dirty="0" smtClean="0"/>
              <a:t>, selectivity, public/private</a:t>
            </a:r>
          </a:p>
          <a:p>
            <a:r>
              <a:rPr lang="en-US" baseline="0" dirty="0" smtClean="0"/>
              <a:t>“Americans love lists” -- # of applications, # of rejections brings status (do they crow about it)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73F02-EDCC-4970-9596-91B5CD5D69F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93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 at profile of class from previous year</a:t>
            </a:r>
          </a:p>
          <a:p>
            <a:r>
              <a:rPr lang="en-US" dirty="0" smtClean="0"/>
              <a:t>Don’t be afraid</a:t>
            </a:r>
            <a:r>
              <a:rPr lang="en-US" baseline="0" dirty="0" smtClean="0"/>
              <a:t> to apply to a lesser known school---merit aid?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Make sure the target school is not a really a reach school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73F02-EDCC-4970-9596-91B5CD5D69F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13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Hand out sheet</a:t>
            </a:r>
          </a:p>
          <a:p>
            <a:r>
              <a:rPr lang="en-US" dirty="0" smtClean="0"/>
              <a:t>Early</a:t>
            </a:r>
            <a:r>
              <a:rPr lang="en-US" baseline="0" dirty="0" smtClean="0"/>
              <a:t> Decision- must be very sure, must pull all other applications, highly </a:t>
            </a:r>
            <a:r>
              <a:rPr lang="en-US" baseline="0" dirty="0" err="1" smtClean="0"/>
              <a:t>competetive</a:t>
            </a:r>
            <a:r>
              <a:rPr lang="en-US" baseline="0" dirty="0" smtClean="0"/>
              <a:t>, not good if you need lots of FA, </a:t>
            </a:r>
          </a:p>
          <a:p>
            <a:r>
              <a:rPr lang="en-US" baseline="0" dirty="0" smtClean="0"/>
              <a:t>Early Action- better, not binding, still highly competitive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73F02-EDCC-4970-9596-91B5CD5D69F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3432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Research:</a:t>
            </a:r>
            <a:r>
              <a:rPr lang="en-US" baseline="0" dirty="0" smtClean="0"/>
              <a:t> Interest Inventory, Personality Survey -- Major and Career Search, College Match, College Link, Admissions Data nationally and specifically from Washburn, Scholarship search.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73F02-EDCC-4970-9596-91B5CD5D69F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166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Presentation</a:t>
            </a:r>
            <a:r>
              <a:rPr lang="en-US" baseline="0" dirty="0" smtClean="0"/>
              <a:t> 1- Overview of College Search Process</a:t>
            </a:r>
          </a:p>
          <a:p>
            <a:r>
              <a:rPr lang="en-US" baseline="0" dirty="0" smtClean="0"/>
              <a:t>College Day- Private/Public school admissions, ACT strategies, Gap Year, Volunteerism, Military, Art Schools, 2 year colleges, Student Panel</a:t>
            </a:r>
          </a:p>
          <a:p>
            <a:r>
              <a:rPr lang="en-US" baseline="0" dirty="0" smtClean="0"/>
              <a:t>Presentation #2- Essays, Recommendations, Summer ideas</a:t>
            </a:r>
          </a:p>
          <a:p>
            <a:r>
              <a:rPr lang="en-US" baseline="0" dirty="0" smtClean="0"/>
              <a:t>Senior Weekly presentations- U of M, MNSCU, Private colleges, common-app, Essay, 2 year colleges, scholarships, FA Process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73F02-EDCC-4970-9596-91B5CD5D69F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975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CHECK DIVISION 2?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73F02-EDCC-4970-9596-91B5CD5D69F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818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73F02-EDCC-4970-9596-91B5CD5D69F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81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high school</a:t>
            </a:r>
            <a:r>
              <a:rPr lang="en-US" baseline="0" dirty="0" smtClean="0"/>
              <a:t> varies greatly as well</a:t>
            </a:r>
          </a:p>
          <a:p>
            <a:r>
              <a:rPr lang="en-US" baseline="0" dirty="0" smtClean="0"/>
              <a:t>All in all, grades will outweigh tests 3.8/22   2.7/27</a:t>
            </a:r>
          </a:p>
          <a:p>
            <a:r>
              <a:rPr lang="en-US" baseline="0" dirty="0" smtClean="0"/>
              <a:t>Essay- be yourself, no laundry list, parent shouldn’t write or heavily edit, not packaged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73F02-EDCC-4970-9596-91B5CD5D69F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03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high school</a:t>
            </a:r>
            <a:r>
              <a:rPr lang="en-US" baseline="0" dirty="0" smtClean="0"/>
              <a:t> varies greatly as well</a:t>
            </a:r>
          </a:p>
          <a:p>
            <a:r>
              <a:rPr lang="en-US" baseline="0" dirty="0" smtClean="0"/>
              <a:t>All in all, grades will outweigh tests 3.8/22   2.7/27</a:t>
            </a:r>
          </a:p>
          <a:p>
            <a:r>
              <a:rPr lang="en-US" baseline="0" dirty="0" smtClean="0"/>
              <a:t>Essay- be yourself, no laundry list, parent shouldn’t write or heavily edit, not packaged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73F02-EDCC-4970-9596-91B5CD5D69F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03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Blue Box at the Bottom?</a:t>
            </a:r>
            <a:r>
              <a:rPr lang="en-US" baseline="0" dirty="0" smtClean="0"/>
              <a:t> Necessary?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73F02-EDCC-4970-9596-91B5CD5D69F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98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Every one should do the FAFSA even if just</a:t>
            </a:r>
            <a:r>
              <a:rPr lang="en-US" baseline="0" dirty="0" smtClean="0"/>
              <a:t> to get a student loan. Could need to qualify for institutional scholarship.</a:t>
            </a:r>
          </a:p>
          <a:p>
            <a:r>
              <a:rPr lang="en-US" baseline="0" dirty="0" smtClean="0"/>
              <a:t>In a divorce situation, only the parent who student lived with most of the year reports income on FAFSA.</a:t>
            </a:r>
          </a:p>
          <a:p>
            <a:r>
              <a:rPr lang="en-US" baseline="0" dirty="0" smtClean="0"/>
              <a:t>Consider starting at a 2 year? 5000 yr.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73F02-EDCC-4970-9596-91B5CD5D69F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778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Every one should do the FAFSA even if just</a:t>
            </a:r>
            <a:r>
              <a:rPr lang="en-US" baseline="0" dirty="0" smtClean="0"/>
              <a:t> to get a student loan. Could need to qualify for institutional scholarship.</a:t>
            </a:r>
          </a:p>
          <a:p>
            <a:r>
              <a:rPr lang="en-US" baseline="0" dirty="0" smtClean="0"/>
              <a:t>In a divorce situation, only the parent who student lived with most of the year reports income on FAFSA.</a:t>
            </a:r>
          </a:p>
          <a:p>
            <a:r>
              <a:rPr lang="en-US" baseline="0" dirty="0" smtClean="0"/>
              <a:t>Consider starting at a 2 year? 5000 yr.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73F02-EDCC-4970-9596-91B5CD5D69F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778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 at profile of class from previous year</a:t>
            </a:r>
          </a:p>
          <a:p>
            <a:r>
              <a:rPr lang="en-US" dirty="0" smtClean="0"/>
              <a:t>Don’t be afraid</a:t>
            </a:r>
            <a:r>
              <a:rPr lang="en-US" baseline="0" dirty="0" smtClean="0"/>
              <a:t> to apply to a lesser known school---merit aid?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Make sure the target school is not a really a reach school.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Kevin can tell story about his college search, the Princeton Review Guide, and the colored tabs.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73F02-EDCC-4970-9596-91B5CD5D69F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13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73F02-EDCC-4970-9596-91B5CD5D69F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13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can use</a:t>
            </a:r>
            <a:r>
              <a:rPr lang="en-US" baseline="0" dirty="0" smtClean="0"/>
              <a:t> anything that is important to you to help you narrow your search. Start visiting and writing down or noting reactions to campuses. Consider the experiences you want to have.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73F02-EDCC-4970-9596-91B5CD5D69F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21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03D1493-AFE2-406E-9A79-93B2E12D3C1F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1493-AFE2-406E-9A79-93B2E12D3C1F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03D1493-AFE2-406E-9A79-93B2E12D3C1F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1493-AFE2-406E-9A79-93B2E12D3C1F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1493-AFE2-406E-9A79-93B2E12D3C1F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03D1493-AFE2-406E-9A79-93B2E12D3C1F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03D1493-AFE2-406E-9A79-93B2E12D3C1F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1493-AFE2-406E-9A79-93B2E12D3C1F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1493-AFE2-406E-9A79-93B2E12D3C1F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1493-AFE2-406E-9A79-93B2E12D3C1F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03D1493-AFE2-406E-9A79-93B2E12D3C1F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03D1493-AFE2-406E-9A79-93B2E12D3C1F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he.state.mn.us/" TargetMode="External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nces.ed.gov/ipeds/netpricecalculator/" TargetMode="External"/><Relationship Id="rId4" Type="http://schemas.openxmlformats.org/officeDocument/2006/relationships/hyperlink" Target="http://msep.mhec.org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washburn.mpls.k12.mn.u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collegeboard.org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actstudent.org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/>
              <a:t>Class of 2017 College Planning Night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57200"/>
            <a:ext cx="4752975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78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 we pay for it?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Aid 101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3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lvl="1" indent="0" algn="ctr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endParaRPr lang="en-US" sz="2400" i="1" dirty="0" smtClean="0"/>
          </a:p>
          <a:p>
            <a:pPr marL="0" lvl="1" indent="0" algn="ctr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endParaRPr lang="en-US" sz="2400" i="1" dirty="0"/>
          </a:p>
          <a:p>
            <a:pPr marL="0" lvl="1" indent="0" algn="ctr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en-US" sz="2800" i="1" dirty="0" smtClean="0"/>
              <a:t>While </a:t>
            </a:r>
            <a:r>
              <a:rPr lang="en-US" sz="2800" i="1" dirty="0"/>
              <a:t>Financial Aid can make college more affordable, </a:t>
            </a:r>
            <a:endParaRPr lang="en-US" sz="2800" i="1" dirty="0" smtClean="0"/>
          </a:p>
          <a:p>
            <a:pPr marL="0" lvl="1" indent="0" algn="ctr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en-US" sz="2800" i="1" dirty="0" smtClean="0"/>
              <a:t>most </a:t>
            </a:r>
            <a:r>
              <a:rPr lang="en-US" sz="2800" i="1" dirty="0"/>
              <a:t>colleges will assume students and parents </a:t>
            </a:r>
            <a:r>
              <a:rPr lang="en-US" sz="2800" i="1" dirty="0" smtClean="0"/>
              <a:t>hold the </a:t>
            </a:r>
            <a:r>
              <a:rPr lang="en-US" sz="2800" i="1" dirty="0"/>
              <a:t>primary responsibility for paying for college.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So…start </a:t>
            </a:r>
            <a:r>
              <a:rPr lang="en-US" sz="2400" dirty="0"/>
              <a:t>the conversation early about </a:t>
            </a:r>
            <a:r>
              <a:rPr lang="en-US" sz="2400" i="1" dirty="0"/>
              <a:t>your</a:t>
            </a:r>
            <a:r>
              <a:rPr lang="en-US" sz="2400" dirty="0"/>
              <a:t> expectations for college finances.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65048" y="3810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Financial Aid 101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1369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Ways to Pay for College</a:t>
            </a:r>
          </a:p>
          <a:p>
            <a:pPr lvl="1"/>
            <a:r>
              <a:rPr lang="en-US" sz="2400" dirty="0" smtClean="0"/>
              <a:t>Savings</a:t>
            </a:r>
          </a:p>
          <a:p>
            <a:pPr lvl="1"/>
            <a:r>
              <a:rPr lang="en-US" sz="2400" dirty="0" smtClean="0"/>
              <a:t>Current Income</a:t>
            </a:r>
          </a:p>
          <a:p>
            <a:pPr lvl="1"/>
            <a:r>
              <a:rPr lang="en-US" sz="2400" dirty="0" smtClean="0"/>
              <a:t>Grants</a:t>
            </a:r>
          </a:p>
          <a:p>
            <a:pPr lvl="1"/>
            <a:r>
              <a:rPr lang="en-US" sz="2400" dirty="0" smtClean="0"/>
              <a:t>Scholarships</a:t>
            </a:r>
          </a:p>
          <a:p>
            <a:pPr lvl="1"/>
            <a:r>
              <a:rPr lang="en-US" sz="2400" dirty="0" smtClean="0"/>
              <a:t>Work Study</a:t>
            </a:r>
          </a:p>
          <a:p>
            <a:pPr lvl="1"/>
            <a:r>
              <a:rPr lang="en-US" sz="2400" dirty="0" smtClean="0"/>
              <a:t>Loans</a:t>
            </a:r>
          </a:p>
          <a:p>
            <a:pPr lvl="1"/>
            <a:r>
              <a:rPr lang="en-US" sz="2400" dirty="0" smtClean="0"/>
              <a:t>Community or Military Service</a:t>
            </a:r>
          </a:p>
          <a:p>
            <a:pPr marL="365760" lvl="1" indent="0">
              <a:buNone/>
            </a:pPr>
            <a:endParaRPr lang="en-US" sz="2400" dirty="0" smtClean="0"/>
          </a:p>
        </p:txBody>
      </p:sp>
      <p:sp>
        <p:nvSpPr>
          <p:cNvPr id="4" name="Oval 3"/>
          <p:cNvSpPr/>
          <p:nvPr/>
        </p:nvSpPr>
        <p:spPr>
          <a:xfrm>
            <a:off x="304800" y="3352800"/>
            <a:ext cx="3124200" cy="1981200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6"/>
          </p:cNvCxnSpPr>
          <p:nvPr/>
        </p:nvCxnSpPr>
        <p:spPr>
          <a:xfrm>
            <a:off x="3429000" y="4343400"/>
            <a:ext cx="18288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5257800" y="3352800"/>
            <a:ext cx="3124200" cy="1981200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10199" y="3743235"/>
            <a:ext cx="2819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Colleges will</a:t>
            </a:r>
          </a:p>
          <a:p>
            <a:pPr algn="ctr"/>
            <a:r>
              <a:rPr lang="en-US" sz="2400" dirty="0" smtClean="0"/>
              <a:t>consider these items financial aid!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765048" y="3810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Financial Aid 101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7863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BASED ON YOUR </a:t>
            </a:r>
            <a:r>
              <a:rPr lang="en-US" sz="2400" i="1" dirty="0" smtClean="0"/>
              <a:t>NEED</a:t>
            </a:r>
            <a:r>
              <a:rPr lang="en-US" sz="2400" dirty="0" smtClean="0"/>
              <a:t>. </a:t>
            </a:r>
            <a:endParaRPr lang="en-US" sz="2400" dirty="0"/>
          </a:p>
          <a:p>
            <a:r>
              <a:rPr lang="en-US" sz="2400" dirty="0" smtClean="0"/>
              <a:t>Grants</a:t>
            </a:r>
          </a:p>
          <a:p>
            <a:r>
              <a:rPr lang="en-US" sz="2400" dirty="0" smtClean="0"/>
              <a:t>Student Work</a:t>
            </a:r>
          </a:p>
          <a:p>
            <a:r>
              <a:rPr lang="en-US" sz="2400" dirty="0" smtClean="0"/>
              <a:t>Loans</a:t>
            </a:r>
          </a:p>
          <a:p>
            <a:endParaRPr lang="en-US" sz="2400" dirty="0" smtClean="0"/>
          </a:p>
          <a:p>
            <a:pPr marL="0" indent="0" algn="ctr">
              <a:buNone/>
            </a:pPr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BASED ON </a:t>
            </a:r>
            <a:r>
              <a:rPr lang="en-US" sz="2400" i="1" dirty="0" smtClean="0"/>
              <a:t>MERIT/ELIGIBILITY</a:t>
            </a:r>
          </a:p>
          <a:p>
            <a:r>
              <a:rPr lang="en-US" sz="2400" dirty="0" smtClean="0"/>
              <a:t>Institutional </a:t>
            </a:r>
            <a:endParaRPr lang="en-US" sz="1800" dirty="0" smtClean="0"/>
          </a:p>
          <a:p>
            <a:r>
              <a:rPr lang="en-US" sz="2400" dirty="0" smtClean="0"/>
              <a:t>Local Community</a:t>
            </a:r>
          </a:p>
          <a:p>
            <a:r>
              <a:rPr lang="en-US" sz="2400" dirty="0" smtClean="0"/>
              <a:t>National Scholarships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Need-Based Aid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Scholarships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  <p:cxnSp>
        <p:nvCxnSpPr>
          <p:cNvPr id="13" name="Straight Connector 12"/>
          <p:cNvCxnSpPr>
            <a:stCxn id="15" idx="3"/>
            <a:endCxn id="14" idx="1"/>
          </p:cNvCxnSpPr>
          <p:nvPr/>
        </p:nvCxnSpPr>
        <p:spPr>
          <a:xfrm>
            <a:off x="4419600" y="5600700"/>
            <a:ext cx="363946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783546" y="5105400"/>
            <a:ext cx="3733800" cy="99060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85800" y="5105400"/>
            <a:ext cx="3733800" cy="99060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783546" y="5421868"/>
            <a:ext cx="3827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Cost of Attendance – EFC = Need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94944" y="5277534"/>
            <a:ext cx="3472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FAFSA and CSS Profile used to determine your need. 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765048" y="3810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Financial Aid 101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0082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24400"/>
          </a:xfrm>
          <a:noFill/>
        </p:spPr>
        <p:txBody>
          <a:bodyPr>
            <a:noAutofit/>
          </a:bodyPr>
          <a:lstStyle/>
          <a:p>
            <a:r>
              <a:rPr lang="en-US" sz="2400" dirty="0"/>
              <a:t>MN, WI, ND, SD, Manitoba reciprocity</a:t>
            </a:r>
          </a:p>
          <a:p>
            <a:pPr lvl="1"/>
            <a:r>
              <a:rPr lang="en-US" sz="2000" dirty="0">
                <a:hlinkClick r:id="rId3"/>
              </a:rPr>
              <a:t>www.ohe.state.mn.us</a:t>
            </a:r>
            <a:endParaRPr lang="en-US" sz="2000" dirty="0"/>
          </a:p>
          <a:p>
            <a:r>
              <a:rPr lang="en-US" sz="2400" dirty="0" smtClean="0"/>
              <a:t>Midwest Student Exchange Program (</a:t>
            </a:r>
            <a:r>
              <a:rPr lang="en-US" sz="2400" dirty="0"/>
              <a:t>IL, IN, KS, MI, MO,NE) </a:t>
            </a:r>
          </a:p>
          <a:p>
            <a:pPr lvl="1"/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msep.mhec.org/</a:t>
            </a:r>
            <a:endParaRPr lang="en-US" sz="20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Net Price Calculators</a:t>
            </a:r>
          </a:p>
          <a:p>
            <a:pPr lvl="1"/>
            <a:r>
              <a:rPr lang="en-US" sz="2400" dirty="0" smtClean="0"/>
              <a:t>All colleges must have them! </a:t>
            </a:r>
          </a:p>
          <a:p>
            <a:pPr lvl="1"/>
            <a:r>
              <a:rPr lang="en-US" sz="2400" dirty="0" smtClean="0">
                <a:hlinkClick r:id="rId5"/>
              </a:rPr>
              <a:t>http</a:t>
            </a:r>
            <a:r>
              <a:rPr lang="en-US" sz="2400" dirty="0">
                <a:hlinkClick r:id="rId5"/>
              </a:rPr>
              <a:t>://nces.ed.gov/ipeds/netpricecalculator</a:t>
            </a:r>
            <a:r>
              <a:rPr lang="en-US" sz="2400" dirty="0" smtClean="0">
                <a:hlinkClick r:id="rId5"/>
              </a:rPr>
              <a:t>/</a:t>
            </a:r>
            <a:endParaRPr lang="en-US" sz="2400" dirty="0" smtClean="0"/>
          </a:p>
          <a:p>
            <a:pPr lvl="1"/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  <p:pic>
        <p:nvPicPr>
          <p:cNvPr id="7170" name="Picture 2" descr="C:\Users\kesal098\AppData\Local\Microsoft\Windows\Temporary Internet Files\Content.IE5\YV3K8AR0\MC900356053[1].wmf"/>
          <p:cNvPicPr>
            <a:picLocks noChangeAspect="1" noChangeArrowheads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267200"/>
            <a:ext cx="1866290" cy="184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765048" y="3810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Financial Aid 101: Resources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4358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  <p:pic>
        <p:nvPicPr>
          <p:cNvPr id="7170" name="Picture 2" descr="C:\Users\kesal098\AppData\Local\Microsoft\Windows\Temporary Internet Files\Content.IE5\YV3K8AR0\MC900356053[1].wmf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267200"/>
            <a:ext cx="1866290" cy="184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765048" y="3810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Financial Aid 101: Resources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34654"/>
            <a:ext cx="6553200" cy="457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00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239000" cy="1673225"/>
          </a:xfrm>
        </p:spPr>
        <p:txBody>
          <a:bodyPr/>
          <a:lstStyle/>
          <a:p>
            <a:r>
              <a:rPr lang="en-US" dirty="0" smtClean="0"/>
              <a:t>But there are so many! How do I narrow it down?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Your List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9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11023" y="3000375"/>
            <a:ext cx="2247900" cy="2333625"/>
            <a:chOff x="6400800" y="3429000"/>
            <a:chExt cx="2247900" cy="233362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3429000"/>
              <a:ext cx="2171700" cy="2333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6400800" y="5334000"/>
              <a:ext cx="2286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920262" y="4495800"/>
            <a:ext cx="4870938" cy="8382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Initial College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Start </a:t>
            </a:r>
            <a:r>
              <a:rPr lang="en-US" sz="2400" dirty="0"/>
              <a:t>broad, then funnel </a:t>
            </a:r>
            <a:r>
              <a:rPr lang="en-US" sz="2400" dirty="0" smtClean="0"/>
              <a:t>down</a:t>
            </a:r>
            <a:endParaRPr lang="en-US" sz="2400" dirty="0"/>
          </a:p>
          <a:p>
            <a:r>
              <a:rPr lang="en-US" sz="2400" dirty="0" smtClean="0"/>
              <a:t>Not </a:t>
            </a:r>
            <a:r>
              <a:rPr lang="en-US" sz="2400" dirty="0"/>
              <a:t>eliminating options based on cost</a:t>
            </a:r>
          </a:p>
          <a:p>
            <a:pPr lvl="1"/>
            <a:r>
              <a:rPr lang="en-US" sz="2400" dirty="0" smtClean="0"/>
              <a:t>Be </a:t>
            </a:r>
            <a:r>
              <a:rPr lang="en-US" sz="2400" dirty="0"/>
              <a:t>aware, but consider all options</a:t>
            </a:r>
          </a:p>
          <a:p>
            <a:pPr lvl="1"/>
            <a:r>
              <a:rPr lang="en-US" sz="2400" dirty="0" smtClean="0"/>
              <a:t>FAFSA </a:t>
            </a:r>
            <a:r>
              <a:rPr lang="en-US" sz="2400" dirty="0"/>
              <a:t>estimators, Net Price Calculators</a:t>
            </a:r>
          </a:p>
          <a:p>
            <a:r>
              <a:rPr lang="en-US" sz="2400" dirty="0" smtClean="0"/>
              <a:t>No </a:t>
            </a:r>
            <a:r>
              <a:rPr lang="en-US" sz="2400" dirty="0"/>
              <a:t>“right/wrong,” just different priorities</a:t>
            </a:r>
          </a:p>
          <a:p>
            <a:pPr lvl="1"/>
            <a:r>
              <a:rPr lang="en-US" sz="2400" dirty="0" smtClean="0"/>
              <a:t>Rank priorities</a:t>
            </a:r>
          </a:p>
          <a:p>
            <a:pPr marL="365760" lvl="1" indent="0">
              <a:spcBef>
                <a:spcPts val="1800"/>
              </a:spcBef>
              <a:buNone/>
            </a:pPr>
            <a:r>
              <a:rPr lang="en-US" sz="2400" dirty="0" smtClean="0"/>
              <a:t>Remember </a:t>
            </a:r>
            <a:r>
              <a:rPr lang="en-US" sz="2400" dirty="0"/>
              <a:t>that parents and students </a:t>
            </a:r>
            <a:endParaRPr lang="en-US" sz="2400" dirty="0" smtClean="0"/>
          </a:p>
          <a:p>
            <a:pPr marL="365760" lvl="1" indent="0">
              <a:buNone/>
            </a:pPr>
            <a:r>
              <a:rPr lang="en-US" sz="2400" dirty="0" smtClean="0"/>
              <a:t>likely have </a:t>
            </a:r>
            <a:r>
              <a:rPr lang="en-US" sz="2400" dirty="0"/>
              <a:t>different priorities</a:t>
            </a:r>
            <a:r>
              <a:rPr lang="en-US" sz="2400" dirty="0" smtClean="0"/>
              <a:t>…</a:t>
            </a:r>
            <a:endParaRPr lang="en-US" sz="2400" dirty="0"/>
          </a:p>
          <a:p>
            <a:endParaRPr lang="en-US" sz="2400" dirty="0" smtClean="0"/>
          </a:p>
          <a:p>
            <a:pPr marL="365760" lvl="1" indent="0">
              <a:buNone/>
            </a:pPr>
            <a:endParaRPr lang="en-US" sz="2400" dirty="0" smtClean="0"/>
          </a:p>
          <a:p>
            <a:pPr marL="365760" lvl="1" indent="0">
              <a:buNone/>
            </a:pPr>
            <a:endParaRPr lang="en-US" sz="2400" dirty="0" smtClean="0"/>
          </a:p>
          <a:p>
            <a:pPr marL="365760" lvl="1" indent="0">
              <a:buNone/>
            </a:pP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604" y="1600200"/>
            <a:ext cx="25336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http://t1.gstatic.com/images?q=tbn:ANd9GcQpzzAS7HjDGRepZwFAPk_c-OVj0HSVR6vAziHVe28viiCOZIe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573" y="5562600"/>
            <a:ext cx="1066800" cy="82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12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Autofit/>
          </a:bodyPr>
          <a:lstStyle/>
          <a:p>
            <a:r>
              <a:rPr lang="en-US" sz="2400" dirty="0"/>
              <a:t>Determine your priorities—use </a:t>
            </a:r>
            <a:r>
              <a:rPr lang="en-US" sz="2400" dirty="0" smtClean="0"/>
              <a:t>checklist, </a:t>
            </a:r>
            <a:r>
              <a:rPr lang="en-US" sz="2400" i="1" dirty="0" smtClean="0"/>
              <a:t>use what you know</a:t>
            </a:r>
            <a:r>
              <a:rPr lang="en-US" sz="2400" dirty="0" smtClean="0"/>
              <a:t>! </a:t>
            </a:r>
          </a:p>
          <a:p>
            <a:pPr lvl="1"/>
            <a:r>
              <a:rPr lang="en-US" sz="2400" dirty="0" smtClean="0"/>
              <a:t>2 </a:t>
            </a:r>
            <a:r>
              <a:rPr lang="en-US" sz="2400" dirty="0"/>
              <a:t>year vs. 4 year</a:t>
            </a:r>
          </a:p>
          <a:p>
            <a:pPr lvl="1"/>
            <a:r>
              <a:rPr lang="en-US" sz="2400" dirty="0" smtClean="0"/>
              <a:t>Cost</a:t>
            </a:r>
            <a:endParaRPr lang="en-US" sz="2400" dirty="0"/>
          </a:p>
          <a:p>
            <a:pPr lvl="1"/>
            <a:r>
              <a:rPr lang="en-US" sz="2400" dirty="0" smtClean="0"/>
              <a:t>Size</a:t>
            </a:r>
            <a:endParaRPr lang="en-US" sz="2400" dirty="0"/>
          </a:p>
          <a:p>
            <a:pPr lvl="1"/>
            <a:r>
              <a:rPr lang="en-US" sz="2400" dirty="0" smtClean="0"/>
              <a:t>Majors</a:t>
            </a:r>
          </a:p>
          <a:p>
            <a:pPr lvl="1"/>
            <a:r>
              <a:rPr lang="en-US" sz="2400" dirty="0" smtClean="0"/>
              <a:t>Academic Profile</a:t>
            </a:r>
            <a:endParaRPr lang="en-US" sz="2400" dirty="0"/>
          </a:p>
          <a:p>
            <a:pPr lvl="1"/>
            <a:r>
              <a:rPr lang="en-US" sz="2400" dirty="0" smtClean="0"/>
              <a:t>Location</a:t>
            </a:r>
            <a:endParaRPr lang="en-US" sz="2400" dirty="0"/>
          </a:p>
          <a:p>
            <a:pPr lvl="1"/>
            <a:r>
              <a:rPr lang="en-US" sz="2400" dirty="0" smtClean="0"/>
              <a:t>Public/private</a:t>
            </a:r>
          </a:p>
          <a:p>
            <a:pPr lvl="1"/>
            <a:endParaRPr lang="en-US" sz="1400" dirty="0" smtClean="0"/>
          </a:p>
          <a:p>
            <a:r>
              <a:rPr lang="en-US" sz="2400" dirty="0" smtClean="0"/>
              <a:t>Unsure on what you want? </a:t>
            </a:r>
          </a:p>
          <a:p>
            <a:pPr lvl="1"/>
            <a:r>
              <a:rPr lang="en-US" sz="2400" dirty="0" smtClean="0"/>
              <a:t>Visit </a:t>
            </a:r>
            <a:r>
              <a:rPr lang="en-US" sz="2400" dirty="0"/>
              <a:t>different types of </a:t>
            </a:r>
            <a:r>
              <a:rPr lang="en-US" sz="2400" dirty="0" smtClean="0"/>
              <a:t>institutions!</a:t>
            </a:r>
            <a:endParaRPr lang="en-US" sz="2400" dirty="0"/>
          </a:p>
          <a:p>
            <a:pPr marL="365760" lvl="1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  <p:pic>
        <p:nvPicPr>
          <p:cNvPr id="6146" name="Picture 2" descr="C:\Users\kesal098\AppData\Local\Microsoft\Windows\Temporary Internet Files\Content.IE5\YV3K8AR0\MC90029717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95600"/>
            <a:ext cx="2872848" cy="248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765048" y="3810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Developing Your List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0660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9624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Other things to look for…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Religious </a:t>
            </a:r>
            <a:r>
              <a:rPr lang="en-US" dirty="0"/>
              <a:t>affiliation</a:t>
            </a:r>
          </a:p>
          <a:p>
            <a:pPr lvl="1"/>
            <a:r>
              <a:rPr lang="en-US" dirty="0"/>
              <a:t>Social </a:t>
            </a:r>
            <a:r>
              <a:rPr lang="en-US" dirty="0" smtClean="0"/>
              <a:t>life</a:t>
            </a:r>
          </a:p>
          <a:p>
            <a:pPr lvl="2"/>
            <a:r>
              <a:rPr lang="en-US" sz="2600" dirty="0" smtClean="0"/>
              <a:t>Extra-</a:t>
            </a:r>
            <a:r>
              <a:rPr lang="en-US" sz="2600" dirty="0" err="1" smtClean="0"/>
              <a:t>curriculars</a:t>
            </a:r>
            <a:endParaRPr lang="en-US" sz="2600" dirty="0" smtClean="0"/>
          </a:p>
          <a:p>
            <a:pPr lvl="2"/>
            <a:r>
              <a:rPr lang="en-US" sz="2600" dirty="0" smtClean="0"/>
              <a:t>Character of campus</a:t>
            </a:r>
          </a:p>
          <a:p>
            <a:pPr lvl="2"/>
            <a:r>
              <a:rPr lang="en-US" sz="2600" dirty="0" smtClean="0"/>
              <a:t>Fraternities </a:t>
            </a:r>
            <a:r>
              <a:rPr lang="en-US" sz="2600" dirty="0"/>
              <a:t>and </a:t>
            </a:r>
            <a:r>
              <a:rPr lang="en-US" sz="2600" dirty="0" smtClean="0"/>
              <a:t>sororities</a:t>
            </a:r>
            <a:endParaRPr lang="en-US" sz="2600" dirty="0"/>
          </a:p>
          <a:p>
            <a:pPr lvl="2"/>
            <a:r>
              <a:rPr lang="en-US" sz="2600" dirty="0"/>
              <a:t>Residential vs. </a:t>
            </a:r>
            <a:r>
              <a:rPr lang="en-US" sz="2600" dirty="0" smtClean="0"/>
              <a:t>commuter</a:t>
            </a:r>
          </a:p>
          <a:p>
            <a:pPr lvl="1"/>
            <a:r>
              <a:rPr lang="en-US" dirty="0"/>
              <a:t>Student </a:t>
            </a:r>
            <a:r>
              <a:rPr lang="en-US" dirty="0" smtClean="0"/>
              <a:t>Support</a:t>
            </a:r>
            <a:endParaRPr lang="en-US" dirty="0"/>
          </a:p>
          <a:p>
            <a:pPr lvl="1"/>
            <a:r>
              <a:rPr lang="en-US" dirty="0" smtClean="0"/>
              <a:t>Graduation </a:t>
            </a:r>
            <a:r>
              <a:rPr lang="en-US" dirty="0"/>
              <a:t>Rate</a:t>
            </a:r>
          </a:p>
          <a:p>
            <a:pPr lvl="1"/>
            <a:endParaRPr lang="en-US" sz="2400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44900" y="1589567"/>
            <a:ext cx="4073547" cy="4572000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Even more to look for…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Diversity</a:t>
            </a:r>
            <a:endParaRPr lang="en-US" dirty="0"/>
          </a:p>
          <a:p>
            <a:pPr lvl="1"/>
            <a:r>
              <a:rPr lang="en-US" dirty="0"/>
              <a:t>Research/Internship Opportunities/Unique </a:t>
            </a:r>
            <a:r>
              <a:rPr lang="en-US" dirty="0" smtClean="0"/>
              <a:t>Programs</a:t>
            </a:r>
          </a:p>
          <a:p>
            <a:pPr lvl="1"/>
            <a:r>
              <a:rPr lang="en-US" dirty="0" smtClean="0"/>
              <a:t>Study Abroad</a:t>
            </a:r>
          </a:p>
          <a:p>
            <a:pPr lvl="1"/>
            <a:r>
              <a:rPr lang="en-US" dirty="0" smtClean="0"/>
              <a:t>Co-ed </a:t>
            </a:r>
            <a:r>
              <a:rPr lang="en-US" dirty="0"/>
              <a:t>or not? </a:t>
            </a:r>
            <a:endParaRPr lang="en-US" dirty="0" smtClean="0"/>
          </a:p>
          <a:p>
            <a:pPr lvl="1"/>
            <a:r>
              <a:rPr lang="en-US" dirty="0" smtClean="0"/>
              <a:t>Scholarship Opportunities</a:t>
            </a:r>
            <a:endParaRPr lang="en-US" dirty="0"/>
          </a:p>
          <a:p>
            <a:pPr lvl="2"/>
            <a:r>
              <a:rPr lang="en-US" sz="2600" dirty="0"/>
              <a:t>Merit-based</a:t>
            </a:r>
          </a:p>
          <a:p>
            <a:pPr lvl="2"/>
            <a:r>
              <a:rPr lang="en-US" sz="2600" dirty="0"/>
              <a:t>Need-based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53000" y="1981200"/>
            <a:ext cx="3886200" cy="418185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5800" y="1981200"/>
            <a:ext cx="3849624" cy="418185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765048" y="3810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Developing Your List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4438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Overview	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Introductions</a:t>
            </a:r>
          </a:p>
          <a:p>
            <a:r>
              <a:rPr lang="en-US" sz="2400" dirty="0" smtClean="0"/>
              <a:t>College Search Philosophy</a:t>
            </a:r>
          </a:p>
          <a:p>
            <a:r>
              <a:rPr lang="en-US" sz="2400" dirty="0"/>
              <a:t>Admissions 101 </a:t>
            </a:r>
          </a:p>
          <a:p>
            <a:r>
              <a:rPr lang="en-US" sz="2400" dirty="0"/>
              <a:t>Financial Aid 101</a:t>
            </a:r>
          </a:p>
          <a:p>
            <a:r>
              <a:rPr lang="en-US" sz="2400" dirty="0"/>
              <a:t>Developing Your List</a:t>
            </a:r>
          </a:p>
          <a:p>
            <a:r>
              <a:rPr lang="en-US" sz="2400" dirty="0"/>
              <a:t>Applying</a:t>
            </a:r>
          </a:p>
          <a:p>
            <a:r>
              <a:rPr lang="en-US" sz="2400" dirty="0" smtClean="0"/>
              <a:t>College Application Timeline</a:t>
            </a:r>
          </a:p>
          <a:p>
            <a:r>
              <a:rPr lang="en-US" sz="2400" dirty="0" smtClean="0"/>
              <a:t>Questions!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  <p:pic>
        <p:nvPicPr>
          <p:cNvPr id="2051" name="Picture 3" descr="C:\Users\kesal098\AppData\Local\Microsoft\Windows\Temporary Internet Files\Content.IE5\YV3K8AR0\MC90008859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345" y="2590800"/>
            <a:ext cx="237886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4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Your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Visiting Campuses is Powerful!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Set up your visit through a school’s admissions office. </a:t>
            </a:r>
          </a:p>
          <a:p>
            <a:pPr marL="0" indent="0" algn="ctr">
              <a:buNone/>
            </a:pPr>
            <a:r>
              <a:rPr lang="en-US" sz="2400" dirty="0" smtClean="0"/>
              <a:t>Either call their visit line or book online! </a:t>
            </a: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09800"/>
            <a:ext cx="5610149" cy="271809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39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4191000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Spring </a:t>
            </a:r>
            <a:r>
              <a:rPr lang="en-US" sz="2600" dirty="0"/>
              <a:t>Break</a:t>
            </a:r>
          </a:p>
          <a:p>
            <a:r>
              <a:rPr lang="en-US" sz="2600" dirty="0"/>
              <a:t>Summer </a:t>
            </a:r>
          </a:p>
          <a:p>
            <a:r>
              <a:rPr lang="en-US" sz="2600" dirty="0"/>
              <a:t>School </a:t>
            </a:r>
            <a:r>
              <a:rPr lang="en-US" sz="2600" dirty="0" smtClean="0"/>
              <a:t>Year</a:t>
            </a:r>
          </a:p>
          <a:p>
            <a:pPr lvl="2"/>
            <a:endParaRPr lang="en-US" sz="2600" dirty="0" smtClean="0"/>
          </a:p>
          <a:p>
            <a:pPr lvl="2"/>
            <a:endParaRPr lang="en-US" sz="2600" dirty="0" smtClean="0"/>
          </a:p>
          <a:p>
            <a:pPr lvl="2"/>
            <a:endParaRPr lang="en-US" sz="2600" dirty="0" smtClean="0"/>
          </a:p>
          <a:p>
            <a:pPr lvl="2"/>
            <a:endParaRPr lang="en-US" sz="2600" dirty="0" smtClean="0"/>
          </a:p>
          <a:p>
            <a:r>
              <a:rPr lang="en-US" sz="2600" dirty="0" smtClean="0"/>
              <a:t>Get </a:t>
            </a:r>
            <a:r>
              <a:rPr lang="en-US" sz="2600" dirty="0"/>
              <a:t>past the pretty pictures! </a:t>
            </a:r>
            <a:endParaRPr lang="en-US" sz="2600" dirty="0" smtClean="0"/>
          </a:p>
          <a:p>
            <a:r>
              <a:rPr lang="en-US" sz="2600" dirty="0" smtClean="0"/>
              <a:t>See it in person! </a:t>
            </a:r>
            <a:endParaRPr lang="en-US" sz="2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4038600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Visit </a:t>
            </a:r>
            <a:r>
              <a:rPr lang="en-US" sz="2600" dirty="0"/>
              <a:t>Days vs. </a:t>
            </a:r>
            <a:r>
              <a:rPr lang="en-US" sz="2600" dirty="0" smtClean="0"/>
              <a:t>Individual</a:t>
            </a:r>
          </a:p>
          <a:p>
            <a:r>
              <a:rPr lang="en-US" sz="2600" dirty="0" smtClean="0"/>
              <a:t>Classes</a:t>
            </a:r>
          </a:p>
          <a:p>
            <a:r>
              <a:rPr lang="en-US" sz="2600" dirty="0" smtClean="0"/>
              <a:t>Tours</a:t>
            </a:r>
          </a:p>
          <a:p>
            <a:r>
              <a:rPr lang="en-US" sz="2600" dirty="0" smtClean="0"/>
              <a:t>Talk with Students</a:t>
            </a:r>
          </a:p>
          <a:p>
            <a:r>
              <a:rPr lang="en-US" sz="2600" dirty="0" smtClean="0"/>
              <a:t>Eat on campus</a:t>
            </a:r>
          </a:p>
          <a:p>
            <a:r>
              <a:rPr lang="en-US" sz="2600" dirty="0" smtClean="0"/>
              <a:t>Meet with Coaches</a:t>
            </a:r>
          </a:p>
          <a:p>
            <a:r>
              <a:rPr lang="en-US" sz="2600" dirty="0" smtClean="0"/>
              <a:t>Take a lesson</a:t>
            </a:r>
          </a:p>
          <a:p>
            <a:r>
              <a:rPr lang="en-US" sz="2600" dirty="0" smtClean="0"/>
              <a:t>Overnights</a:t>
            </a:r>
          </a:p>
          <a:p>
            <a:r>
              <a:rPr lang="en-US" sz="2600" dirty="0" smtClean="0"/>
              <a:t>See the local area</a:t>
            </a:r>
          </a:p>
          <a:p>
            <a:r>
              <a:rPr lang="en-US" sz="2600" dirty="0" smtClean="0"/>
              <a:t>ASK QUESITONS! </a:t>
            </a:r>
            <a:endParaRPr lang="en-US" sz="2600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WHEN?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WHAT TO DO?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  <p:sp>
        <p:nvSpPr>
          <p:cNvPr id="8" name="Text Placeholder 4"/>
          <p:cNvSpPr txBox="1">
            <a:spLocks/>
          </p:cNvSpPr>
          <p:nvPr/>
        </p:nvSpPr>
        <p:spPr>
          <a:xfrm>
            <a:off x="609600" y="4648200"/>
            <a:ext cx="3886200" cy="640080"/>
          </a:xfrm>
          <a:prstGeom prst="rect">
            <a:avLst/>
          </a:prstGeom>
          <a:solidFill>
            <a:schemeClr val="accent1"/>
          </a:solidFill>
        </p:spPr>
        <p:txBody>
          <a:bodyPr vert="horz" rtlCol="0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Tx/>
              <a:buNone/>
              <a:defRPr kumimoji="0" sz="20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WHY? </a:t>
            </a:r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65048" y="3810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Developing Your List: Visit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0521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Build a balanced list…</a:t>
            </a:r>
          </a:p>
          <a:p>
            <a:r>
              <a:rPr lang="en-US" sz="2600" dirty="0" smtClean="0"/>
              <a:t>We suggest you have 5-7 schools that include: </a:t>
            </a:r>
          </a:p>
          <a:p>
            <a:endParaRPr lang="en-US" sz="2400" dirty="0" smtClean="0"/>
          </a:p>
          <a:p>
            <a:pPr lvl="1"/>
            <a:r>
              <a:rPr lang="en-US" dirty="0"/>
              <a:t>Reach </a:t>
            </a:r>
          </a:p>
          <a:p>
            <a:pPr lvl="3"/>
            <a:r>
              <a:rPr lang="en-US" sz="2600" dirty="0"/>
              <a:t>Less than 30% chance of admission</a:t>
            </a:r>
          </a:p>
          <a:p>
            <a:pPr lvl="1"/>
            <a:r>
              <a:rPr lang="en-US" dirty="0" smtClean="0"/>
              <a:t>Target</a:t>
            </a:r>
            <a:endParaRPr lang="en-US" dirty="0"/>
          </a:p>
          <a:p>
            <a:pPr lvl="3"/>
            <a:r>
              <a:rPr lang="en-US" sz="2600" dirty="0"/>
              <a:t>30%- 60% chance of </a:t>
            </a:r>
            <a:r>
              <a:rPr lang="en-US" sz="2600" dirty="0" smtClean="0"/>
              <a:t>admission/affordability</a:t>
            </a:r>
          </a:p>
          <a:p>
            <a:pPr lvl="1"/>
            <a:r>
              <a:rPr lang="en-US" dirty="0" smtClean="0"/>
              <a:t>Likely</a:t>
            </a:r>
            <a:endParaRPr lang="en-US" dirty="0"/>
          </a:p>
          <a:p>
            <a:pPr lvl="3"/>
            <a:r>
              <a:rPr lang="en-US" sz="2600" dirty="0"/>
              <a:t>60%-90% chance of admission/affordability</a:t>
            </a:r>
          </a:p>
          <a:p>
            <a:pPr lvl="3"/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600" dirty="0" smtClean="0"/>
              <a:t>Are </a:t>
            </a:r>
            <a:r>
              <a:rPr lang="en-US" sz="2600" dirty="0"/>
              <a:t>you a good fit</a:t>
            </a:r>
            <a:r>
              <a:rPr lang="en-US" sz="2600" dirty="0" smtClean="0"/>
              <a:t>? (Educational</a:t>
            </a:r>
            <a:r>
              <a:rPr lang="en-US" sz="2600" dirty="0"/>
              <a:t>, personal, social, </a:t>
            </a:r>
            <a:r>
              <a:rPr lang="en-US" sz="2600" dirty="0" smtClean="0"/>
              <a:t>financial)</a:t>
            </a:r>
            <a:endParaRPr lang="en-US" sz="2600" dirty="0"/>
          </a:p>
          <a:p>
            <a:pPr lvl="3"/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65048" y="3810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Developing Your List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5319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I’ve got my list. How do I actually apply?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29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Applying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Follow step-by-step </a:t>
            </a:r>
            <a:r>
              <a:rPr lang="en-US" sz="2400" dirty="0" smtClean="0"/>
              <a:t>instructions for each college. </a:t>
            </a:r>
            <a:endParaRPr lang="en-US" sz="2400" dirty="0"/>
          </a:p>
          <a:p>
            <a:r>
              <a:rPr lang="en-US" sz="2400" b="1" dirty="0" smtClean="0"/>
              <a:t>Common </a:t>
            </a:r>
            <a:r>
              <a:rPr lang="en-US" sz="2400" b="1" dirty="0"/>
              <a:t>App</a:t>
            </a:r>
          </a:p>
          <a:p>
            <a:pPr lvl="1"/>
            <a:r>
              <a:rPr lang="en-US" sz="2400" dirty="0"/>
              <a:t>One application used by 450 colleges</a:t>
            </a:r>
          </a:p>
          <a:p>
            <a:pPr lvl="1"/>
            <a:r>
              <a:rPr lang="en-US" sz="2400" dirty="0"/>
              <a:t>Common essay; </a:t>
            </a:r>
            <a:r>
              <a:rPr lang="en-US" sz="2400" dirty="0" smtClean="0"/>
              <a:t>supplements</a:t>
            </a:r>
          </a:p>
          <a:p>
            <a:pPr marL="365760" lvl="1" indent="0">
              <a:buNone/>
            </a:pPr>
            <a:endParaRPr lang="en-US" sz="2400" dirty="0" smtClean="0"/>
          </a:p>
          <a:p>
            <a:r>
              <a:rPr lang="en-US" sz="2400" b="1" dirty="0" smtClean="0"/>
              <a:t>Coalition App </a:t>
            </a:r>
            <a:r>
              <a:rPr lang="en-US" sz="2400" b="1" i="1" dirty="0" smtClean="0"/>
              <a:t>(new)!</a:t>
            </a:r>
          </a:p>
          <a:p>
            <a:pPr lvl="1"/>
            <a:r>
              <a:rPr lang="en-US" sz="2100" dirty="0" smtClean="0"/>
              <a:t>private and public colleges and universities that commit to</a:t>
            </a:r>
            <a:r>
              <a:rPr lang="en-US" sz="2100" b="1" dirty="0" smtClean="0"/>
              <a:t> </a:t>
            </a:r>
            <a:r>
              <a:rPr lang="en-US" sz="2100" dirty="0" smtClean="0"/>
              <a:t>provide </a:t>
            </a:r>
            <a:r>
              <a:rPr lang="en-US" sz="2100" dirty="0"/>
              <a:t>sufficient financial aid to meet the full, demonstrated financial need of every domestic student they </a:t>
            </a:r>
            <a:r>
              <a:rPr lang="en-US" sz="2100" dirty="0" smtClean="0"/>
              <a:t>admit</a:t>
            </a:r>
          </a:p>
          <a:p>
            <a:pPr lvl="1"/>
            <a:r>
              <a:rPr lang="en-US" sz="2100" b="1" dirty="0" smtClean="0"/>
              <a:t>90+ colleges</a:t>
            </a:r>
          </a:p>
          <a:p>
            <a:r>
              <a:rPr lang="en-US" sz="2400" b="1" dirty="0" smtClean="0"/>
              <a:t>State Apps</a:t>
            </a:r>
          </a:p>
          <a:p>
            <a:pPr lvl="1"/>
            <a:r>
              <a:rPr lang="en-US" sz="2400" dirty="0" smtClean="0"/>
              <a:t>MNSCU system</a:t>
            </a:r>
          </a:p>
          <a:p>
            <a:r>
              <a:rPr lang="en-US" sz="2400" dirty="0" smtClean="0"/>
              <a:t>School Specific Apps</a:t>
            </a:r>
          </a:p>
          <a:p>
            <a:pPr lvl="1"/>
            <a:r>
              <a:rPr lang="en-US" sz="2400" dirty="0" smtClean="0"/>
              <a:t>Offer </a:t>
            </a:r>
            <a:r>
              <a:rPr lang="en-US" sz="2400" dirty="0"/>
              <a:t>alternative electronic or paper applications </a:t>
            </a:r>
          </a:p>
          <a:p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2133600"/>
            <a:ext cx="218323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16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91084"/>
            <a:ext cx="6016752" cy="928116"/>
          </a:xfrm>
        </p:spPr>
        <p:txBody>
          <a:bodyPr>
            <a:noAutofit/>
          </a:bodyPr>
          <a:lstStyle/>
          <a:p>
            <a:r>
              <a:rPr lang="en-US" sz="4000" dirty="0" smtClean="0"/>
              <a:t>Applying: Naviance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WHAT IT IS</a:t>
            </a:r>
          </a:p>
          <a:p>
            <a:r>
              <a:rPr lang="en-US" sz="2400" dirty="0"/>
              <a:t>College Research</a:t>
            </a:r>
          </a:p>
          <a:p>
            <a:r>
              <a:rPr lang="en-US" sz="2400" dirty="0"/>
              <a:t>Scholarship Research</a:t>
            </a:r>
          </a:p>
          <a:p>
            <a:r>
              <a:rPr lang="en-US" sz="2400" dirty="0" smtClean="0"/>
              <a:t>Test Prep! </a:t>
            </a:r>
            <a:r>
              <a:rPr lang="en-US" sz="2400" dirty="0"/>
              <a:t>ACT course</a:t>
            </a:r>
          </a:p>
          <a:p>
            <a:r>
              <a:rPr lang="en-US" sz="2400" dirty="0"/>
              <a:t>Transmission of documents by WHS</a:t>
            </a:r>
          </a:p>
          <a:p>
            <a:r>
              <a:rPr lang="en-US" sz="2400" dirty="0"/>
              <a:t>Tracking of documents by </a:t>
            </a:r>
            <a:r>
              <a:rPr lang="en-US" sz="2400" dirty="0" smtClean="0"/>
              <a:t>family</a:t>
            </a:r>
          </a:p>
          <a:p>
            <a:pPr marL="0" indent="0">
              <a:buNone/>
            </a:pPr>
            <a:r>
              <a:rPr lang="en-US" sz="2400" dirty="0" smtClean="0"/>
              <a:t>HOW IT WORKS</a:t>
            </a:r>
          </a:p>
          <a:p>
            <a:r>
              <a:rPr lang="en-US" sz="2400" dirty="0" smtClean="0"/>
              <a:t>Student </a:t>
            </a:r>
            <a:r>
              <a:rPr lang="en-US" sz="2400" dirty="0"/>
              <a:t>as the Project Manager</a:t>
            </a:r>
          </a:p>
          <a:p>
            <a:r>
              <a:rPr lang="en-US" sz="2400" dirty="0"/>
              <a:t>Parent and Counselor as the support team</a:t>
            </a:r>
          </a:p>
          <a:p>
            <a:r>
              <a:rPr lang="en-US" sz="2400" dirty="0"/>
              <a:t>NAVIANCE as </a:t>
            </a:r>
            <a:r>
              <a:rPr lang="en-US" sz="2400" dirty="0" smtClean="0"/>
              <a:t>tool </a:t>
            </a:r>
            <a:r>
              <a:rPr lang="en-US" sz="2400" dirty="0"/>
              <a:t>to facilitate the process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3" y="1905000"/>
            <a:ext cx="42862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54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Applying: Naviance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Washburn Home Page: </a:t>
            </a:r>
            <a:r>
              <a:rPr lang="en-US" sz="2800" dirty="0" smtClean="0">
                <a:hlinkClick r:id="rId2"/>
              </a:rPr>
              <a:t>www.washburn.mpls.k12.mn.us</a:t>
            </a:r>
            <a:endParaRPr lang="en-US" sz="2800" dirty="0" smtClean="0"/>
          </a:p>
          <a:p>
            <a:pPr marL="0" indent="0" algn="ctr">
              <a:buNone/>
            </a:pP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marL="365760" lvl="1" indent="0">
              <a:buNone/>
            </a:pPr>
            <a:endParaRPr lang="en-US" dirty="0" smtClean="0"/>
          </a:p>
          <a:p>
            <a:pPr marL="36576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07" y="2286000"/>
            <a:ext cx="8421586" cy="434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715000" y="3124200"/>
            <a:ext cx="3272344" cy="990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29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Applying: Naviance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dirty="0" smtClean="0"/>
              <a:t>				   Naviance Family Connection</a:t>
            </a:r>
          </a:p>
          <a:p>
            <a:r>
              <a:rPr lang="en-US" dirty="0" smtClean="0"/>
              <a:t>How To Get Here</a:t>
            </a:r>
          </a:p>
          <a:p>
            <a:pPr lvl="1"/>
            <a:r>
              <a:rPr lang="en-US" dirty="0" smtClean="0"/>
              <a:t>Washburn Homepage</a:t>
            </a:r>
          </a:p>
          <a:p>
            <a:pPr lvl="1"/>
            <a:r>
              <a:rPr lang="en-US" dirty="0" smtClean="0"/>
              <a:t>Click on Parents</a:t>
            </a:r>
          </a:p>
          <a:p>
            <a:pPr lvl="1"/>
            <a:r>
              <a:rPr lang="en-US" dirty="0" smtClean="0"/>
              <a:t>Click on Naviance</a:t>
            </a:r>
          </a:p>
          <a:p>
            <a:pPr lvl="1"/>
            <a:r>
              <a:rPr lang="en-US" dirty="0" smtClean="0"/>
              <a:t>Sign In or Register!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76" y="2133600"/>
            <a:ext cx="4378768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66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Applying: Naviance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600200"/>
            <a:ext cx="7239000" cy="506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85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Applying: Naviance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832" y="1607980"/>
            <a:ext cx="5816337" cy="5024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78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People to Know! 	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Counselors 			Works With</a:t>
            </a:r>
          </a:p>
          <a:p>
            <a:pPr lvl="1"/>
            <a:r>
              <a:rPr lang="en-US" sz="2400" dirty="0" smtClean="0"/>
              <a:t>Loretta Collins 		A-D</a:t>
            </a:r>
          </a:p>
          <a:p>
            <a:pPr lvl="1"/>
            <a:r>
              <a:rPr lang="en-US" sz="2400" dirty="0" smtClean="0"/>
              <a:t>Herb Crowell		E-LA </a:t>
            </a:r>
          </a:p>
          <a:p>
            <a:pPr lvl="1"/>
            <a:r>
              <a:rPr lang="en-US" sz="2400" dirty="0" smtClean="0"/>
              <a:t>Amy Webster		Le-Ra	</a:t>
            </a:r>
          </a:p>
          <a:p>
            <a:pPr lvl="1"/>
            <a:r>
              <a:rPr lang="en-US" sz="2400" dirty="0" smtClean="0"/>
              <a:t>Teresa Savage		Re-Z</a:t>
            </a:r>
          </a:p>
          <a:p>
            <a:pPr lvl="1"/>
            <a:r>
              <a:rPr lang="en-US" sz="2400" dirty="0" smtClean="0"/>
              <a:t>John Pemberton		on special assignment</a:t>
            </a:r>
          </a:p>
          <a:p>
            <a:pPr marL="365760" lvl="1" indent="0">
              <a:buNone/>
            </a:pPr>
            <a:endParaRPr lang="en-US" sz="2400" dirty="0"/>
          </a:p>
          <a:p>
            <a:r>
              <a:rPr lang="en-US" sz="2400" b="1" dirty="0" smtClean="0"/>
              <a:t>CCC Coordinators</a:t>
            </a:r>
          </a:p>
          <a:p>
            <a:pPr lvl="1"/>
            <a:r>
              <a:rPr lang="en-US" sz="2400" dirty="0" smtClean="0"/>
              <a:t>Eman </a:t>
            </a:r>
            <a:r>
              <a:rPr lang="en-US" sz="2400" dirty="0" err="1" smtClean="0"/>
              <a:t>Abdullahi</a:t>
            </a:r>
            <a:r>
              <a:rPr lang="en-US" sz="2400" dirty="0" smtClean="0"/>
              <a:t>		All Students</a:t>
            </a:r>
          </a:p>
          <a:p>
            <a:pPr lvl="1"/>
            <a:r>
              <a:rPr lang="en-US" sz="2400" dirty="0" smtClean="0"/>
              <a:t>Danielle Seifert		</a:t>
            </a:r>
            <a:r>
              <a:rPr lang="en-US" sz="2400" dirty="0"/>
              <a:t>All Students</a:t>
            </a:r>
          </a:p>
          <a:p>
            <a:pPr lvl="1"/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1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What you should be doing. When you should be doing it.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Application Timeline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51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77200" cy="869950"/>
          </a:xfrm>
        </p:spPr>
        <p:txBody>
          <a:bodyPr>
            <a:noAutofit/>
          </a:bodyPr>
          <a:lstStyle/>
          <a:p>
            <a:r>
              <a:rPr lang="en-US" sz="4000" dirty="0" smtClean="0"/>
              <a:t>Applying: Washburn Events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295400" cy="4343400"/>
          </a:xfrm>
        </p:spPr>
        <p:txBody>
          <a:bodyPr/>
          <a:lstStyle/>
          <a:p>
            <a:r>
              <a:rPr lang="en-US" dirty="0" smtClean="0"/>
              <a:t>These events happen at Washburn and are run by the counseling staff.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362200" y="1600200"/>
            <a:ext cx="6400800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Junior Year:    </a:t>
            </a:r>
            <a:r>
              <a:rPr lang="en-US" sz="2400" dirty="0"/>
              <a:t>	</a:t>
            </a:r>
            <a:r>
              <a:rPr lang="en-US" sz="2400" dirty="0" smtClean="0"/>
              <a:t>	</a:t>
            </a:r>
          </a:p>
          <a:p>
            <a:r>
              <a:rPr lang="en-US" sz="2400" dirty="0" smtClean="0"/>
              <a:t>April 4-8: 	</a:t>
            </a:r>
            <a:r>
              <a:rPr lang="en-US" sz="2400" dirty="0"/>
              <a:t>	</a:t>
            </a:r>
            <a:r>
              <a:rPr lang="en-US" sz="2400" dirty="0" smtClean="0"/>
              <a:t>	College Search</a:t>
            </a:r>
          </a:p>
          <a:p>
            <a:r>
              <a:rPr lang="en-US" sz="2400" dirty="0" smtClean="0"/>
              <a:t>May 20th: 	 </a:t>
            </a:r>
            <a:r>
              <a:rPr lang="en-US" sz="2400" dirty="0"/>
              <a:t>		</a:t>
            </a:r>
            <a:r>
              <a:rPr lang="en-US" sz="2400" dirty="0" smtClean="0"/>
              <a:t>Post-Secondary 				Options Panel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Senior Year:</a:t>
            </a:r>
          </a:p>
          <a:p>
            <a:r>
              <a:rPr lang="en-US" sz="2400" dirty="0" smtClean="0"/>
              <a:t>September			Senior College Night</a:t>
            </a:r>
          </a:p>
          <a:p>
            <a:r>
              <a:rPr lang="en-US" sz="2400" dirty="0" smtClean="0"/>
              <a:t>Sept-Dec:			Weekly 					Presentations </a:t>
            </a:r>
          </a:p>
          <a:p>
            <a:r>
              <a:rPr lang="en-US" sz="2400" dirty="0" smtClean="0"/>
              <a:t>October			College Fairs</a:t>
            </a:r>
          </a:p>
          <a:p>
            <a:r>
              <a:rPr lang="en-US" sz="2400" dirty="0" smtClean="0"/>
              <a:t>Early Winter: 	</a:t>
            </a:r>
            <a:r>
              <a:rPr lang="en-US" sz="2400" dirty="0"/>
              <a:t>	</a:t>
            </a:r>
            <a:r>
              <a:rPr lang="en-US" sz="2400" dirty="0" smtClean="0"/>
              <a:t>Financial </a:t>
            </a:r>
            <a:r>
              <a:rPr lang="en-US" sz="2400" dirty="0"/>
              <a:t>Aid </a:t>
            </a:r>
            <a:r>
              <a:rPr lang="en-US" sz="2400" dirty="0" smtClean="0"/>
              <a:t>					Workshops</a:t>
            </a:r>
            <a:endParaRPr lang="en-US" sz="2400" dirty="0"/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4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next year…simplified.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2438400" cy="3581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 smtClean="0"/>
              <a:t>Search!</a:t>
            </a:r>
          </a:p>
          <a:p>
            <a:r>
              <a:rPr lang="en-US" sz="2400" dirty="0" smtClean="0"/>
              <a:t>Build Your List</a:t>
            </a:r>
          </a:p>
          <a:p>
            <a:endParaRPr lang="en-US" sz="2400" dirty="0" smtClean="0"/>
          </a:p>
          <a:p>
            <a:r>
              <a:rPr lang="en-US" sz="2400" dirty="0" smtClean="0"/>
              <a:t>Visit schools</a:t>
            </a:r>
          </a:p>
          <a:p>
            <a:endParaRPr lang="en-US" sz="2400" dirty="0" smtClean="0"/>
          </a:p>
          <a:p>
            <a:r>
              <a:rPr lang="en-US" sz="2400" dirty="0" smtClean="0"/>
              <a:t>First Glance at Scholarships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3200400" y="2438400"/>
            <a:ext cx="2438400" cy="3581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 smtClean="0"/>
              <a:t>Finalize List</a:t>
            </a:r>
          </a:p>
          <a:p>
            <a:r>
              <a:rPr lang="en-US" sz="2400" dirty="0" smtClean="0"/>
              <a:t>Apply!</a:t>
            </a:r>
          </a:p>
          <a:p>
            <a:endParaRPr lang="en-US" sz="2400" dirty="0" smtClean="0"/>
          </a:p>
          <a:p>
            <a:r>
              <a:rPr lang="en-US" sz="2400" dirty="0" smtClean="0"/>
              <a:t>Visit schools of interest </a:t>
            </a:r>
          </a:p>
          <a:p>
            <a:endParaRPr lang="en-US" sz="2400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2438400" cy="640080"/>
          </a:xfrm>
        </p:spPr>
        <p:txBody>
          <a:bodyPr/>
          <a:lstStyle/>
          <a:p>
            <a:pPr algn="ctr"/>
            <a:r>
              <a:rPr lang="en-US" dirty="0" smtClean="0"/>
              <a:t>Spring/Summer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3200400" y="1752600"/>
            <a:ext cx="2438400" cy="640080"/>
          </a:xfrm>
        </p:spPr>
        <p:txBody>
          <a:bodyPr/>
          <a:lstStyle/>
          <a:p>
            <a:pPr algn="ctr"/>
            <a:r>
              <a:rPr lang="en-US" dirty="0" smtClean="0"/>
              <a:t>Early Fall</a:t>
            </a:r>
            <a:endParaRPr lang="en-US" dirty="0"/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5791200" y="1752600"/>
            <a:ext cx="2438400" cy="640080"/>
          </a:xfrm>
          <a:prstGeom prst="rect">
            <a:avLst/>
          </a:prstGeom>
          <a:solidFill>
            <a:schemeClr val="accent1"/>
          </a:solidFill>
        </p:spPr>
        <p:txBody>
          <a:bodyPr vert="horz" rtlCol="0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Tx/>
              <a:buNone/>
              <a:defRPr kumimoji="0" sz="20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Late Fall/ Winter</a:t>
            </a:r>
            <a:endParaRPr lang="en-US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5791200" y="2438400"/>
            <a:ext cx="2438400" cy="3581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Finish Applying</a:t>
            </a:r>
          </a:p>
          <a:p>
            <a:r>
              <a:rPr lang="en-US" sz="2400" dirty="0" smtClean="0"/>
              <a:t>Apply for Financial Aid</a:t>
            </a:r>
          </a:p>
          <a:p>
            <a:r>
              <a:rPr lang="en-US" sz="2400" dirty="0" smtClean="0"/>
              <a:t>Visit schools of acceptance! </a:t>
            </a:r>
          </a:p>
          <a:p>
            <a:r>
              <a:rPr lang="en-US" sz="2400" dirty="0" smtClean="0"/>
              <a:t>Find/Apply for Scholarships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3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Winter/Spring</a:t>
            </a:r>
          </a:p>
          <a:p>
            <a:pPr lvl="1"/>
            <a:r>
              <a:rPr lang="en-US" sz="2400" dirty="0" smtClean="0"/>
              <a:t>Start developing your list of colleges</a:t>
            </a:r>
          </a:p>
          <a:p>
            <a:pPr lvl="1"/>
            <a:r>
              <a:rPr lang="en-US" sz="2400" dirty="0" smtClean="0"/>
              <a:t>Use Naviance and other resources</a:t>
            </a:r>
          </a:p>
          <a:p>
            <a:pPr lvl="1"/>
            <a:r>
              <a:rPr lang="en-US" sz="2400" dirty="0" smtClean="0"/>
              <a:t>Prep for ACT/SAT</a:t>
            </a:r>
          </a:p>
          <a:p>
            <a:pPr marL="0" indent="0">
              <a:buNone/>
            </a:pPr>
            <a:r>
              <a:rPr lang="en-US" sz="2400" b="1" dirty="0" smtClean="0"/>
              <a:t>Spring Break</a:t>
            </a:r>
            <a:r>
              <a:rPr lang="en-US" sz="2400" dirty="0" smtClean="0"/>
              <a:t>  </a:t>
            </a:r>
          </a:p>
          <a:p>
            <a:pPr lvl="1"/>
            <a:r>
              <a:rPr lang="en-US" sz="2400" dirty="0" smtClean="0"/>
              <a:t>Visit Colleges!</a:t>
            </a:r>
          </a:p>
          <a:p>
            <a:pPr marL="0" indent="0">
              <a:buNone/>
            </a:pPr>
            <a:r>
              <a:rPr lang="en-US" sz="2400" b="1" dirty="0" smtClean="0"/>
              <a:t>April - June</a:t>
            </a:r>
            <a:r>
              <a:rPr lang="en-US" sz="2400" dirty="0"/>
              <a:t>:  </a:t>
            </a:r>
            <a:endParaRPr lang="en-US" sz="2400" dirty="0" smtClean="0"/>
          </a:p>
          <a:p>
            <a:pPr lvl="1"/>
            <a:r>
              <a:rPr lang="en-US" sz="2400" dirty="0" smtClean="0"/>
              <a:t>Take standardized </a:t>
            </a:r>
            <a:r>
              <a:rPr lang="en-US" sz="2400" dirty="0"/>
              <a:t>tests </a:t>
            </a:r>
            <a:r>
              <a:rPr lang="en-US" sz="2400" dirty="0" smtClean="0"/>
              <a:t>(ACT, SAT, SAT II) </a:t>
            </a:r>
          </a:p>
          <a:p>
            <a:pPr lvl="1"/>
            <a:r>
              <a:rPr lang="en-US" sz="2400" dirty="0" smtClean="0"/>
              <a:t>Scholarship Search</a:t>
            </a:r>
          </a:p>
          <a:p>
            <a:pPr lvl="1"/>
            <a:r>
              <a:rPr lang="en-US" sz="2400" dirty="0" smtClean="0"/>
              <a:t>Consider Teacher Recommendations</a:t>
            </a:r>
          </a:p>
          <a:p>
            <a:pPr lvl="1"/>
            <a:r>
              <a:rPr lang="en-US" sz="2400" dirty="0" smtClean="0"/>
              <a:t>Division I and II Athletes register </a:t>
            </a:r>
            <a:r>
              <a:rPr lang="en-US" sz="2400" dirty="0"/>
              <a:t>for NCAA </a:t>
            </a:r>
            <a:r>
              <a:rPr lang="en-US" sz="2400" dirty="0" smtClean="0"/>
              <a:t>clearinghouse</a:t>
            </a:r>
            <a:endParaRPr lang="en-US" sz="2400" dirty="0"/>
          </a:p>
          <a:p>
            <a:pPr lvl="1"/>
            <a:endParaRPr lang="en-US" sz="1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458200" cy="838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Application Timeline: Spring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828800"/>
            <a:ext cx="2228850" cy="306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315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524000"/>
            <a:ext cx="8153400" cy="5029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Continue working on your college list, start to narrow it down.</a:t>
            </a:r>
          </a:p>
          <a:p>
            <a:pPr lvl="1"/>
            <a:endParaRPr lang="en-US" sz="2400" dirty="0" smtClean="0"/>
          </a:p>
          <a:p>
            <a:pPr lvl="2"/>
            <a:r>
              <a:rPr lang="en-US" sz="2400" dirty="0" smtClean="0"/>
              <a:t>Online Tools</a:t>
            </a:r>
          </a:p>
          <a:p>
            <a:pPr lvl="3"/>
            <a:r>
              <a:rPr lang="en-US" sz="1600" dirty="0" smtClean="0"/>
              <a:t>Naviance</a:t>
            </a:r>
          </a:p>
          <a:p>
            <a:pPr lvl="3"/>
            <a:r>
              <a:rPr lang="en-US" sz="1600" dirty="0" smtClean="0"/>
              <a:t>ACT</a:t>
            </a:r>
          </a:p>
          <a:p>
            <a:pPr lvl="3"/>
            <a:r>
              <a:rPr lang="en-US" sz="1600" dirty="0" smtClean="0"/>
              <a:t>College Board</a:t>
            </a:r>
          </a:p>
          <a:p>
            <a:pPr marL="45720" indent="0">
              <a:buNone/>
            </a:pPr>
            <a:endParaRPr lang="en-US" sz="1600" dirty="0" smtClean="0"/>
          </a:p>
          <a:p>
            <a:endParaRPr lang="en-US" sz="2400" dirty="0" smtClean="0"/>
          </a:p>
          <a:p>
            <a:r>
              <a:rPr lang="en-US" sz="2400" dirty="0" smtClean="0"/>
              <a:t>Work on Essays</a:t>
            </a:r>
            <a:endParaRPr lang="en-US" sz="2400" dirty="0"/>
          </a:p>
          <a:p>
            <a:r>
              <a:rPr lang="en-US" sz="2400" dirty="0" smtClean="0"/>
              <a:t>Visit Colleges…Interview.</a:t>
            </a:r>
          </a:p>
          <a:p>
            <a:r>
              <a:rPr lang="en-US" sz="2400" dirty="0" smtClean="0"/>
              <a:t>Try an EFC Calculator.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458200" cy="838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Application Timeline: Summer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95400" y="2362200"/>
            <a:ext cx="3276600" cy="17703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191000" y="1828800"/>
            <a:ext cx="8153400" cy="5029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443845" y="2362200"/>
            <a:ext cx="4112672" cy="215134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sz="2400" dirty="0" smtClean="0"/>
              <a:t>Paper Tools </a:t>
            </a:r>
          </a:p>
          <a:p>
            <a:pPr lvl="3"/>
            <a:r>
              <a:rPr lang="en-US" sz="1600" dirty="0" smtClean="0"/>
              <a:t>Fiske Guide</a:t>
            </a:r>
          </a:p>
          <a:p>
            <a:pPr lvl="3"/>
            <a:r>
              <a:rPr lang="en-US" sz="1600" dirty="0" smtClean="0"/>
              <a:t>Insiders </a:t>
            </a:r>
            <a:r>
              <a:rPr lang="en-US" sz="1600" dirty="0"/>
              <a:t>Guide To </a:t>
            </a:r>
            <a:r>
              <a:rPr lang="en-US" sz="1600" dirty="0" smtClean="0"/>
              <a:t>Colleges</a:t>
            </a:r>
          </a:p>
          <a:p>
            <a:pPr lvl="3"/>
            <a:r>
              <a:rPr lang="en-US" sz="1600" dirty="0" err="1" smtClean="0"/>
              <a:t>Ruggs</a:t>
            </a:r>
            <a:r>
              <a:rPr lang="en-US" sz="1600" dirty="0" smtClean="0"/>
              <a:t> Recommendations</a:t>
            </a:r>
          </a:p>
          <a:p>
            <a:pPr lvl="3"/>
            <a:r>
              <a:rPr lang="en-US" sz="1600" dirty="0" smtClean="0"/>
              <a:t>Princeton </a:t>
            </a:r>
            <a:r>
              <a:rPr lang="en-US" sz="1600" dirty="0"/>
              <a:t>Review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128945" y="2363131"/>
            <a:ext cx="3238500" cy="17703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65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Sign Up?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42672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400" dirty="0" smtClean="0">
                <a:hlinkClick r:id="rId2"/>
              </a:rPr>
              <a:t>www.collegeboard.org</a:t>
            </a:r>
            <a:endParaRPr lang="en-US" sz="2400" dirty="0" smtClean="0"/>
          </a:p>
          <a:p>
            <a:r>
              <a:rPr lang="en-US" sz="2400" dirty="0" smtClean="0"/>
              <a:t>None offered at Washburn</a:t>
            </a:r>
          </a:p>
          <a:p>
            <a:pPr lvl="1"/>
            <a:r>
              <a:rPr lang="en-US" sz="2200" dirty="0" smtClean="0"/>
              <a:t>March 14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test</a:t>
            </a:r>
          </a:p>
          <a:p>
            <a:pPr lvl="2"/>
            <a:r>
              <a:rPr lang="en-US" sz="2200" dirty="0" smtClean="0"/>
              <a:t> </a:t>
            </a:r>
            <a:r>
              <a:rPr lang="en-US" sz="2200" dirty="0"/>
              <a:t>Feb </a:t>
            </a:r>
            <a:r>
              <a:rPr lang="en-US" sz="2200" dirty="0" smtClean="0"/>
              <a:t>13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registration</a:t>
            </a:r>
            <a:endParaRPr lang="en-US" sz="2200" dirty="0"/>
          </a:p>
          <a:p>
            <a:pPr lvl="1"/>
            <a:r>
              <a:rPr lang="en-US" sz="2200" dirty="0" smtClean="0"/>
              <a:t>May 2</a:t>
            </a:r>
            <a:r>
              <a:rPr lang="en-US" sz="2200" baseline="30000" dirty="0" smtClean="0"/>
              <a:t>rd</a:t>
            </a:r>
            <a:r>
              <a:rPr lang="en-US" sz="2200" dirty="0" smtClean="0"/>
              <a:t> </a:t>
            </a:r>
            <a:r>
              <a:rPr lang="en-US" sz="2200" dirty="0"/>
              <a:t>test: </a:t>
            </a:r>
            <a:endParaRPr lang="en-US" sz="2200" dirty="0" smtClean="0"/>
          </a:p>
          <a:p>
            <a:pPr lvl="2"/>
            <a:r>
              <a:rPr lang="en-US" sz="2200" dirty="0" smtClean="0"/>
              <a:t>April 6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registration</a:t>
            </a:r>
            <a:endParaRPr lang="en-US" sz="2200" dirty="0"/>
          </a:p>
          <a:p>
            <a:pPr lvl="1"/>
            <a:r>
              <a:rPr lang="en-US" sz="2200" dirty="0" smtClean="0"/>
              <a:t>June 6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test</a:t>
            </a:r>
          </a:p>
          <a:p>
            <a:pPr lvl="2"/>
            <a:r>
              <a:rPr lang="en-US" sz="2200" dirty="0" smtClean="0"/>
              <a:t>May 8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registration</a:t>
            </a:r>
            <a:endParaRPr lang="en-US" sz="2200" dirty="0"/>
          </a:p>
          <a:p>
            <a:endParaRPr lang="en-US" sz="2400" dirty="0" smtClean="0"/>
          </a:p>
          <a:p>
            <a:r>
              <a:rPr lang="en-US" sz="2600" dirty="0" smtClean="0"/>
              <a:t>Cost</a:t>
            </a:r>
            <a:endParaRPr lang="en-US" sz="2400" dirty="0" smtClean="0"/>
          </a:p>
          <a:p>
            <a:pPr lvl="1"/>
            <a:r>
              <a:rPr lang="en-US" sz="2200" dirty="0" smtClean="0"/>
              <a:t>$54.50 ($43 w/o essay)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ACT 	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/>
              <a:t>SAT	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619" y="76200"/>
            <a:ext cx="967362" cy="1093371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41148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600" dirty="0" smtClean="0">
                <a:hlinkClick r:id="rId4"/>
              </a:rPr>
              <a:t>www.actstudent.org</a:t>
            </a:r>
            <a:endParaRPr lang="en-US" sz="2600" dirty="0" smtClean="0"/>
          </a:p>
          <a:p>
            <a:r>
              <a:rPr lang="en-US" sz="2600" dirty="0" smtClean="0"/>
              <a:t>March 15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 at Washburn</a:t>
            </a:r>
          </a:p>
          <a:p>
            <a:pPr lvl="1"/>
            <a:r>
              <a:rPr lang="en-US" sz="2200" dirty="0" smtClean="0"/>
              <a:t>April 18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test</a:t>
            </a:r>
          </a:p>
          <a:p>
            <a:pPr lvl="2"/>
            <a:r>
              <a:rPr lang="en-US" sz="2200" dirty="0" smtClean="0"/>
              <a:t>March 13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registration</a:t>
            </a:r>
            <a:endParaRPr lang="en-US" sz="2200" dirty="0"/>
          </a:p>
          <a:p>
            <a:pPr lvl="1"/>
            <a:r>
              <a:rPr lang="en-US" sz="2200" dirty="0" smtClean="0"/>
              <a:t>June 13th test</a:t>
            </a:r>
          </a:p>
          <a:p>
            <a:pPr lvl="2"/>
            <a:r>
              <a:rPr lang="en-US" sz="2200" dirty="0" smtClean="0"/>
              <a:t>May 8th registration</a:t>
            </a:r>
            <a:endParaRPr lang="en-US" sz="2200" dirty="0"/>
          </a:p>
          <a:p>
            <a:pPr lvl="1"/>
            <a:r>
              <a:rPr lang="en-US" sz="2200" dirty="0" smtClean="0"/>
              <a:t>Future Dates</a:t>
            </a:r>
          </a:p>
          <a:p>
            <a:pPr lvl="2"/>
            <a:r>
              <a:rPr lang="en-US" sz="2200" dirty="0" smtClean="0"/>
              <a:t>September</a:t>
            </a:r>
            <a:r>
              <a:rPr lang="en-US" sz="2200" dirty="0"/>
              <a:t>, October, December, February</a:t>
            </a:r>
            <a:endParaRPr lang="en-US" sz="2200" dirty="0" smtClean="0"/>
          </a:p>
          <a:p>
            <a:r>
              <a:rPr lang="en-US" sz="2600" dirty="0" smtClean="0"/>
              <a:t>Cost</a:t>
            </a:r>
          </a:p>
          <a:p>
            <a:pPr lvl="1"/>
            <a:r>
              <a:rPr lang="en-US" sz="2200" dirty="0" smtClean="0"/>
              <a:t>$56.50 ($39.50 w/o essay)</a:t>
            </a:r>
          </a:p>
        </p:txBody>
      </p:sp>
    </p:spTree>
    <p:extLst>
      <p:ext uri="{BB962C8B-B14F-4D97-AF65-F5344CB8AC3E}">
        <p14:creationId xmlns:p14="http://schemas.microsoft.com/office/powerpoint/2010/main" val="23847867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Timeline: ACT/SAT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4953000" cy="43434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Naviance</a:t>
            </a:r>
            <a:r>
              <a:rPr lang="en-US" sz="2400" dirty="0" smtClean="0"/>
              <a:t> Test Prep </a:t>
            </a:r>
          </a:p>
          <a:p>
            <a:r>
              <a:rPr lang="en-US" sz="2400" dirty="0" smtClean="0"/>
              <a:t>Community Ed ($120)</a:t>
            </a:r>
          </a:p>
          <a:p>
            <a:r>
              <a:rPr lang="en-US" sz="2400" dirty="0" smtClean="0"/>
              <a:t>CCC Books</a:t>
            </a:r>
          </a:p>
          <a:p>
            <a:r>
              <a:rPr lang="en-US" sz="2400" dirty="0" smtClean="0"/>
              <a:t>Private Classes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err="1" smtClean="0"/>
              <a:t>Naviance</a:t>
            </a:r>
            <a:r>
              <a:rPr lang="en-US" sz="2400" dirty="0" smtClean="0"/>
              <a:t> Test Prep</a:t>
            </a:r>
          </a:p>
          <a:p>
            <a:r>
              <a:rPr lang="en-US" sz="2400" dirty="0" smtClean="0"/>
              <a:t>CCC Books</a:t>
            </a:r>
          </a:p>
          <a:p>
            <a:r>
              <a:rPr lang="en-US" sz="2400" dirty="0" smtClean="0"/>
              <a:t>Private Classes</a:t>
            </a:r>
            <a:endParaRPr lang="en-US" sz="2400" dirty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ACT PREP RESOURCES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  <p:sp>
        <p:nvSpPr>
          <p:cNvPr id="8" name="AutoShape 4" descr="data:image/jpeg;base64,/9j/4AAQSkZJRgABAQAAAQABAAD/2wCEAAkGBxQRERUUEhQUFhUUFRYYFBQYFxkUGBgYGBgWFhgWGBgYHSggGBwmGxcUITIhJSksLi4uFx8zODQtNygtLisBCgoKDg0OGhAQGDccICQsLCwtLCstLCwrKywsLSwtLDcwLywsLzcrKywsLCwsLCw3NywsLiwsLCwtLCw0LCwsLP/AABEIAHsBBgMBIgACEQEDEQH/xAAcAAEAAQUBAQAAAAAAAAAAAAAABwEEBQYIAwL/xABIEAABAwICBgYECggGAgMAAAABAAIDBBEFEgYHITFBURMiYXGBkTJUsdEUFiMzQlJyk6GyCBc0YnOCosEVRFNjkqND0iSUwv/EABsBAQACAwEBAAAAAAAAAAAAAAABAgMEBQYH/8QAMBEBAAIBAgMGBAUFAAAAAAAAAAECAwQRBiExBRJBUXHRMmGBkRMUQqHBIjNDUrH/2gAMAwEAAhEDEQA/AJxRa/Jpvh7XFprKcOaSCOkbcEGxBHO6Q6bYe9zWNrKcuc4Na0SC5c42AA5kkINgRWtBiMU7S6F7ZGtcWktNwHN2Oae0FXSAipdVQFY4ziTKWCSeU2ZG0uPM2GwDtJ2eKvSVCGvPSjpJG0MZ6kdnznm/6EfgOse0jkg1uo1o4k57nCfIHEkMDGkNBOxtyLm2668zrNxP1n+hnuWry0jmxRykdSV0jWHmYsgf+dv4rwRLpnVlpR/iNE17yDNGejm4XcBcPtycLHzHBbcuatVOkvwGvYHG0NQWxS33Ak/Jv8HGx7HE8F0qEQIix+O4tFSQPnmNmRtueZ5NA4knYB2oPfEK2OCN0kr2sY0Xc9xAAHeVE+k2ulrSWUMObf8ALS3aL/uxjae8kdxUd6aaXTYnNnku2NvzUIN2s7T9Z/M+VuOukonZseLae4hUXz1cjQd7Yz0LR/w227yvbCtDsSrRnZFO5p2iSV7mg9o6Q5iO21lJmqjV8yGNlVVNDppLOiY4XETfomx+md9+GwDiTKICDnkarcWj2syg/uVBa7wtxVrLjWM4U4dM+pa24sJT00buQD3F3kCCukV41NM2RjmSNa5jgQ5rgC0g8CDvQ3QlJrmlfSTRuhyVDmFsU0Z6oJsMxY7a0gEkWJ2gblY6ttLq2bFKaKaqlkjeZA5ji0g2hkcNzR9JrV861dARQEVFN+zvdYs/0nHcAeLDw5Hv2a/q2flxaiP+9b/lG8f3QbRpzrAr4MQqYoZ8sccmVrcrTbqt4kc1gv1nYns/+Tv2DqM2nkNm1Y7T2UOxKrO/5d/4bP7KeNXGh8VBSxuygzyMDpZTtddwvkaeDRe1vNEIiGnmMnc6o7/gxP8A+F5zaw8XYAXyyMvuL4AwHuzNF10jZRP+kF+z0v8AGd+QoloH6zcT9Z/62e5P1m4n6z/1s9y1BPeg3j4+Y19ao/8ArH/0XnPrExeMXkllYPrPgyDzc0BdF0PzTPsN9gXs5txY7jvRDmn9Z2J+s/8AWz3KT9W2lk9Rh1TPUO6SSF7rEgNFsjXAG3Df+K03XXorHSzR1EDQxk5LZGDY0SNF8zRwuN43XHas7+j9IDDVsP8AqMO3dYstu8ESy1VpZU04c9zmSASFgD+qDZ8zM7Mrb2+RPEjrW4bS3mlweGM3ZG0EDKN5ytJBLWgmzRcDYLDYERDBawsOhGG1bhFGHCF5zBjb333vbevTQbDojh9I4xRl3QxnNkbe9gb3tvWU0pwx1VRzwMIa6WNzA43sCeJttTRzD3U1LBC4hzoo2tJG4lo3i6COtW9PWyw1Ip54qeNtbU9Z0Pwh8ji6+7O0MaNg4k7dyvYtYc0NBVSVDI31FLVGlblJZHK7ZleQdrBtJI7Fs+gujr6CGWORzHmSollBbewEhuBtG9YF+rwywV0UkrQaqr+EwvaM3RuFsuYOtfaNoHBBja7TGenhM/8AimHVDmAufSNYGBwG9kcgkJvyOXapJwjEG1EEczPRlY17e5wvwWqTYZicrOiJoISdjqmNjnvtxLI3DK11r7yRtW4UsORjW3JytAud5txNha57EGJ010hbh9JJObFwFo2/WkPojz2nsBXMNNDNVztaLyTTyWv9Z7zcnsG8nkAVuOt/Sn4bWdFGbw0uZrdux0l7Pds5WyjuK2bUXovsdXSDfeOnBHD6cnn1R3E8USzGm2gjG4K2GEXfRtMjTa5cdpm2c3AuNuYCgMFdjkLl7WJo98Ar5IgLRv8AlIuWR5OwdgOZvgg1pdJ6qdJvh1C3OfloCIpeZsOo/uc23iHDgubVturDSX4BXMLj8lNaOXsBPVf/ACuPgCUHTBUE69dIHSVTKRhtHA0Ofb6UrtwP2W22c3nkp2uuVNOJzJiNW47+nePBpyj2IhhFn9A8I+F4jTRH0ekD3/Yj67h45Q3+ZYBSDqNZfFL8qeW3iYx7ES6FDVVERAiIgw2l+EfC6GogG+SJ7WX2DPa7D4ODVEGi2rDEKetpppGwhkUzHvtJcgA7bC23Yp4VLINLqtV+HyyuleyQve8vceleBmJudl7DbwW6NbYWHBVRAUTfpBfs9L/Gd+QqWVE36QX7PS/xnfkKCEU96J70WdgUHzUf2G+wL3XhQfNR/Yb7AvdFWH0m0ap8QjbHUtc5rXZhlcWG9iN7du4q30X0QpsOz/Bmvb0ls+Z7n3y7vSOxbAiAiIgIiICIiAtL1qaVfAKM5HWnnuyHmNnWf/KCPEtW4VEzWNc55DWtBLnE2AA2kk8Fy/p/pMcSrHTC/RtGSAHfkHG3NxufK+5BhMOw+SdwjgjfI+1wxgzGw3nwW209LjsbQxjK9rGizWtBAAG4AKQNR+jHQ07quQdeo2RccsQ435uNz3BqlEBBzlkx/liH4rGY3hWKyt6Srhq3tiaTnkaSGN3uN+A2XPcuoV5zRBzS1wu1wIcDtBBFiCO5Bx6FQhZnS3AzQVktPwY67DzjdtYfLZ4FYdEujdUukvw2ha15vNT2jk5kW6j/ABb+LSoZ1mYcYMUqWnc9/SN7WvAIPnmHgU1d6T/4dWskd8zJaOfsaTsf/KbHuupV1t6JfD4G1VN15YWXAb1uliPWsLbyN453I4oICW46osQEGLQZt0ofDfkXgFvm5rR4rTl9wyuY5rmmzmODmHk5pDmnzAQdhgqq1bQHS+PEqcPFhMwATx8Wut6QHFp4HvG8LaAUQqiIgJdeNRUsjY573BrWglznEAADeSTuUE6xNZslRKI6CR0cMTgelacrpHjcfsDkfS4oJ8ui0XVVpDWV1O59VG3I02jnF2mW2+7N2zdmB2m+zYt5CCqib9IL9npf4zvyFSwVEv6QTx0FKP8Adcf6EEJp70RFnYFB81H9hvsC91bYe68Uf2G/lCuUVEREBERAREQFqWsnSiTDaUTRMY9xkYyz81gHX29UjlzW2q3rKKOZuWVjHtvezmhwvzsUHNOlGsGsr2dHK9rYjvijBa127Y4kkuHYdi1bN2rrP4u0nq0H3TPcq/F2k9Wg+6Z7kSgXRzWrV0cDIGshkZGMrMwcHAcBdrhfyU5aG4w6tooah7WtdKzMQ2+UG53XN7L3+LtJ6tB90z3LIU8DY2hrGhrRua0WA7gNyIeiifT3WhUUFbJTxRQOaxrCC/Pm6zb7bOA3qWFYVODU8rs0kET3He5zGuOzZvIQcs6RY7JXVDp5y3O6ws0ZWgN2AAdixuYLrT4u0nq0H3TPcnxdpPVoPume5E7uS7hbVoxrDrMPjEcT2viHoxyDOG7dzSCC0dl10V8XaT1aD7pnuVPi7SerQfdM9yG6FcMwI6QipqGtipqiJzBZgd0U2Zrjd4JOV1x6Q8QeGm4/ozVULrVML2DhJbNGe542eBsexdTUWHRQ36KOOPNbNkaG3tuvYbeK93xhwsQCDsIIuCORCIci4biElPI2WB7o3t3Pabd4PAg8jyUj4PrrqYwBUQRTW+k1xhd5Wc0nyUnYpoBh9QSX0sYcfpMBjPmwhYObU5hxPV+EN7BKT+cEoli268ILbaSovyDoyPPN/ZYzEdeEh2QUjG/vSyF39DAPzLY26mMPvtdUnsMoHsaCslRaq8Mi/wAuX/xHvkHkTZBB+M6R12KyNZI6SU3GSCNpy34fJt395W86E6oXuc2XEOq0WIpwbud/EcNjRzaNptvUxUGGwwNywxsjbyY0N87b1doh5wQtY0NYA1rQAGgWAA3ADgvREQQzpPrcqqarqIGQ0xbFI5jXOz3IG64Dt6jbSfSifEJRJUPBLRZrWjKxgJuQ1tztOy5J4Lp6XAqZ7i51PC5zjcuMbSSTxJI2r5+LtJ6tB90z3IndyXmHNUJC61+LtJ6tB90z3J8XaT1aD7pnuQ3QFo5rTraOJsXyUzGDKzpGnM0cBma4XA3C6lrVfpjLikUz5mRsMT2tGTNYgtzXOYlbENHaT1aD7pnuV3RUEUIIijZGDtIY0Nv32G1ELlERAREQEREBERAREQEVEugqi+cyx2J4/TU3z00bDwBcMx7mjaVEzEdVqUtedqxvPyZJUK0Su1o0rfm2yyeGUeblr1brWnPzUEbO1zi8/hlWG2px18XUw9h67L0x7evJLiFwUEVen9dJ/wCbJ9hob71hqrGKiU3knld3vdbyBssFtdTwjd0sXCupn47xH3l0TPWxs2vkY3vcB7SsdNpVRN31MPg8H2Lnk7e/mixzr58Kt2nCdP1ZZn0iI/mU+O05oB/mWeAcf7L5OnlB/rt/4u9yga6oq/nr+UM8cK6b/e37eyfG6dUB/wAw0d4cP7K4i0uonbqqHxcB7Vz5dLp+et5K24UweGSf2T7LprQtNjUxnuufYF70mllHKQGVMVzuBcGn+qy57ungn563kieFMO3LJO/0dONeDtBBHYq3XNlHic0ItFLIwcmuIHley2bC9Pq4FrOlituzStsP5nCxWemtrPWHM1HDGoxxM0tFo+ybbqoWEwHHI5o25pqd0tus2OQOF+y+3cs0HLciYl5y+O1J2tGz6RUuqqVBERAREQEREBERARFRBVUJXzLIGgkkADaSTYAKO9KNZbGXjowJHbjKfQH2R9P2d6pfJWkb2ltaTRZtVfuYq7/8j6t+ra2OFpfK9rGje5xDR5laPjetCGO4p2GZ31j1GeZ2nwCizFcUmqX555HPPC+4dw3DwVndc7JrbTypyev0fC+Ou1s9u9PlHKGyYvpxWVGwy5G/VjGQedy78Vrhdc3JNzvO8ntJ4qiLUtktb4p3ejw6TDgjbFSK+kK3VERUbAiIgIiIbiIV9xxl3ognuBPsUxG6JtEdXwiytJo3Vy+hTTHtLC0ebrBZan1eV798TWfaeB+W6vGG89IauTtDS4/jyRH1hqiKQKbVXUH05Ym9wc73K/i1S/WqfKP3uWSNJlnwaV+39BX/ACb+kT7IwVVLEOqaH6dRKfshjfaCrqn1V0jfSfO/vc1v5WhXjR5WvbiXQx4zP0Q5bsWXwvSaqpyOjmfYfRcc7e6zlKX6r6L/AHfvD7ld0mryhjN+iL/tvc78CbK9dJlieU7NXPxDoMldrUm3rEfypoVpgysY1jy0VFiXMaHW2Ei4uNmzba/FbaFbUVDHC3LExrByaAPYrldKkWiP6p3eM1Fsdsk2xV7seUiIiswCIiAiIgIioUFVY4ticdNE6WV2VrfxPAAcT2K8uoV1oY4Z6swg/JwbAOBefSce0bhy2rDny/h13dHsvQTrc8Y+kdZn5LDS3TGaucR6EP0Yhx7XniezctaRFxr3m87y+l6bS4tPjimOu0QIirZUbCiL0iic45WtLjyaC4+Q2rYcM0FrZrHoTG08ZDk/pPW8wr1x2t0jdr5tXhwxvkvFfVrVkUn4fqn4z1B7Wxt2/wDJ3uWzYdq/oof/ABGQ85Dn8bbh4BbFNFkt15ONn4l0eP4N7+ke6DoYXPNmNc48A0Fx8gs7h+hddNYtp3tB4yfJ/g7rfgp2pqKOMWjY1o5NAHsXvZbFdDX9UuPn4qy2/tY4j15+yJaLVTM7bLNG3mAC8+exZ2i1VUrdskk0h5XDG+TRf8VvwVVsV02Ovg5WXtzXZOuTb02hr1HoXRRWy08ZI3FwzHzcSs1T0jGbGMa0fugD2L3RZYpWOkOdkzZMnO9pn1lRFVFZiUIQBVRBSyWVUQURVRBRVREBERAREQEREBUKqqFB8vC540ppnxVk7ZAc3SvcL7Ltc4uaRzFj+C6IWsad4RDNAXyRhzmA5XbQ4eIINuxa+qxfiVdnsTXxpNRzjeLckEoBc248uK2vRHBYZ3DpWZv5nD8pClzC8BpoADFDG08w3b5naufi0s357vWdodu00lu53JmftCF8H0Nq6mxZE5rT9OTqDwvtPgFvWDaroWWdUSOkP1G9RnifSPmFIgRy36aTHXrzeX1fEGsz8qz3I+XutMOwmGnFoY2MH7oA/FXllVFsRER0cS1rWne07yoAiqilVSyWVUQAiIgIiICIiAiIgIiICIiAiIgIiICIiAiI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data:image/jpeg;base64,/9j/4AAQSkZJRgABAQAAAQABAAD/2wCEAAkGBxQRERUUEhQUFhUUFRYYFBQYFxkUGBgYGBgWFhgWGBgYHSggGBwmGxcUITIhJSksLi4uFx8zODQtNygtLisBCgoKDg0OGhAQGDccICQsLCwtLCstLCwrKywsLSwtLDcwLywsLzcrKywsLCwsLCw3NywsLiwsLCwtLCw0LCwsLP/AABEIAHsBBgMBIgACEQEDEQH/xAAcAAEAAQUBAQAAAAAAAAAAAAAABwEEBQYIAwL/xABIEAABAwICBgYECggGAgMAAAABAAIDBBEFEgYHITFBURMiYXGBkTJUsdEUFiMzQlJyk6GyCBc0YnOCosEVRFNjkqND0iSUwv/EABsBAQACAwEBAAAAAAAAAAAAAAABAgMEBQYH/8QAMBEBAAIBAgMGBAUFAAAAAAAAAAECAwQRBiExBRJBUXHRMmGBkRMUQqHBIjNDUrH/2gAMAwEAAhEDEQA/AJxRa/Jpvh7XFprKcOaSCOkbcEGxBHO6Q6bYe9zWNrKcuc4Na0SC5c42AA5kkINgRWtBiMU7S6F7ZGtcWktNwHN2Oae0FXSAipdVQFY4ziTKWCSeU2ZG0uPM2GwDtJ2eKvSVCGvPSjpJG0MZ6kdnznm/6EfgOse0jkg1uo1o4k57nCfIHEkMDGkNBOxtyLm2668zrNxP1n+hnuWry0jmxRykdSV0jWHmYsgf+dv4rwRLpnVlpR/iNE17yDNGejm4XcBcPtycLHzHBbcuatVOkvwGvYHG0NQWxS33Ak/Jv8HGx7HE8F0qEQIix+O4tFSQPnmNmRtueZ5NA4knYB2oPfEK2OCN0kr2sY0Xc9xAAHeVE+k2ulrSWUMObf8ALS3aL/uxjae8kdxUd6aaXTYnNnku2NvzUIN2s7T9Z/M+VuOukonZseLae4hUXz1cjQd7Yz0LR/w227yvbCtDsSrRnZFO5p2iSV7mg9o6Q5iO21lJmqjV8yGNlVVNDppLOiY4XETfomx+md9+GwDiTKICDnkarcWj2syg/uVBa7wtxVrLjWM4U4dM+pa24sJT00buQD3F3kCCukV41NM2RjmSNa5jgQ5rgC0g8CDvQ3QlJrmlfSTRuhyVDmFsU0Z6oJsMxY7a0gEkWJ2gblY6ttLq2bFKaKaqlkjeZA5ji0g2hkcNzR9JrV861dARQEVFN+zvdYs/0nHcAeLDw5Hv2a/q2flxaiP+9b/lG8f3QbRpzrAr4MQqYoZ8sccmVrcrTbqt4kc1gv1nYns/+Tv2DqM2nkNm1Y7T2UOxKrO/5d/4bP7KeNXGh8VBSxuygzyMDpZTtddwvkaeDRe1vNEIiGnmMnc6o7/gxP8A+F5zaw8XYAXyyMvuL4AwHuzNF10jZRP+kF+z0v8AGd+QoloH6zcT9Z/62e5P1m4n6z/1s9y1BPeg3j4+Y19ao/8ArH/0XnPrExeMXkllYPrPgyDzc0BdF0PzTPsN9gXs5txY7jvRDmn9Z2J+s/8AWz3KT9W2lk9Rh1TPUO6SSF7rEgNFsjXAG3Df+K03XXorHSzR1EDQxk5LZGDY0SNF8zRwuN43XHas7+j9IDDVsP8AqMO3dYstu8ESy1VpZU04c9zmSASFgD+qDZ8zM7Mrb2+RPEjrW4bS3mlweGM3ZG0EDKN5ytJBLWgmzRcDYLDYERDBawsOhGG1bhFGHCF5zBjb333vbevTQbDojh9I4xRl3QxnNkbe9gb3tvWU0pwx1VRzwMIa6WNzA43sCeJttTRzD3U1LBC4hzoo2tJG4lo3i6COtW9PWyw1Ip54qeNtbU9Z0Pwh8ji6+7O0MaNg4k7dyvYtYc0NBVSVDI31FLVGlblJZHK7ZleQdrBtJI7Fs+gujr6CGWORzHmSollBbewEhuBtG9YF+rwywV0UkrQaqr+EwvaM3RuFsuYOtfaNoHBBja7TGenhM/8AimHVDmAufSNYGBwG9kcgkJvyOXapJwjEG1EEczPRlY17e5wvwWqTYZicrOiJoISdjqmNjnvtxLI3DK11r7yRtW4UsORjW3JytAud5txNha57EGJ010hbh9JJObFwFo2/WkPojz2nsBXMNNDNVztaLyTTyWv9Z7zcnsG8nkAVuOt/Sn4bWdFGbw0uZrdux0l7Pds5WyjuK2bUXovsdXSDfeOnBHD6cnn1R3E8USzGm2gjG4K2GEXfRtMjTa5cdpm2c3AuNuYCgMFdjkLl7WJo98Ar5IgLRv8AlIuWR5OwdgOZvgg1pdJ6qdJvh1C3OfloCIpeZsOo/uc23iHDgubVturDSX4BXMLj8lNaOXsBPVf/ACuPgCUHTBUE69dIHSVTKRhtHA0Ofb6UrtwP2W22c3nkp2uuVNOJzJiNW47+nePBpyj2IhhFn9A8I+F4jTRH0ekD3/Yj67h45Q3+ZYBSDqNZfFL8qeW3iYx7ES6FDVVERAiIgw2l+EfC6GogG+SJ7WX2DPa7D4ODVEGi2rDEKetpppGwhkUzHvtJcgA7bC23Yp4VLINLqtV+HyyuleyQve8vceleBmJudl7DbwW6NbYWHBVRAUTfpBfs9L/Gd+QqWVE36QX7PS/xnfkKCEU96J70WdgUHzUf2G+wL3XhQfNR/Yb7AvdFWH0m0ap8QjbHUtc5rXZhlcWG9iN7du4q30X0QpsOz/Bmvb0ls+Z7n3y7vSOxbAiAiIgIiICIiAtL1qaVfAKM5HWnnuyHmNnWf/KCPEtW4VEzWNc55DWtBLnE2AA2kk8Fy/p/pMcSrHTC/RtGSAHfkHG3NxufK+5BhMOw+SdwjgjfI+1wxgzGw3nwW209LjsbQxjK9rGizWtBAAG4AKQNR+jHQ07quQdeo2RccsQ435uNz3BqlEBBzlkx/liH4rGY3hWKyt6Srhq3tiaTnkaSGN3uN+A2XPcuoV5zRBzS1wu1wIcDtBBFiCO5Bx6FQhZnS3AzQVktPwY67DzjdtYfLZ4FYdEujdUukvw2ha15vNT2jk5kW6j/ABb+LSoZ1mYcYMUqWnc9/SN7WvAIPnmHgU1d6T/4dWskd8zJaOfsaTsf/KbHuupV1t6JfD4G1VN15YWXAb1uliPWsLbyN453I4oICW46osQEGLQZt0ofDfkXgFvm5rR4rTl9wyuY5rmmzmODmHk5pDmnzAQdhgqq1bQHS+PEqcPFhMwATx8Wut6QHFp4HvG8LaAUQqiIgJdeNRUsjY573BrWglznEAADeSTuUE6xNZslRKI6CR0cMTgelacrpHjcfsDkfS4oJ8ui0XVVpDWV1O59VG3I02jnF2mW2+7N2zdmB2m+zYt5CCqib9IL9npf4zvyFSwVEv6QTx0FKP8Adcf6EEJp70RFnYFB81H9hvsC91bYe68Uf2G/lCuUVEREBERAREQFqWsnSiTDaUTRMY9xkYyz81gHX29UjlzW2q3rKKOZuWVjHtvezmhwvzsUHNOlGsGsr2dHK9rYjvijBa127Y4kkuHYdi1bN2rrP4u0nq0H3TPcq/F2k9Wg+6Z7kSgXRzWrV0cDIGshkZGMrMwcHAcBdrhfyU5aG4w6tooah7WtdKzMQ2+UG53XN7L3+LtJ6tB90z3LIU8DY2hrGhrRua0WA7gNyIeiifT3WhUUFbJTxRQOaxrCC/Pm6zb7bOA3qWFYVODU8rs0kET3He5zGuOzZvIQcs6RY7JXVDp5y3O6ws0ZWgN2AAdixuYLrT4u0nq0H3TPcnxdpPVoPume5E7uS7hbVoxrDrMPjEcT2viHoxyDOG7dzSCC0dl10V8XaT1aD7pnuVPi7SerQfdM9yG6FcMwI6QipqGtipqiJzBZgd0U2Zrjd4JOV1x6Q8QeGm4/ozVULrVML2DhJbNGe542eBsexdTUWHRQ36KOOPNbNkaG3tuvYbeK93xhwsQCDsIIuCORCIci4biElPI2WB7o3t3Pabd4PAg8jyUj4PrrqYwBUQRTW+k1xhd5Wc0nyUnYpoBh9QSX0sYcfpMBjPmwhYObU5hxPV+EN7BKT+cEoli268ILbaSovyDoyPPN/ZYzEdeEh2QUjG/vSyF39DAPzLY26mMPvtdUnsMoHsaCslRaq8Mi/wAuX/xHvkHkTZBB+M6R12KyNZI6SU3GSCNpy34fJt395W86E6oXuc2XEOq0WIpwbud/EcNjRzaNptvUxUGGwwNywxsjbyY0N87b1doh5wQtY0NYA1rQAGgWAA3ADgvREQQzpPrcqqarqIGQ0xbFI5jXOz3IG64Dt6jbSfSifEJRJUPBLRZrWjKxgJuQ1tztOy5J4Lp6XAqZ7i51PC5zjcuMbSSTxJI2r5+LtJ6tB90z3IndyXmHNUJC61+LtJ6tB90z3J8XaT1aD7pnuQ3QFo5rTraOJsXyUzGDKzpGnM0cBma4XA3C6lrVfpjLikUz5mRsMT2tGTNYgtzXOYlbENHaT1aD7pnuV3RUEUIIijZGDtIY0Nv32G1ELlERAREQEREBERAREQEVEugqi+cyx2J4/TU3z00bDwBcMx7mjaVEzEdVqUtedqxvPyZJUK0Su1o0rfm2yyeGUeblr1brWnPzUEbO1zi8/hlWG2px18XUw9h67L0x7evJLiFwUEVen9dJ/wCbJ9hob71hqrGKiU3knld3vdbyBssFtdTwjd0sXCupn47xH3l0TPWxs2vkY3vcB7SsdNpVRN31MPg8H2Lnk7e/mixzr58Kt2nCdP1ZZn0iI/mU+O05oB/mWeAcf7L5OnlB/rt/4u9yga6oq/nr+UM8cK6b/e37eyfG6dUB/wAw0d4cP7K4i0uonbqqHxcB7Vz5dLp+et5K24UweGSf2T7LprQtNjUxnuufYF70mllHKQGVMVzuBcGn+qy57ungn563kieFMO3LJO/0dONeDtBBHYq3XNlHic0ItFLIwcmuIHley2bC9Pq4FrOlituzStsP5nCxWemtrPWHM1HDGoxxM0tFo+ybbqoWEwHHI5o25pqd0tus2OQOF+y+3cs0HLciYl5y+O1J2tGz6RUuqqVBERAREQEREBERARFRBVUJXzLIGgkkADaSTYAKO9KNZbGXjowJHbjKfQH2R9P2d6pfJWkb2ltaTRZtVfuYq7/8j6t+ra2OFpfK9rGje5xDR5laPjetCGO4p2GZ31j1GeZ2nwCizFcUmqX555HPPC+4dw3DwVndc7JrbTypyev0fC+Ou1s9u9PlHKGyYvpxWVGwy5G/VjGQedy78Vrhdc3JNzvO8ntJ4qiLUtktb4p3ejw6TDgjbFSK+kK3VERUbAiIgIiIbiIV9xxl3ognuBPsUxG6JtEdXwiytJo3Vy+hTTHtLC0ebrBZan1eV798TWfaeB+W6vGG89IauTtDS4/jyRH1hqiKQKbVXUH05Ym9wc73K/i1S/WqfKP3uWSNJlnwaV+39BX/ACb+kT7IwVVLEOqaH6dRKfshjfaCrqn1V0jfSfO/vc1v5WhXjR5WvbiXQx4zP0Q5bsWXwvSaqpyOjmfYfRcc7e6zlKX6r6L/AHfvD7ld0mryhjN+iL/tvc78CbK9dJlieU7NXPxDoMldrUm3rEfypoVpgysY1jy0VFiXMaHW2Ei4uNmzba/FbaFbUVDHC3LExrByaAPYrldKkWiP6p3eM1Fsdsk2xV7seUiIiswCIiAiIgIioUFVY4ticdNE6WV2VrfxPAAcT2K8uoV1oY4Z6swg/JwbAOBefSce0bhy2rDny/h13dHsvQTrc8Y+kdZn5LDS3TGaucR6EP0Yhx7XniezctaRFxr3m87y+l6bS4tPjimOu0QIirZUbCiL0iic45WtLjyaC4+Q2rYcM0FrZrHoTG08ZDk/pPW8wr1x2t0jdr5tXhwxvkvFfVrVkUn4fqn4z1B7Wxt2/wDJ3uWzYdq/oof/ABGQ85Dn8bbh4BbFNFkt15ONn4l0eP4N7+ke6DoYXPNmNc48A0Fx8gs7h+hddNYtp3tB4yfJ/g7rfgp2pqKOMWjY1o5NAHsXvZbFdDX9UuPn4qy2/tY4j15+yJaLVTM7bLNG3mAC8+exZ2i1VUrdskk0h5XDG+TRf8VvwVVsV02Ovg5WXtzXZOuTb02hr1HoXRRWy08ZI3FwzHzcSs1T0jGbGMa0fugD2L3RZYpWOkOdkzZMnO9pn1lRFVFZiUIQBVRBSyWVUQURVRBRVREBERAREQEREBUKqqFB8vC540ppnxVk7ZAc3SvcL7Ltc4uaRzFj+C6IWsad4RDNAXyRhzmA5XbQ4eIINuxa+qxfiVdnsTXxpNRzjeLckEoBc248uK2vRHBYZ3DpWZv5nD8pClzC8BpoADFDG08w3b5naufi0s357vWdodu00lu53JmftCF8H0Nq6mxZE5rT9OTqDwvtPgFvWDaroWWdUSOkP1G9RnifSPmFIgRy36aTHXrzeX1fEGsz8qz3I+XutMOwmGnFoY2MH7oA/FXllVFsRER0cS1rWne07yoAiqilVSyWVUQAiIgIiICIiAiIgIiICIiAiIgIiICIiAiIg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438400"/>
            <a:ext cx="24955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612775" y="4693920"/>
            <a:ext cx="3886200" cy="487680"/>
          </a:xfrm>
          <a:solidFill>
            <a:schemeClr val="accent1"/>
          </a:solidFill>
        </p:spPr>
        <p:txBody>
          <a:bodyPr/>
          <a:lstStyle/>
          <a:p>
            <a:r>
              <a:rPr lang="en-US" dirty="0" smtClean="0"/>
              <a:t>SAT PREP RESOURCES</a:t>
            </a:r>
            <a:endParaRPr lang="en-US" dirty="0"/>
          </a:p>
        </p:txBody>
      </p:sp>
      <p:pic>
        <p:nvPicPr>
          <p:cNvPr id="2058" name="Picture 10" descr="http://susanwybiral.com/wp-content/uploads/2012/02/SWportfolio_logo_CB_SAT1-310x15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495800"/>
            <a:ext cx="330708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6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24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College </a:t>
            </a:r>
            <a:r>
              <a:rPr lang="en-US" sz="4000" dirty="0" smtClean="0"/>
              <a:t>Search Philosophy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sz="3600" i="1" dirty="0" smtClean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600" i="1" dirty="0" smtClean="0"/>
              <a:t>“</a:t>
            </a:r>
            <a:r>
              <a:rPr lang="en-US" sz="3600" i="1" dirty="0"/>
              <a:t>College is a match to be made, not a </a:t>
            </a:r>
            <a:endParaRPr lang="en-US" sz="3600" i="1" dirty="0" smtClean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600" i="1" dirty="0" smtClean="0"/>
              <a:t>prize to </a:t>
            </a:r>
            <a:r>
              <a:rPr lang="en-US" sz="3600" i="1" dirty="0"/>
              <a:t>be won. Finding a good fit </a:t>
            </a:r>
            <a:r>
              <a:rPr lang="en-US" sz="3600" i="1" dirty="0" smtClean="0"/>
              <a:t>requires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600" i="1" dirty="0" smtClean="0"/>
              <a:t> </a:t>
            </a:r>
            <a:r>
              <a:rPr lang="en-US" sz="3600" i="1" dirty="0"/>
              <a:t>time </a:t>
            </a:r>
            <a:r>
              <a:rPr lang="en-US" sz="3600" i="1" dirty="0" smtClean="0"/>
              <a:t>and thoughtfulness.”</a:t>
            </a:r>
            <a:endParaRPr lang="en-US" dirty="0"/>
          </a:p>
          <a:p>
            <a:endParaRPr lang="en-US" dirty="0"/>
          </a:p>
          <a:p>
            <a:r>
              <a:rPr lang="en-US" sz="2600" dirty="0" smtClean="0"/>
              <a:t>It’s </a:t>
            </a:r>
            <a:r>
              <a:rPr lang="en-US" sz="2600" dirty="0"/>
              <a:t>all about the </a:t>
            </a:r>
            <a:r>
              <a:rPr lang="en-US" sz="2600" dirty="0" smtClean="0"/>
              <a:t>fit. </a:t>
            </a:r>
            <a:endParaRPr lang="en-US" sz="2600" dirty="0"/>
          </a:p>
          <a:p>
            <a:r>
              <a:rPr lang="en-US" sz="2600" dirty="0" smtClean="0"/>
              <a:t>Where </a:t>
            </a:r>
            <a:r>
              <a:rPr lang="en-US" sz="2600" dirty="0"/>
              <a:t>you go matters less </a:t>
            </a:r>
            <a:r>
              <a:rPr lang="en-US" sz="2600" dirty="0" smtClean="0"/>
              <a:t>then what </a:t>
            </a:r>
            <a:r>
              <a:rPr lang="en-US" sz="2600" dirty="0"/>
              <a:t>you  do once you are there.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4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are my options?</a:t>
            </a:r>
          </a:p>
          <a:p>
            <a:r>
              <a:rPr lang="en-US" dirty="0" smtClean="0"/>
              <a:t>What do colleges want? </a:t>
            </a:r>
          </a:p>
          <a:p>
            <a:r>
              <a:rPr lang="en-US" dirty="0" smtClean="0"/>
              <a:t>How do I get in?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ADMISSIONS 101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66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Admissions 101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962400" cy="3581400"/>
          </a:xfrm>
        </p:spPr>
        <p:txBody>
          <a:bodyPr>
            <a:normAutofit/>
          </a:bodyPr>
          <a:lstStyle/>
          <a:p>
            <a:r>
              <a:rPr lang="en-US" sz="2400" dirty="0"/>
              <a:t>4 year vs. 2 year</a:t>
            </a:r>
          </a:p>
          <a:p>
            <a:r>
              <a:rPr lang="en-US" sz="2400" dirty="0"/>
              <a:t>Small, Medium, Large</a:t>
            </a:r>
          </a:p>
          <a:p>
            <a:r>
              <a:rPr lang="en-US" sz="2400" dirty="0" smtClean="0"/>
              <a:t>Public vs. Private</a:t>
            </a:r>
          </a:p>
          <a:p>
            <a:r>
              <a:rPr lang="en-US" sz="2400" dirty="0" smtClean="0"/>
              <a:t>Urban, </a:t>
            </a:r>
            <a:r>
              <a:rPr lang="en-US" sz="2400" dirty="0"/>
              <a:t>S</a:t>
            </a:r>
            <a:r>
              <a:rPr lang="en-US" sz="2400" dirty="0" smtClean="0"/>
              <a:t>uburban, Rural</a:t>
            </a:r>
          </a:p>
          <a:p>
            <a:r>
              <a:rPr lang="en-US" sz="2400" dirty="0" smtClean="0"/>
              <a:t>Regional vs. National</a:t>
            </a:r>
          </a:p>
          <a:p>
            <a:r>
              <a:rPr lang="en-US" sz="2400" dirty="0" smtClean="0"/>
              <a:t>Teaching vs. Research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Open </a:t>
            </a:r>
          </a:p>
          <a:p>
            <a:pPr lvl="1"/>
            <a:r>
              <a:rPr lang="en-US" sz="2400" dirty="0" smtClean="0"/>
              <a:t>All graduating students eligible</a:t>
            </a:r>
          </a:p>
          <a:p>
            <a:r>
              <a:rPr lang="en-US" sz="2400" dirty="0" smtClean="0"/>
              <a:t>Selective</a:t>
            </a:r>
          </a:p>
          <a:p>
            <a:pPr lvl="1"/>
            <a:r>
              <a:rPr lang="en-US" sz="2400" dirty="0" smtClean="0"/>
              <a:t>Admissions process does not admit everyone</a:t>
            </a:r>
          </a:p>
          <a:p>
            <a:r>
              <a:rPr lang="en-US" sz="2400" dirty="0" smtClean="0"/>
              <a:t>Highly Selective</a:t>
            </a:r>
          </a:p>
          <a:p>
            <a:pPr lvl="1"/>
            <a:r>
              <a:rPr lang="en-US" sz="2400" dirty="0" smtClean="0"/>
              <a:t>Admissions process denies more students than it admits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Types of Colleges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Types of Admissions Selectivity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90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4000"/>
            <a:ext cx="6629400" cy="5111616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33400" y="273050"/>
            <a:ext cx="8153400" cy="8699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/>
              <a:t>Admissions 101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4819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numCol="2">
            <a:noAutofit/>
          </a:bodyPr>
          <a:lstStyle/>
          <a:p>
            <a:r>
              <a:rPr lang="en-US" sz="2400" dirty="0" smtClean="0"/>
              <a:t>WHAT DO THEY WANT? 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Academic </a:t>
            </a:r>
            <a:r>
              <a:rPr lang="en-US" sz="2400" dirty="0"/>
              <a:t>record (transcript</a:t>
            </a:r>
            <a:r>
              <a:rPr lang="en-US" sz="2400" dirty="0" smtClean="0"/>
              <a:t>)</a:t>
            </a:r>
          </a:p>
          <a:p>
            <a:pPr lvl="2"/>
            <a:r>
              <a:rPr lang="en-US" sz="2400" dirty="0" smtClean="0"/>
              <a:t>GPA</a:t>
            </a:r>
          </a:p>
          <a:p>
            <a:pPr lvl="2"/>
            <a:r>
              <a:rPr lang="en-US" sz="2400" dirty="0" smtClean="0"/>
              <a:t>Rigor of classes</a:t>
            </a:r>
            <a:endParaRPr lang="en-US" sz="2400" dirty="0"/>
          </a:p>
          <a:p>
            <a:pPr lvl="1"/>
            <a:r>
              <a:rPr lang="en-US" sz="2400" dirty="0"/>
              <a:t>Standardized tests (ACT/SAT/SAT II</a:t>
            </a:r>
            <a:r>
              <a:rPr lang="en-US" sz="2400" dirty="0" smtClean="0"/>
              <a:t>)</a:t>
            </a:r>
            <a:endParaRPr lang="en-US" sz="2100" dirty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marL="365760" lvl="1" indent="0">
              <a:buNone/>
            </a:pPr>
            <a:endParaRPr lang="en-US" sz="2400" dirty="0" smtClean="0"/>
          </a:p>
          <a:p>
            <a:pPr lvl="1"/>
            <a:r>
              <a:rPr lang="en-US" sz="2400" dirty="0" smtClean="0"/>
              <a:t>Essays</a:t>
            </a:r>
            <a:endParaRPr lang="en-US" sz="2100" dirty="0" smtClean="0"/>
          </a:p>
          <a:p>
            <a:pPr lvl="1"/>
            <a:r>
              <a:rPr lang="en-US" sz="2400" dirty="0"/>
              <a:t>L</a:t>
            </a:r>
            <a:r>
              <a:rPr lang="en-US" sz="2400" dirty="0" smtClean="0"/>
              <a:t>etters </a:t>
            </a:r>
            <a:r>
              <a:rPr lang="en-US" sz="2400" dirty="0"/>
              <a:t>of </a:t>
            </a:r>
            <a:r>
              <a:rPr lang="en-US" sz="2400" dirty="0" smtClean="0"/>
              <a:t>recommendation</a:t>
            </a:r>
            <a:endParaRPr lang="en-US" sz="2100" dirty="0" smtClean="0"/>
          </a:p>
          <a:p>
            <a:pPr lvl="1"/>
            <a:r>
              <a:rPr lang="en-US" sz="2400" dirty="0" smtClean="0"/>
              <a:t>Activities/Resume</a:t>
            </a:r>
          </a:p>
          <a:p>
            <a:pPr marL="365760" lvl="1" indent="0">
              <a:buNone/>
            </a:pPr>
            <a:r>
              <a:rPr lang="en-US" sz="2400" dirty="0"/>
              <a:t>	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5802868"/>
            <a:ext cx="7620000" cy="36933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Remember schools look </a:t>
            </a:r>
            <a:r>
              <a:rPr lang="en-US" dirty="0"/>
              <a:t>to build a diverse and talented </a:t>
            </a:r>
            <a:r>
              <a:rPr lang="en-US" dirty="0" smtClean="0"/>
              <a:t>class that fits </a:t>
            </a:r>
            <a:r>
              <a:rPr lang="en-US" i="1" dirty="0" smtClean="0"/>
              <a:t>their</a:t>
            </a:r>
            <a:r>
              <a:rPr lang="en-US" dirty="0" smtClean="0"/>
              <a:t> needs. 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3400" y="273050"/>
            <a:ext cx="8153400" cy="8699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/>
              <a:t>Admissions 101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5675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numCol="2">
            <a:noAutofit/>
          </a:bodyPr>
          <a:lstStyle/>
          <a:p>
            <a:r>
              <a:rPr lang="en-US" sz="2400" dirty="0" smtClean="0"/>
              <a:t>WHAT ELSE DO THEY WANT? 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Interviews </a:t>
            </a:r>
          </a:p>
          <a:p>
            <a:pPr lvl="1"/>
            <a:r>
              <a:rPr lang="en-US" sz="2400" dirty="0" smtClean="0"/>
              <a:t>Personal </a:t>
            </a:r>
            <a:r>
              <a:rPr lang="en-US" sz="2400" dirty="0"/>
              <a:t>qualities </a:t>
            </a:r>
          </a:p>
          <a:p>
            <a:pPr lvl="1"/>
            <a:r>
              <a:rPr lang="en-US" sz="2400" dirty="0" smtClean="0"/>
              <a:t>Interest </a:t>
            </a:r>
            <a:r>
              <a:rPr lang="en-US" sz="2400" dirty="0"/>
              <a:t>shown in the </a:t>
            </a:r>
            <a:r>
              <a:rPr lang="en-US" sz="2400" dirty="0" smtClean="0"/>
              <a:t>school</a:t>
            </a:r>
          </a:p>
          <a:p>
            <a:pPr lvl="2"/>
            <a:r>
              <a:rPr lang="en-US" sz="2400" dirty="0" smtClean="0"/>
              <a:t>Visits </a:t>
            </a:r>
          </a:p>
          <a:p>
            <a:pPr lvl="2"/>
            <a:r>
              <a:rPr lang="en-US" sz="2400" dirty="0" smtClean="0"/>
              <a:t>Contact by </a:t>
            </a:r>
            <a:r>
              <a:rPr lang="en-US" sz="2400" i="1" dirty="0" smtClean="0"/>
              <a:t>student</a:t>
            </a:r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“</a:t>
            </a:r>
            <a:r>
              <a:rPr lang="en-US" sz="2400" dirty="0"/>
              <a:t>Hooks</a:t>
            </a:r>
            <a:r>
              <a:rPr lang="en-US" sz="2400" dirty="0" smtClean="0"/>
              <a:t>”</a:t>
            </a:r>
          </a:p>
          <a:p>
            <a:pPr lvl="2"/>
            <a:r>
              <a:rPr lang="en-US" sz="2400" dirty="0" smtClean="0"/>
              <a:t>Athletics/Fine Arts</a:t>
            </a:r>
          </a:p>
          <a:p>
            <a:pPr lvl="2"/>
            <a:r>
              <a:rPr lang="en-US" sz="2400" dirty="0" smtClean="0"/>
              <a:t>Legacy</a:t>
            </a:r>
          </a:p>
          <a:p>
            <a:pPr lvl="2"/>
            <a:r>
              <a:rPr lang="en-US" sz="2400" dirty="0" smtClean="0"/>
              <a:t>Gender</a:t>
            </a:r>
          </a:p>
          <a:p>
            <a:pPr lvl="2"/>
            <a:r>
              <a:rPr lang="en-US" sz="2400" dirty="0" smtClean="0"/>
              <a:t>Geography</a:t>
            </a:r>
          </a:p>
          <a:p>
            <a:pPr lvl="2"/>
            <a:r>
              <a:rPr lang="en-US" sz="2400" dirty="0" smtClean="0"/>
              <a:t>Religion</a:t>
            </a:r>
          </a:p>
          <a:p>
            <a:pPr marL="365760" lvl="1" indent="0">
              <a:buNone/>
            </a:pPr>
            <a:r>
              <a:rPr lang="en-US" sz="2400" dirty="0"/>
              <a:t>	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5955268"/>
            <a:ext cx="7620000" cy="36933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Remember schools look </a:t>
            </a:r>
            <a:r>
              <a:rPr lang="en-US" dirty="0"/>
              <a:t>to build a diverse and talented </a:t>
            </a:r>
            <a:r>
              <a:rPr lang="en-US" dirty="0" smtClean="0"/>
              <a:t>class that fits </a:t>
            </a:r>
            <a:r>
              <a:rPr lang="en-US" i="1" dirty="0" smtClean="0"/>
              <a:t>their</a:t>
            </a:r>
            <a:r>
              <a:rPr lang="en-US" dirty="0" smtClean="0"/>
              <a:t> needs. 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349250"/>
            <a:ext cx="8153400" cy="8699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Admissions 101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0999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5">
      <a:dk1>
        <a:sysClr val="windowText" lastClr="000000"/>
      </a:dk1>
      <a:lt1>
        <a:sysClr val="window" lastClr="FFFFFF"/>
      </a:lt1>
      <a:dk2>
        <a:srgbClr val="7F7F7F"/>
      </a:dk2>
      <a:lt2>
        <a:srgbClr val="EBDDC3"/>
      </a:lt2>
      <a:accent1>
        <a:srgbClr val="0070C0"/>
      </a:accent1>
      <a:accent2>
        <a:srgbClr val="F69D1A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27927</TotalTime>
  <Words>1697</Words>
  <Application>Microsoft Office PowerPoint</Application>
  <PresentationFormat>On-screen Show (4:3)</PresentationFormat>
  <Paragraphs>425</Paragraphs>
  <Slides>37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Median</vt:lpstr>
      <vt:lpstr>PowerPoint Presentation</vt:lpstr>
      <vt:lpstr>Overview </vt:lpstr>
      <vt:lpstr>People to Know!  </vt:lpstr>
      <vt:lpstr>The College Search Philosophy</vt:lpstr>
      <vt:lpstr>ADMISSIONS 101</vt:lpstr>
      <vt:lpstr>Admissions 101</vt:lpstr>
      <vt:lpstr>PowerPoint Presentation</vt:lpstr>
      <vt:lpstr>PowerPoint Presentation</vt:lpstr>
      <vt:lpstr>PowerPoint Presentation</vt:lpstr>
      <vt:lpstr>Financial Aid 101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Developing Your List </vt:lpstr>
      <vt:lpstr>Initial College Search</vt:lpstr>
      <vt:lpstr>PowerPoint Presentation</vt:lpstr>
      <vt:lpstr>PowerPoint Presentation</vt:lpstr>
      <vt:lpstr>Developing Your List</vt:lpstr>
      <vt:lpstr>PowerPoint Presentation</vt:lpstr>
      <vt:lpstr>PowerPoint Presentation</vt:lpstr>
      <vt:lpstr>Applying </vt:lpstr>
      <vt:lpstr>Applying</vt:lpstr>
      <vt:lpstr>Applying: Naviance</vt:lpstr>
      <vt:lpstr>Applying: Naviance</vt:lpstr>
      <vt:lpstr>Applying: Naviance</vt:lpstr>
      <vt:lpstr>Applying: Naviance</vt:lpstr>
      <vt:lpstr>Applying: Naviance</vt:lpstr>
      <vt:lpstr>College Application Timeline</vt:lpstr>
      <vt:lpstr>Applying: Washburn Events</vt:lpstr>
      <vt:lpstr>The next year…simplified.</vt:lpstr>
      <vt:lpstr>Application Timeline: Spring</vt:lpstr>
      <vt:lpstr>Application Timeline: Summer</vt:lpstr>
      <vt:lpstr>How Do I Sign Up?</vt:lpstr>
      <vt:lpstr>Application Timeline: ACT/SAT</vt:lpstr>
      <vt:lpstr>QUESTIONS?</vt:lpstr>
    </vt:vector>
  </TitlesOfParts>
  <Company>Minneapolis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Salkas</dc:creator>
  <cp:lastModifiedBy>Loretta Collins</cp:lastModifiedBy>
  <cp:revision>101</cp:revision>
  <cp:lastPrinted>2016-03-17T17:07:15Z</cp:lastPrinted>
  <dcterms:created xsi:type="dcterms:W3CDTF">2014-02-05T16:35:11Z</dcterms:created>
  <dcterms:modified xsi:type="dcterms:W3CDTF">2016-03-17T17:19:45Z</dcterms:modified>
</cp:coreProperties>
</file>