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0" r:id="rId3"/>
    <p:sldId id="316" r:id="rId4"/>
    <p:sldId id="317" r:id="rId5"/>
    <p:sldId id="315" r:id="rId6"/>
    <p:sldId id="318" r:id="rId7"/>
    <p:sldId id="319" r:id="rId8"/>
    <p:sldId id="262" r:id="rId9"/>
    <p:sldId id="322" r:id="rId1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6634" autoAdjust="0"/>
  </p:normalViewPr>
  <p:slideViewPr>
    <p:cSldViewPr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988F7C-DA7B-4542-AF94-5E9AFAEB6781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B4717C-D3F1-489F-AF98-E8863F5F42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4427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C81EE8-1DCB-4237-829A-34A5511ECFC8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F73F02-EDCC-4970-9596-91B5CD5D6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167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2000 4 year colleges; good education can be found at any of them</a:t>
            </a:r>
          </a:p>
          <a:p>
            <a:r>
              <a:rPr lang="en-US" baseline="0" dirty="0"/>
              <a:t>Focus on the experience in those 4 years. After 1</a:t>
            </a:r>
            <a:r>
              <a:rPr lang="en-US" baseline="30000" dirty="0"/>
              <a:t>st</a:t>
            </a:r>
            <a:r>
              <a:rPr lang="en-US" baseline="0" dirty="0"/>
              <a:t> job or in grad school, no one cares where you went.</a:t>
            </a:r>
          </a:p>
          <a:p>
            <a:r>
              <a:rPr lang="en-US" baseline="0" dirty="0"/>
              <a:t>90% accept almost everyone; 50 say no more than yes</a:t>
            </a:r>
          </a:p>
          <a:p>
            <a:r>
              <a:rPr lang="en-US" baseline="0" dirty="0"/>
              <a:t>Parents priority- financial- need to have that talk; kids don’t understand amortization and loan payments – teaching? Private college? </a:t>
            </a:r>
          </a:p>
          <a:p>
            <a:r>
              <a:rPr lang="en-US" baseline="0" dirty="0"/>
              <a:t>Cost, </a:t>
            </a:r>
            <a:r>
              <a:rPr lang="en-US" baseline="0" dirty="0" err="1"/>
              <a:t>size,majors,location</a:t>
            </a:r>
            <a:r>
              <a:rPr lang="en-US" baseline="0" dirty="0"/>
              <a:t>, selectivity, public/private</a:t>
            </a:r>
          </a:p>
          <a:p>
            <a:r>
              <a:rPr lang="en-US" baseline="0" dirty="0"/>
              <a:t>“Americans love lists” -- # of applications, # of rejections brings status (do they crow about it)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73F02-EDCC-4970-9596-91B5CD5D69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139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3D1493-AFE2-406E-9A79-93B2E12D3C1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3D1493-AFE2-406E-9A79-93B2E12D3C1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3D1493-AFE2-406E-9A79-93B2E12D3C1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3D1493-AFE2-406E-9A79-93B2E12D3C1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3D1493-AFE2-406E-9A79-93B2E12D3C1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3D1493-AFE2-406E-9A79-93B2E12D3C1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019800"/>
            <a:ext cx="6705600" cy="685800"/>
          </a:xfrm>
        </p:spPr>
        <p:txBody>
          <a:bodyPr/>
          <a:lstStyle/>
          <a:p>
            <a:pPr algn="r"/>
            <a:r>
              <a:rPr lang="en-US" dirty="0" smtClean="0"/>
              <a:t>Class of 2018 College Search (Part 1)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057400" y="457200"/>
            <a:ext cx="4752975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278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College Search 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7564" y="1524000"/>
            <a:ext cx="8153400" cy="4495800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en-US" sz="2400" dirty="0"/>
              <a:t>Options After High School </a:t>
            </a:r>
            <a:r>
              <a:rPr lang="en-US" sz="2400" dirty="0" smtClean="0"/>
              <a:t>(Part 1)</a:t>
            </a:r>
            <a:endParaRPr lang="en-US" sz="2400" dirty="0"/>
          </a:p>
          <a:p>
            <a:r>
              <a:rPr lang="en-US" sz="2400" dirty="0"/>
              <a:t>Choosing a Career </a:t>
            </a:r>
            <a:r>
              <a:rPr lang="en-US" sz="2400" dirty="0" smtClean="0"/>
              <a:t>(Part 1)</a:t>
            </a:r>
            <a:endParaRPr lang="en-US" sz="2400" dirty="0"/>
          </a:p>
          <a:p>
            <a:r>
              <a:rPr lang="en-US" sz="2400" dirty="0"/>
              <a:t>Brief Survey (Part 1)</a:t>
            </a:r>
          </a:p>
          <a:p>
            <a:r>
              <a:rPr lang="en-US" sz="2400" dirty="0" smtClean="0"/>
              <a:t>Super </a:t>
            </a:r>
            <a:r>
              <a:rPr lang="en-US" sz="2400" dirty="0"/>
              <a:t>College Match (Part 1)</a:t>
            </a:r>
          </a:p>
          <a:p>
            <a:r>
              <a:rPr lang="en-US" sz="2400" dirty="0" smtClean="0"/>
              <a:t>College </a:t>
            </a:r>
            <a:r>
              <a:rPr lang="en-US" sz="2400" dirty="0"/>
              <a:t>Search Philosophy (Part 1)</a:t>
            </a:r>
          </a:p>
          <a:p>
            <a:r>
              <a:rPr lang="en-US" sz="2400" dirty="0" smtClean="0"/>
              <a:t>Admissions </a:t>
            </a:r>
            <a:r>
              <a:rPr lang="en-US" sz="2400" dirty="0"/>
              <a:t>101 (Part </a:t>
            </a:r>
            <a:r>
              <a:rPr lang="en-US" sz="2400" dirty="0" smtClean="0"/>
              <a:t>2)</a:t>
            </a:r>
            <a:endParaRPr lang="en-US" sz="2400" dirty="0"/>
          </a:p>
          <a:p>
            <a:r>
              <a:rPr lang="en-US" sz="2400" dirty="0" smtClean="0"/>
              <a:t>Financial </a:t>
            </a:r>
            <a:r>
              <a:rPr lang="en-US" sz="2400" dirty="0"/>
              <a:t>Aid 101(Part 2)</a:t>
            </a:r>
          </a:p>
          <a:p>
            <a:r>
              <a:rPr lang="en-US" sz="2400" dirty="0" smtClean="0"/>
              <a:t>Developing </a:t>
            </a:r>
            <a:r>
              <a:rPr lang="en-US" sz="2400" dirty="0"/>
              <a:t>Your List (Part 2)</a:t>
            </a:r>
          </a:p>
          <a:p>
            <a:r>
              <a:rPr lang="en-US" sz="2400" dirty="0"/>
              <a:t>Applying (Part 2)</a:t>
            </a:r>
          </a:p>
          <a:p>
            <a:r>
              <a:rPr lang="en-US" sz="2400" dirty="0" smtClean="0"/>
              <a:t>College </a:t>
            </a:r>
            <a:r>
              <a:rPr lang="en-US" sz="2400" dirty="0"/>
              <a:t>Application Timeline (Part 2)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  <p:pic>
        <p:nvPicPr>
          <p:cNvPr id="2051" name="Picture 3" descr="C:\Users\kesal098\AppData\Local\Microsoft\Windows\Temporary Internet Files\Content.IE5\YV3K8AR0\MC9000885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70345" y="2590800"/>
            <a:ext cx="237886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219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With rare exception, all will need some sort of post-secondary education (training) after high school graduation to meet their career or life goals.</a:t>
            </a:r>
          </a:p>
          <a:p>
            <a:pPr lvl="2"/>
            <a:r>
              <a:rPr lang="en-US" sz="2800" dirty="0"/>
              <a:t>Should one know these goals by next year?</a:t>
            </a:r>
          </a:p>
          <a:p>
            <a:pPr lvl="2"/>
            <a:r>
              <a:rPr lang="en-US" sz="2800" dirty="0"/>
              <a:t>Be prepared to change your mind many times.</a:t>
            </a:r>
          </a:p>
          <a:p>
            <a:pPr lvl="2"/>
            <a:r>
              <a:rPr lang="en-US" sz="2800" dirty="0"/>
              <a:t>Ask older people about their career path, regrets, philosophy toward work.</a:t>
            </a:r>
          </a:p>
        </p:txBody>
      </p:sp>
      <p:pic>
        <p:nvPicPr>
          <p:cNvPr id="4" name="Content Placeholder 3" descr="Margreet van den Berg - ICT en onderwijs: Denken over de toekoms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759937" y="5097780"/>
            <a:ext cx="1987061" cy="172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85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Values</a:t>
            </a:r>
          </a:p>
          <a:p>
            <a:pPr lvl="1"/>
            <a:r>
              <a:rPr lang="en-US" dirty="0"/>
              <a:t>Money, Time, Responsibility, Travel, Ethics,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b="1" dirty="0"/>
              <a:t>Interests</a:t>
            </a:r>
          </a:p>
          <a:p>
            <a:pPr lvl="1"/>
            <a:r>
              <a:rPr lang="en-US" dirty="0"/>
              <a:t>35% of your waking hours will be spent working. It would be good to be interested in what you are doing.</a:t>
            </a:r>
          </a:p>
          <a:p>
            <a:r>
              <a:rPr lang="en-US" b="1" dirty="0"/>
              <a:t>Personality</a:t>
            </a:r>
          </a:p>
          <a:p>
            <a:pPr lvl="1"/>
            <a:r>
              <a:rPr lang="en-US" dirty="0"/>
              <a:t>The sensitive idealist might make a good Therapist but not a good Data Analyst.</a:t>
            </a:r>
          </a:p>
          <a:p>
            <a:r>
              <a:rPr lang="en-US" b="1" dirty="0"/>
              <a:t>Abilities</a:t>
            </a:r>
          </a:p>
          <a:p>
            <a:pPr lvl="1"/>
            <a:r>
              <a:rPr lang="en-US" dirty="0"/>
              <a:t>Would you really want to attempt a career in something in which you have little acumen?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b="1" dirty="0" err="1"/>
              <a:t>Naviance</a:t>
            </a:r>
            <a:r>
              <a:rPr lang="en-US" b="1" dirty="0"/>
              <a:t> surveys a good starting point for a conversation with your counselor or your parents.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921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World of Possibilities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A. Traditional 4-Year College</a:t>
            </a:r>
          </a:p>
          <a:p>
            <a:pPr lvl="1"/>
            <a:r>
              <a:rPr lang="en-US" dirty="0" smtClean="0"/>
              <a:t>Societal expectation?</a:t>
            </a:r>
            <a:endParaRPr lang="en-US" dirty="0"/>
          </a:p>
          <a:p>
            <a:pPr lvl="1"/>
            <a:r>
              <a:rPr lang="en-US" dirty="0"/>
              <a:t>Cost-benefit analysis would be wise</a:t>
            </a:r>
          </a:p>
          <a:p>
            <a:pPr lvl="1"/>
            <a:r>
              <a:rPr lang="en-US" dirty="0"/>
              <a:t>Do you like school? Do you like to study?</a:t>
            </a:r>
          </a:p>
          <a:p>
            <a:pPr marL="0" indent="0">
              <a:buNone/>
            </a:pPr>
            <a:r>
              <a:rPr lang="en-US" b="1" dirty="0"/>
              <a:t>B. Community College (transfer)</a:t>
            </a:r>
          </a:p>
          <a:p>
            <a:pPr lvl="1"/>
            <a:r>
              <a:rPr lang="en-US" dirty="0"/>
              <a:t>Could be a less exciting but financially prudent choice</a:t>
            </a:r>
          </a:p>
          <a:p>
            <a:pPr marL="0" indent="0">
              <a:buNone/>
            </a:pPr>
            <a:r>
              <a:rPr lang="en-US" b="1" dirty="0"/>
              <a:t>C. Technical College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Some very high demand, less glamorous but well-paid careers</a:t>
            </a:r>
          </a:p>
          <a:p>
            <a:pPr marL="0" indent="0">
              <a:buNone/>
            </a:pPr>
            <a:r>
              <a:rPr lang="en-US" b="1" dirty="0"/>
              <a:t>D. Art Schools, Conservatories</a:t>
            </a:r>
          </a:p>
          <a:p>
            <a:pPr marL="777240" lvl="1" indent="-457200"/>
            <a:r>
              <a:rPr lang="en-US" dirty="0"/>
              <a:t>Narrow focus, affordability, employability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951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World of Possibilities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E. Gap Year</a:t>
            </a:r>
          </a:p>
          <a:p>
            <a:pPr lvl="1"/>
            <a:r>
              <a:rPr lang="en-US" dirty="0"/>
              <a:t>Structured volunteerism, travel, study</a:t>
            </a:r>
          </a:p>
          <a:p>
            <a:pPr marL="0" indent="0">
              <a:buNone/>
            </a:pPr>
            <a:r>
              <a:rPr lang="en-US" b="1" dirty="0"/>
              <a:t>F. Apprenticeships</a:t>
            </a:r>
          </a:p>
          <a:p>
            <a:pPr lvl="1"/>
            <a:r>
              <a:rPr lang="en-US" dirty="0"/>
              <a:t>Hands on job with concurrent paid-for schooling</a:t>
            </a:r>
          </a:p>
          <a:p>
            <a:pPr marL="0" indent="0">
              <a:buNone/>
            </a:pPr>
            <a:r>
              <a:rPr lang="en-US" b="1" dirty="0"/>
              <a:t>G. Military</a:t>
            </a:r>
          </a:p>
          <a:p>
            <a:pPr lvl="1"/>
            <a:r>
              <a:rPr lang="en-US" dirty="0"/>
              <a:t>Can provide educational benefits</a:t>
            </a:r>
          </a:p>
          <a:p>
            <a:pPr lvl="1"/>
            <a:r>
              <a:rPr lang="en-US" dirty="0"/>
              <a:t>Many options. Consult with </a:t>
            </a:r>
            <a:r>
              <a:rPr lang="en-US" dirty="0" smtClean="0"/>
              <a:t>an </a:t>
            </a:r>
            <a:r>
              <a:rPr lang="en-US" dirty="0"/>
              <a:t>impartial </a:t>
            </a:r>
            <a:r>
              <a:rPr lang="en-US" dirty="0" smtClean="0"/>
              <a:t>source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b="1" dirty="0"/>
              <a:t>H.  Taking time off to work</a:t>
            </a:r>
          </a:p>
          <a:p>
            <a:pPr lvl="1"/>
            <a:r>
              <a:rPr lang="en-US" dirty="0"/>
              <a:t>Once away from school, will you go back?</a:t>
            </a:r>
          </a:p>
          <a:p>
            <a:pPr lvl="1"/>
            <a:r>
              <a:rPr lang="en-US" dirty="0"/>
              <a:t>Money that seems good at 19 may not seem so good at 26.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139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Occupational Outlook Handbook’s Fastest Growing 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Wind Service Technician, 49K, Tech Degree</a:t>
            </a:r>
          </a:p>
          <a:p>
            <a:r>
              <a:rPr lang="en-US" dirty="0"/>
              <a:t>Physical Therapy Assistant, 54K, Tech Degree</a:t>
            </a:r>
          </a:p>
          <a:p>
            <a:r>
              <a:rPr lang="en-US" dirty="0"/>
              <a:t>Nurse Practitioner, 95K, Bachelor’s and Masters </a:t>
            </a:r>
          </a:p>
          <a:p>
            <a:r>
              <a:rPr lang="en-US" dirty="0"/>
              <a:t>Physical Therapists, 83K, Bachelor’s and Master’s </a:t>
            </a:r>
          </a:p>
          <a:p>
            <a:r>
              <a:rPr lang="en-US" dirty="0"/>
              <a:t>Physical Therapy Assistant, 55K, Tech Degree</a:t>
            </a:r>
          </a:p>
          <a:p>
            <a:r>
              <a:rPr lang="en-US" dirty="0"/>
              <a:t>Operations Research Analyst, 77K, Bachelor’s </a:t>
            </a:r>
          </a:p>
          <a:p>
            <a:r>
              <a:rPr lang="en-US" dirty="0"/>
              <a:t>Financial Advisor, 81K, Bachelor’s</a:t>
            </a:r>
          </a:p>
          <a:p>
            <a:r>
              <a:rPr lang="en-US" dirty="0"/>
              <a:t>Interpreters, 44K, Bachelor’s</a:t>
            </a:r>
          </a:p>
          <a:p>
            <a:r>
              <a:rPr lang="en-US" dirty="0"/>
              <a:t>Optometrists, 101K, Bachelor’s and </a:t>
            </a:r>
            <a:r>
              <a:rPr lang="en-US" dirty="0" smtClean="0"/>
              <a:t>Master’s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                            https</a:t>
            </a:r>
            <a:r>
              <a:rPr lang="en-US" sz="1900" dirty="0"/>
              <a:t>://www.bls.gov/ooh/fastest-growing.htm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431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College Search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3600" i="1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i="1" dirty="0"/>
              <a:t>“College is a match to be made, not a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i="1" dirty="0"/>
              <a:t>prize to be won. Finding a good fit requires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i="1" dirty="0"/>
              <a:t> time and thoughtfulness.” </a:t>
            </a:r>
          </a:p>
          <a:p>
            <a:endParaRPr lang="en-US" sz="3200" dirty="0"/>
          </a:p>
          <a:p>
            <a:endParaRPr lang="en-US" dirty="0"/>
          </a:p>
          <a:p>
            <a:r>
              <a:rPr lang="en-US" sz="2600" dirty="0"/>
              <a:t>It’s all about the fit. </a:t>
            </a:r>
          </a:p>
          <a:p>
            <a:r>
              <a:rPr lang="en-US" sz="2600" dirty="0"/>
              <a:t>Where you go matters less then what you  do once you are there.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6049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and Super College Match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sure you are using Google Chrome</a:t>
            </a:r>
          </a:p>
          <a:p>
            <a:r>
              <a:rPr lang="en-US" dirty="0" smtClean="0"/>
              <a:t>Go to Washburn </a:t>
            </a:r>
            <a:r>
              <a:rPr lang="en-US" dirty="0"/>
              <a:t>home page</a:t>
            </a:r>
          </a:p>
          <a:p>
            <a:r>
              <a:rPr lang="en-US" dirty="0"/>
              <a:t>Click on “Students”, then “</a:t>
            </a:r>
            <a:r>
              <a:rPr lang="en-US" dirty="0" err="1"/>
              <a:t>Naviance</a:t>
            </a:r>
            <a:r>
              <a:rPr lang="en-US" dirty="0"/>
              <a:t>”</a:t>
            </a:r>
          </a:p>
          <a:p>
            <a:r>
              <a:rPr lang="en-US" dirty="0"/>
              <a:t>Log-in using your </a:t>
            </a:r>
            <a:r>
              <a:rPr lang="en-US" dirty="0" smtClean="0"/>
              <a:t>school e-mail </a:t>
            </a:r>
            <a:r>
              <a:rPr lang="en-US" dirty="0"/>
              <a:t>address and ID </a:t>
            </a:r>
            <a:r>
              <a:rPr lang="en-US" dirty="0" smtClean="0"/>
              <a:t>number</a:t>
            </a:r>
          </a:p>
          <a:p>
            <a:r>
              <a:rPr lang="en-US" b="1" dirty="0" smtClean="0"/>
              <a:t>Follow the instructions on the sheet </a:t>
            </a:r>
          </a:p>
          <a:p>
            <a:pPr marL="1108710" lvl="2" indent="-514350">
              <a:buAutoNum type="arabicPeriod"/>
            </a:pPr>
            <a:r>
              <a:rPr lang="en-US" b="1" dirty="0" smtClean="0"/>
              <a:t>Super College Match</a:t>
            </a:r>
          </a:p>
          <a:p>
            <a:pPr marL="1108710" lvl="2" indent="-514350">
              <a:buAutoNum type="arabicPeriod"/>
            </a:pPr>
            <a:r>
              <a:rPr lang="en-US" b="1" dirty="0" smtClean="0"/>
              <a:t>Potential college and scholarship list</a:t>
            </a:r>
            <a:endParaRPr lang="en-US" b="1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1996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5">
      <a:dk1>
        <a:sysClr val="windowText" lastClr="000000"/>
      </a:dk1>
      <a:lt1>
        <a:sysClr val="window" lastClr="FFFFFF"/>
      </a:lt1>
      <a:dk2>
        <a:srgbClr val="7F7F7F"/>
      </a:dk2>
      <a:lt2>
        <a:srgbClr val="EBDDC3"/>
      </a:lt2>
      <a:accent1>
        <a:srgbClr val="0070C0"/>
      </a:accent1>
      <a:accent2>
        <a:srgbClr val="F69D1A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12454</TotalTime>
  <Words>683</Words>
  <Application>Microsoft Macintosh PowerPoint</Application>
  <PresentationFormat>On-screen Show (4:3)</PresentationFormat>
  <Paragraphs>87</Paragraphs>
  <Slides>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Slide 1</vt:lpstr>
      <vt:lpstr>College Search Agenda</vt:lpstr>
      <vt:lpstr>Choosing a path</vt:lpstr>
      <vt:lpstr>Career Considerations</vt:lpstr>
      <vt:lpstr>A World of Possibilities</vt:lpstr>
      <vt:lpstr>A World of Possibilities (Continued)</vt:lpstr>
      <vt:lpstr>Occupational Outlook Handbook’s Fastest Growing Jobs</vt:lpstr>
      <vt:lpstr>The College Search Philosophy</vt:lpstr>
      <vt:lpstr>Survey and Super College Match</vt:lpstr>
    </vt:vector>
  </TitlesOfParts>
  <Company>Minneapolis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Salkas</dc:creator>
  <cp:lastModifiedBy>loretta collins</cp:lastModifiedBy>
  <cp:revision>111</cp:revision>
  <cp:lastPrinted>2014-12-11T18:59:47Z</cp:lastPrinted>
  <dcterms:created xsi:type="dcterms:W3CDTF">2017-04-10T10:33:42Z</dcterms:created>
  <dcterms:modified xsi:type="dcterms:W3CDTF">2017-04-10T10:34:56Z</dcterms:modified>
</cp:coreProperties>
</file>