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0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740" autoAdjust="0"/>
    <p:restoredTop sz="86634" autoAdjust="0"/>
  </p:normalViewPr>
  <p:slideViewPr>
    <p:cSldViewPr>
      <p:cViewPr varScale="1">
        <p:scale>
          <a:sx n="96" d="100"/>
          <a:sy n="96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988F7C-DA7B-4542-AF94-5E9AFAEB6781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B4717C-D3F1-489F-AF98-E8863F5F4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427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81EE8-1DCB-4237-829A-34A5511ECFC8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F73F02-EDCC-4970-9596-91B5CD5D6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6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Cheesy</a:t>
            </a:r>
            <a:r>
              <a:rPr lang="en-US" baseline="0" dirty="0" smtClean="0"/>
              <a:t> aphorism; </a:t>
            </a:r>
            <a:r>
              <a:rPr lang="en-US" baseline="0" dirty="0" err="1" smtClean="0"/>
              <a:t>apochryphal</a:t>
            </a:r>
            <a:r>
              <a:rPr lang="en-US" baseline="0" dirty="0" smtClean="0"/>
              <a:t> stories</a:t>
            </a:r>
          </a:p>
          <a:p>
            <a:r>
              <a:rPr lang="en-US" baseline="0" dirty="0" smtClean="0"/>
              <a:t>2000 4 year colleges; good education can be found at any of them</a:t>
            </a:r>
          </a:p>
          <a:p>
            <a:r>
              <a:rPr lang="en-US" baseline="0" dirty="0" smtClean="0"/>
              <a:t>Focus on the experience in those 4 years. After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job or in grad school, no one cares where you went.</a:t>
            </a:r>
          </a:p>
          <a:p>
            <a:r>
              <a:rPr lang="en-US" baseline="0" dirty="0" smtClean="0"/>
              <a:t>90% accept almost everyone; 50 say no more than yes</a:t>
            </a:r>
          </a:p>
          <a:p>
            <a:r>
              <a:rPr lang="en-US" baseline="0" dirty="0" smtClean="0"/>
              <a:t>Parents priority- financial- need to have that talk; kids don’t understand amortization and loan payments – teaching? Private college? </a:t>
            </a:r>
          </a:p>
          <a:p>
            <a:r>
              <a:rPr lang="en-US" baseline="0" dirty="0" smtClean="0"/>
              <a:t>Cost, </a:t>
            </a:r>
            <a:r>
              <a:rPr lang="en-US" baseline="0" dirty="0" err="1" smtClean="0"/>
              <a:t>size,majors,location</a:t>
            </a:r>
            <a:r>
              <a:rPr lang="en-US" baseline="0" dirty="0" smtClean="0"/>
              <a:t>, selectivity, public/private</a:t>
            </a:r>
          </a:p>
          <a:p>
            <a:r>
              <a:rPr lang="en-US" baseline="0" dirty="0" smtClean="0"/>
              <a:t>“Americans love lists” -- # of applications, # of rejections brings status (do they crow about it)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39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profile of class from previous year</a:t>
            </a:r>
          </a:p>
          <a:p>
            <a:r>
              <a:rPr lang="en-US" dirty="0" smtClean="0"/>
              <a:t>Don’t be afraid</a:t>
            </a:r>
            <a:r>
              <a:rPr lang="en-US" baseline="0" dirty="0" smtClean="0"/>
              <a:t> to apply to a lesser known school---merit aid?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the target school is not a really a reach school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501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sheet</a:t>
            </a:r>
          </a:p>
          <a:p>
            <a:r>
              <a:rPr lang="en-US" dirty="0" smtClean="0"/>
              <a:t>Early</a:t>
            </a:r>
            <a:r>
              <a:rPr lang="en-US" baseline="0" dirty="0" smtClean="0"/>
              <a:t> Decision- must be very sure, must pull all other applications, highly </a:t>
            </a:r>
            <a:r>
              <a:rPr lang="en-US" baseline="0" dirty="0" err="1" smtClean="0"/>
              <a:t>competetive</a:t>
            </a:r>
            <a:r>
              <a:rPr lang="en-US" baseline="0" dirty="0" smtClean="0"/>
              <a:t>, not good if you need lots of FA, </a:t>
            </a:r>
          </a:p>
          <a:p>
            <a:r>
              <a:rPr lang="en-US" baseline="0" dirty="0" smtClean="0"/>
              <a:t>Early Action- better, not binding, still highly competitive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34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Research:</a:t>
            </a:r>
            <a:r>
              <a:rPr lang="en-US" baseline="0" dirty="0" smtClean="0"/>
              <a:t> Interest Inventory, Personality Survey -- Major and Career Search, College Match, College Link, Admissions Data nationally and specifically from Washburn, Scholarship search.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95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1- Overview of College Search Process</a:t>
            </a:r>
          </a:p>
          <a:p>
            <a:r>
              <a:rPr lang="en-US" baseline="0" dirty="0" smtClean="0"/>
              <a:t>College Day- Private/Public school admissions, ACT strategies, Gap Year, Volunteerism, Military, Art Schools, 2 year colleges, Student Panel</a:t>
            </a:r>
          </a:p>
          <a:p>
            <a:r>
              <a:rPr lang="en-US" baseline="0" dirty="0" smtClean="0"/>
              <a:t>Presentation #2- Essays, Recommendations, Summer ideas</a:t>
            </a:r>
          </a:p>
          <a:p>
            <a:r>
              <a:rPr lang="en-US" baseline="0" dirty="0" smtClean="0"/>
              <a:t>Senior Weekly presentations- U of M, MNSCU, Private colleges, common-app, Essay, 2 year colleges, scholarships, FA Process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09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DIVISION 2?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4881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488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high school</a:t>
            </a:r>
            <a:r>
              <a:rPr lang="en-US" baseline="0" dirty="0" smtClean="0"/>
              <a:t> varies greatly as well</a:t>
            </a:r>
          </a:p>
          <a:p>
            <a:r>
              <a:rPr lang="en-US" baseline="0" dirty="0" smtClean="0"/>
              <a:t>All in all, grades will outweigh tests 3.8/22   2.7/27</a:t>
            </a:r>
          </a:p>
          <a:p>
            <a:r>
              <a:rPr lang="en-US" baseline="0" dirty="0" smtClean="0"/>
              <a:t>Essay- be yourself, no laundry list, parent shouldn’t write or heavily edit, not packaged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30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high school</a:t>
            </a:r>
            <a:r>
              <a:rPr lang="en-US" baseline="0" dirty="0" smtClean="0"/>
              <a:t> varies greatly as well</a:t>
            </a:r>
          </a:p>
          <a:p>
            <a:r>
              <a:rPr lang="en-US" baseline="0" dirty="0" smtClean="0"/>
              <a:t>All in all, grades will outweigh tests 3.8/22   2.7/27</a:t>
            </a:r>
          </a:p>
          <a:p>
            <a:r>
              <a:rPr lang="en-US" baseline="0" dirty="0" smtClean="0"/>
              <a:t>Essay- be yourself, no laundry list, parent shouldn’t write or heavily edit, not packaged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30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Box at the Bottom?</a:t>
            </a:r>
            <a:r>
              <a:rPr lang="en-US" baseline="0" dirty="0" smtClean="0"/>
              <a:t> Necessary?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59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one should do the FAFSA even if just</a:t>
            </a:r>
            <a:r>
              <a:rPr lang="en-US" baseline="0" dirty="0" smtClean="0"/>
              <a:t> to get a student loan. Could need to qualify for institutional scholarship.</a:t>
            </a:r>
          </a:p>
          <a:p>
            <a:r>
              <a:rPr lang="en-US" baseline="0" dirty="0" smtClean="0"/>
              <a:t>In a divorce situation, only the parent who student lived with most of the year reports income on FAFSA.</a:t>
            </a:r>
          </a:p>
          <a:p>
            <a:r>
              <a:rPr lang="en-US" baseline="0" dirty="0" smtClean="0"/>
              <a:t>Consider starting at a 2 year? 5000 yr.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177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one should do the FAFSA even if just</a:t>
            </a:r>
            <a:r>
              <a:rPr lang="en-US" baseline="0" dirty="0" smtClean="0"/>
              <a:t> to get a student loan. Could need to qualify for institutional scholarship.</a:t>
            </a:r>
          </a:p>
          <a:p>
            <a:r>
              <a:rPr lang="en-US" baseline="0" dirty="0" smtClean="0"/>
              <a:t>In a divorce situation, only the parent who student lived with most of the year reports income on FAFSA.</a:t>
            </a:r>
          </a:p>
          <a:p>
            <a:r>
              <a:rPr lang="en-US" baseline="0" dirty="0" smtClean="0"/>
              <a:t>Consider starting at a 2 year? 5000 yr.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177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profile of class from previous year</a:t>
            </a:r>
          </a:p>
          <a:p>
            <a:r>
              <a:rPr lang="en-US" dirty="0" smtClean="0"/>
              <a:t>Don’t be afraid</a:t>
            </a:r>
            <a:r>
              <a:rPr lang="en-US" baseline="0" dirty="0" smtClean="0"/>
              <a:t> to apply to a lesser known school---merit aid?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the target school is not a really a reach school.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Kevin can tell story about his college search, the Princeton Review Guide, and the colored tabs.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501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501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use</a:t>
            </a:r>
            <a:r>
              <a:rPr lang="en-US" baseline="0" dirty="0" smtClean="0"/>
              <a:t> anything that is important to you to help you narrow your search. Start visiting and writing down or noting reactions to campuses. Consider the experiences you want to have.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12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e.state.mn.us/" TargetMode="External"/><Relationship Id="rId4" Type="http://schemas.openxmlformats.org/officeDocument/2006/relationships/hyperlink" Target="http://msep.mhec.org/" TargetMode="External"/><Relationship Id="rId5" Type="http://schemas.openxmlformats.org/officeDocument/2006/relationships/hyperlink" Target="http://nces.ed.gov/ipeds/netpricecalculator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shburn.mpls.k12.mn.u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llegeboard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943600"/>
            <a:ext cx="6705600" cy="685800"/>
          </a:xfrm>
        </p:spPr>
        <p:txBody>
          <a:bodyPr/>
          <a:lstStyle/>
          <a:p>
            <a:pPr algn="r"/>
            <a:r>
              <a:rPr lang="en-US" dirty="0"/>
              <a:t>May 2017…..A Look Ahead (Part 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400" i="1" dirty="0" smtClean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400" i="1" dirty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i="1" dirty="0" smtClean="0"/>
              <a:t>While </a:t>
            </a:r>
            <a:r>
              <a:rPr lang="en-US" sz="2800" i="1" dirty="0"/>
              <a:t>Financial Aid can make college more affordable, </a:t>
            </a:r>
            <a:endParaRPr lang="en-US" sz="2800" i="1" dirty="0" smtClean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i="1" dirty="0" smtClean="0"/>
              <a:t>most </a:t>
            </a:r>
            <a:r>
              <a:rPr lang="en-US" sz="2800" i="1" dirty="0"/>
              <a:t>colleges will assume students and parents </a:t>
            </a:r>
            <a:r>
              <a:rPr lang="en-US" sz="2800" i="1" dirty="0" smtClean="0"/>
              <a:t>hold the </a:t>
            </a:r>
            <a:r>
              <a:rPr lang="en-US" sz="2800" i="1" dirty="0"/>
              <a:t>primary responsibility for paying for college.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So…start </a:t>
            </a:r>
            <a:r>
              <a:rPr lang="en-US" sz="2400" dirty="0"/>
              <a:t>the conversation early about </a:t>
            </a:r>
            <a:r>
              <a:rPr lang="en-US" sz="2400" i="1" dirty="0"/>
              <a:t>your</a:t>
            </a:r>
            <a:r>
              <a:rPr lang="en-US" sz="2400" dirty="0"/>
              <a:t> expectations for college finances.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4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Ways to Pay for College</a:t>
            </a:r>
          </a:p>
          <a:p>
            <a:pPr lvl="1"/>
            <a:r>
              <a:rPr lang="en-US" sz="2400" dirty="0" smtClean="0"/>
              <a:t>Savings</a:t>
            </a:r>
          </a:p>
          <a:p>
            <a:pPr lvl="1"/>
            <a:r>
              <a:rPr lang="en-US" sz="2400" dirty="0" smtClean="0"/>
              <a:t>Current Income</a:t>
            </a:r>
          </a:p>
          <a:p>
            <a:pPr lvl="1"/>
            <a:r>
              <a:rPr lang="en-US" sz="2400" dirty="0" smtClean="0"/>
              <a:t>Grants</a:t>
            </a:r>
          </a:p>
          <a:p>
            <a:pPr lvl="1"/>
            <a:r>
              <a:rPr lang="en-US" sz="2400" dirty="0" smtClean="0"/>
              <a:t>Scholarships</a:t>
            </a:r>
          </a:p>
          <a:p>
            <a:pPr lvl="1"/>
            <a:r>
              <a:rPr lang="en-US" sz="2400" dirty="0" smtClean="0"/>
              <a:t>Work Study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Loans</a:t>
            </a:r>
          </a:p>
          <a:p>
            <a:pPr lvl="1"/>
            <a:r>
              <a:rPr lang="en-US" sz="2400" dirty="0" smtClean="0"/>
              <a:t>Community or Military Service</a:t>
            </a:r>
          </a:p>
          <a:p>
            <a:pPr marL="365760" lvl="1" indent="0">
              <a:buNone/>
            </a:pPr>
            <a:endParaRPr lang="en-US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304800" y="3352800"/>
            <a:ext cx="3124200" cy="19812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>
            <a:off x="3429000" y="4343400"/>
            <a:ext cx="1828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257800" y="3352800"/>
            <a:ext cx="3124200" cy="19812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199" y="3743235"/>
            <a:ext cx="28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Colleges will</a:t>
            </a:r>
          </a:p>
          <a:p>
            <a:pPr algn="ctr"/>
            <a:r>
              <a:rPr lang="en-US" sz="2400" dirty="0" smtClean="0"/>
              <a:t>consider these items financial aid!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BASED ON YOUR </a:t>
            </a:r>
            <a:r>
              <a:rPr lang="en-US" sz="2400" i="1" dirty="0" smtClean="0"/>
              <a:t>NEED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smtClean="0"/>
              <a:t>Grants</a:t>
            </a:r>
          </a:p>
          <a:p>
            <a:r>
              <a:rPr lang="en-US" sz="2400" dirty="0" smtClean="0"/>
              <a:t>Student Work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Loans</a:t>
            </a:r>
          </a:p>
          <a:p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BASED ON </a:t>
            </a:r>
            <a:r>
              <a:rPr lang="en-US" sz="2400" i="1" dirty="0" smtClean="0"/>
              <a:t>MERIT/ELIGIBILITY</a:t>
            </a:r>
          </a:p>
          <a:p>
            <a:r>
              <a:rPr lang="en-US" sz="2400" dirty="0" smtClean="0"/>
              <a:t>Institutional </a:t>
            </a:r>
            <a:endParaRPr lang="en-US" sz="1800" dirty="0" smtClean="0"/>
          </a:p>
          <a:p>
            <a:r>
              <a:rPr lang="en-US" sz="2400" dirty="0" smtClean="0"/>
              <a:t>Local Community</a:t>
            </a:r>
          </a:p>
          <a:p>
            <a:r>
              <a:rPr lang="en-US" sz="2400" dirty="0" smtClean="0"/>
              <a:t>National Scholarships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Need-Based Aid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5" idx="3"/>
            <a:endCxn id="14" idx="1"/>
          </p:cNvCxnSpPr>
          <p:nvPr/>
        </p:nvCxnSpPr>
        <p:spPr>
          <a:xfrm>
            <a:off x="4419600" y="5600700"/>
            <a:ext cx="36394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83546" y="5105400"/>
            <a:ext cx="3733800" cy="990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105400"/>
            <a:ext cx="3733800" cy="990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3546" y="5421868"/>
            <a:ext cx="38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 of Attendance – EFC = Need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4944" y="5277534"/>
            <a:ext cx="347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FAFSA and CSS Profile used to determine your need.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32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  <a:noFill/>
        </p:spPr>
        <p:txBody>
          <a:bodyPr>
            <a:noAutofit/>
          </a:bodyPr>
          <a:lstStyle/>
          <a:p>
            <a:r>
              <a:rPr lang="en-US" sz="2400" dirty="0"/>
              <a:t>MN, WI, ND, SD, Manitoba reciprocity</a:t>
            </a:r>
          </a:p>
          <a:p>
            <a:pPr lvl="1"/>
            <a:r>
              <a:rPr lang="en-US" sz="2000" dirty="0">
                <a:hlinkClick r:id="rId3"/>
              </a:rPr>
              <a:t>www.ohe.state.mn.us</a:t>
            </a:r>
            <a:endParaRPr lang="en-US" sz="2000" dirty="0"/>
          </a:p>
          <a:p>
            <a:r>
              <a:rPr lang="en-US" sz="2400" dirty="0" smtClean="0"/>
              <a:t>Midwest Student Exchange Program (</a:t>
            </a:r>
            <a:r>
              <a:rPr lang="en-US" sz="2400" dirty="0"/>
              <a:t>IL, IN, KS, MI, MO,NE) 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msep.mhec.org/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Net Price Calculators</a:t>
            </a:r>
          </a:p>
          <a:p>
            <a:pPr lvl="1"/>
            <a:r>
              <a:rPr lang="en-US" sz="2400" dirty="0" smtClean="0"/>
              <a:t>All colleges must have them! </a:t>
            </a:r>
          </a:p>
          <a:p>
            <a:pPr lvl="1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://nces.ed.gov/ipeds/netpricecalculator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7170" name="Picture 2" descr="C:\Users\kesal098\AppData\Local\Microsoft\Windows\Temporary Internet Files\Content.IE5\YV3K8AR0\MC900356053[1].wmf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66290" cy="1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101: Resources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3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7170" name="Picture 2" descr="C:\Users\kesal098\AppData\Local\Microsoft\Windows\Temporary Internet Files\Content.IE5\YV3K8AR0\MC900356053[1].wm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66290" cy="1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Financial Aid 101: Resources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4654"/>
            <a:ext cx="6553200" cy="45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50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239000" cy="1673225"/>
          </a:xfrm>
        </p:spPr>
        <p:txBody>
          <a:bodyPr/>
          <a:lstStyle/>
          <a:p>
            <a:r>
              <a:rPr lang="en-US" dirty="0" smtClean="0"/>
              <a:t>But there are so many! How do I narrow it down?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List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64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11023" y="3000375"/>
            <a:ext cx="2247900" cy="2333625"/>
            <a:chOff x="6400800" y="3429000"/>
            <a:chExt cx="2247900" cy="2333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429000"/>
              <a:ext cx="2171700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00800" y="5334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20262" y="4495800"/>
            <a:ext cx="4870938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Initial College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Start </a:t>
            </a:r>
            <a:r>
              <a:rPr lang="en-US" sz="2400" dirty="0"/>
              <a:t>broad, then funnel </a:t>
            </a:r>
            <a:r>
              <a:rPr lang="en-US" sz="2400" dirty="0" smtClean="0"/>
              <a:t>down</a:t>
            </a:r>
            <a:endParaRPr lang="en-US" sz="2400" dirty="0"/>
          </a:p>
          <a:p>
            <a:r>
              <a:rPr lang="en-US" sz="2400" dirty="0" smtClean="0"/>
              <a:t>Not </a:t>
            </a:r>
            <a:r>
              <a:rPr lang="en-US" sz="2400" dirty="0"/>
              <a:t>eliminating options based on cost</a:t>
            </a:r>
          </a:p>
          <a:p>
            <a:pPr lvl="1"/>
            <a:r>
              <a:rPr lang="en-US" sz="2400" dirty="0" smtClean="0"/>
              <a:t>Be </a:t>
            </a:r>
            <a:r>
              <a:rPr lang="en-US" sz="2400" dirty="0"/>
              <a:t>aware, but consider all options</a:t>
            </a:r>
          </a:p>
          <a:p>
            <a:pPr lvl="1"/>
            <a:r>
              <a:rPr lang="en-US" sz="2400" dirty="0" smtClean="0"/>
              <a:t>FAFSA </a:t>
            </a:r>
            <a:r>
              <a:rPr lang="en-US" sz="2400" dirty="0"/>
              <a:t>estimators, Net Price Calculators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“right/wrong,” just different priorities</a:t>
            </a:r>
          </a:p>
          <a:p>
            <a:pPr lvl="1"/>
            <a:r>
              <a:rPr lang="en-US" sz="2400" dirty="0" smtClean="0"/>
              <a:t>Rank priorities</a:t>
            </a:r>
          </a:p>
          <a:p>
            <a:pPr marL="365760" lvl="1" indent="0">
              <a:spcBef>
                <a:spcPts val="1800"/>
              </a:spcBef>
              <a:buNone/>
            </a:pPr>
            <a:r>
              <a:rPr lang="en-US" sz="2400" dirty="0" smtClean="0"/>
              <a:t>Remember </a:t>
            </a:r>
            <a:r>
              <a:rPr lang="en-US" sz="2400" dirty="0"/>
              <a:t>that parents and students </a:t>
            </a:r>
            <a:endParaRPr lang="en-US" sz="2400" dirty="0" smtClean="0"/>
          </a:p>
          <a:p>
            <a:pPr marL="365760" lvl="1" indent="0">
              <a:buNone/>
            </a:pPr>
            <a:r>
              <a:rPr lang="en-US" sz="2400" dirty="0" smtClean="0"/>
              <a:t>likely have </a:t>
            </a:r>
            <a:r>
              <a:rPr lang="en-US" sz="2400" dirty="0"/>
              <a:t>different priorities</a:t>
            </a:r>
            <a:r>
              <a:rPr lang="en-US" sz="2400" dirty="0" smtClean="0"/>
              <a:t>…</a:t>
            </a:r>
            <a:endParaRPr lang="en-US" sz="2400" dirty="0"/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604" y="1600200"/>
            <a:ext cx="2533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1.gstatic.com/images?q=tbn:ANd9GcQpzzAS7HjDGRepZwFAPk_c-OVj0HSVR6vAziHVe28viiCOZI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573" y="5562600"/>
            <a:ext cx="1066800" cy="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9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Determine your priorities—use </a:t>
            </a:r>
            <a:r>
              <a:rPr lang="en-US" sz="2400" dirty="0" smtClean="0"/>
              <a:t>checklist, </a:t>
            </a:r>
            <a:r>
              <a:rPr lang="en-US" sz="2400" i="1" dirty="0" smtClean="0"/>
              <a:t>use what you know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/>
              <a:t>year vs. 4 year</a:t>
            </a:r>
          </a:p>
          <a:p>
            <a:pPr lvl="1"/>
            <a:r>
              <a:rPr lang="en-US" sz="2400" dirty="0" smtClean="0"/>
              <a:t>Cost</a:t>
            </a:r>
            <a:endParaRPr lang="en-US" sz="2400" dirty="0"/>
          </a:p>
          <a:p>
            <a:pPr lvl="1"/>
            <a:r>
              <a:rPr lang="en-US" sz="2400" dirty="0" smtClean="0"/>
              <a:t>Size</a:t>
            </a:r>
            <a:endParaRPr lang="en-US" sz="2400" dirty="0"/>
          </a:p>
          <a:p>
            <a:pPr lvl="1"/>
            <a:r>
              <a:rPr lang="en-US" sz="2400" dirty="0" smtClean="0"/>
              <a:t>Majors</a:t>
            </a:r>
          </a:p>
          <a:p>
            <a:pPr lvl="1"/>
            <a:r>
              <a:rPr lang="en-US" sz="2400" dirty="0" smtClean="0"/>
              <a:t>Academic Profile</a:t>
            </a:r>
            <a:endParaRPr lang="en-US" sz="2400" dirty="0"/>
          </a:p>
          <a:p>
            <a:pPr lvl="1"/>
            <a:r>
              <a:rPr lang="en-US" sz="2400" dirty="0" smtClean="0"/>
              <a:t>Location</a:t>
            </a:r>
            <a:endParaRPr lang="en-US" sz="2400" dirty="0"/>
          </a:p>
          <a:p>
            <a:pPr lvl="1"/>
            <a:r>
              <a:rPr lang="en-US" sz="2400" dirty="0" smtClean="0"/>
              <a:t>Public/private</a:t>
            </a:r>
          </a:p>
          <a:p>
            <a:pPr lvl="1"/>
            <a:endParaRPr lang="en-US" sz="1400" dirty="0" smtClean="0"/>
          </a:p>
          <a:p>
            <a:r>
              <a:rPr lang="en-US" sz="2400" dirty="0" smtClean="0"/>
              <a:t>Unsure on what you want? </a:t>
            </a:r>
          </a:p>
          <a:p>
            <a:pPr lvl="1"/>
            <a:r>
              <a:rPr lang="en-US" sz="2400" dirty="0" smtClean="0"/>
              <a:t>Visit </a:t>
            </a:r>
            <a:r>
              <a:rPr lang="en-US" sz="2400" dirty="0"/>
              <a:t>different types of </a:t>
            </a:r>
            <a:r>
              <a:rPr lang="en-US" sz="2400" dirty="0" smtClean="0"/>
              <a:t>institutions!</a:t>
            </a: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6146" name="Picture 2" descr="C:\Users\kesal098\AppData\Local\Microsoft\Windows\Temporary Internet Files\Content.IE5\YV3K8AR0\MC9002971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872848" cy="24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6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96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Other things to look for…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Religious </a:t>
            </a:r>
            <a:r>
              <a:rPr lang="en-US" dirty="0"/>
              <a:t>affiliation</a:t>
            </a:r>
          </a:p>
          <a:p>
            <a:pPr lvl="1"/>
            <a:r>
              <a:rPr lang="en-US" dirty="0"/>
              <a:t>Social </a:t>
            </a:r>
            <a:r>
              <a:rPr lang="en-US" dirty="0" smtClean="0"/>
              <a:t>life</a:t>
            </a:r>
          </a:p>
          <a:p>
            <a:pPr lvl="2"/>
            <a:r>
              <a:rPr lang="en-US" sz="2600" dirty="0" smtClean="0"/>
              <a:t>Extra-</a:t>
            </a:r>
            <a:r>
              <a:rPr lang="en-US" sz="2600" dirty="0" err="1" smtClean="0"/>
              <a:t>curriculars</a:t>
            </a:r>
            <a:endParaRPr lang="en-US" sz="2600" dirty="0" smtClean="0"/>
          </a:p>
          <a:p>
            <a:pPr lvl="2"/>
            <a:r>
              <a:rPr lang="en-US" sz="2600" dirty="0" smtClean="0"/>
              <a:t>Character of campus</a:t>
            </a:r>
          </a:p>
          <a:p>
            <a:pPr lvl="2"/>
            <a:r>
              <a:rPr lang="en-US" sz="2600" dirty="0" smtClean="0"/>
              <a:t>Fraternities </a:t>
            </a:r>
            <a:r>
              <a:rPr lang="en-US" sz="2600" dirty="0"/>
              <a:t>and </a:t>
            </a:r>
            <a:r>
              <a:rPr lang="en-US" sz="2600" dirty="0" smtClean="0"/>
              <a:t>sororities</a:t>
            </a:r>
            <a:endParaRPr lang="en-US" sz="2600" dirty="0"/>
          </a:p>
          <a:p>
            <a:pPr lvl="2"/>
            <a:r>
              <a:rPr lang="en-US" sz="2600" dirty="0"/>
              <a:t>Residential vs. </a:t>
            </a:r>
            <a:r>
              <a:rPr lang="en-US" sz="2600" dirty="0" smtClean="0"/>
              <a:t>commuter</a:t>
            </a:r>
          </a:p>
          <a:p>
            <a:pPr lvl="1"/>
            <a:r>
              <a:rPr lang="en-US" dirty="0"/>
              <a:t>Student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Graduation </a:t>
            </a:r>
            <a:r>
              <a:rPr lang="en-US" dirty="0"/>
              <a:t>Rate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73547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Even more to look for…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Diversity</a:t>
            </a:r>
            <a:endParaRPr lang="en-US" dirty="0"/>
          </a:p>
          <a:p>
            <a:pPr lvl="1"/>
            <a:r>
              <a:rPr lang="en-US" dirty="0"/>
              <a:t>Research/Internship Opportunities/Unique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Study Abroad</a:t>
            </a:r>
          </a:p>
          <a:p>
            <a:pPr lvl="1"/>
            <a:r>
              <a:rPr lang="en-US" dirty="0" smtClean="0"/>
              <a:t>Co-ed </a:t>
            </a:r>
            <a:r>
              <a:rPr lang="en-US" dirty="0"/>
              <a:t>or not? </a:t>
            </a:r>
            <a:endParaRPr lang="en-US" dirty="0" smtClean="0"/>
          </a:p>
          <a:p>
            <a:pPr lvl="1"/>
            <a:r>
              <a:rPr lang="en-US" dirty="0" smtClean="0"/>
              <a:t>Scholarship Opportunities</a:t>
            </a:r>
            <a:endParaRPr lang="en-US" dirty="0"/>
          </a:p>
          <a:p>
            <a:pPr lvl="2"/>
            <a:r>
              <a:rPr lang="en-US" sz="2600" dirty="0"/>
              <a:t>Merit-based</a:t>
            </a:r>
          </a:p>
          <a:p>
            <a:pPr lvl="2"/>
            <a:r>
              <a:rPr lang="en-US" sz="2600" dirty="0"/>
              <a:t>Need-based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1981200"/>
            <a:ext cx="3886200" cy="4181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3849624" cy="4181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90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Visiting Campuses is Powerful!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Set up your visit through a school’s admissions office. </a:t>
            </a:r>
          </a:p>
          <a:p>
            <a:pPr marL="0" indent="0" algn="ctr">
              <a:buNone/>
            </a:pPr>
            <a:r>
              <a:rPr lang="en-US" sz="2400" dirty="0" smtClean="0"/>
              <a:t>Either call their visit line or book online!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610149" cy="27180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66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 </a:t>
            </a:r>
            <a:r>
              <a:rPr lang="en-US" sz="4000" dirty="0" smtClean="0"/>
              <a:t>(Part 1 and Part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564" y="1524000"/>
            <a:ext cx="8153400" cy="44958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"/>
            </a:pPr>
            <a:r>
              <a:rPr lang="en-US" sz="2400" dirty="0"/>
              <a:t>Options After High School (April</a:t>
            </a:r>
            <a:r>
              <a:rPr lang="en-US" sz="2400" dirty="0" smtClean="0"/>
              <a:t>) </a:t>
            </a:r>
          </a:p>
          <a:p>
            <a:pPr>
              <a:buFont typeface="Wingdings" panose="05000000000000000000" pitchFamily="2" charset="2"/>
              <a:buChar char="þ"/>
            </a:pPr>
            <a:r>
              <a:rPr lang="en-US" sz="2400" dirty="0" smtClean="0"/>
              <a:t>Choosing </a:t>
            </a:r>
            <a:r>
              <a:rPr lang="en-US" sz="2400" dirty="0"/>
              <a:t>a Career (April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þ"/>
            </a:pPr>
            <a:r>
              <a:rPr lang="en-US" sz="2400" dirty="0" smtClean="0"/>
              <a:t>Trends (April)</a:t>
            </a:r>
            <a:endParaRPr lang="en-US" sz="2400" dirty="0"/>
          </a:p>
          <a:p>
            <a:pPr>
              <a:buFont typeface="Wingdings" panose="05000000000000000000" pitchFamily="2" charset="2"/>
              <a:buChar char="þ"/>
            </a:pPr>
            <a:r>
              <a:rPr lang="en-US" sz="2400" dirty="0"/>
              <a:t>Brief Survey (April)</a:t>
            </a:r>
          </a:p>
          <a:p>
            <a:pPr>
              <a:buFont typeface="Wingdings" panose="05000000000000000000" pitchFamily="2" charset="2"/>
              <a:buChar char="þ"/>
            </a:pPr>
            <a:r>
              <a:rPr lang="en-US" sz="2400" dirty="0"/>
              <a:t>Super College Match (April)</a:t>
            </a:r>
          </a:p>
          <a:p>
            <a:pPr>
              <a:buFont typeface="Wingdings" panose="05000000000000000000" pitchFamily="2" charset="2"/>
              <a:buChar char="þ"/>
            </a:pPr>
            <a:r>
              <a:rPr lang="en-US" sz="2400" dirty="0"/>
              <a:t>College Search Philosophy (April)</a:t>
            </a:r>
          </a:p>
          <a:p>
            <a:r>
              <a:rPr lang="en-US" sz="2400" dirty="0"/>
              <a:t>Admissions 101 (May)</a:t>
            </a:r>
          </a:p>
          <a:p>
            <a:r>
              <a:rPr lang="en-US" sz="2400" dirty="0"/>
              <a:t>Financial Aid 101(May)</a:t>
            </a:r>
          </a:p>
          <a:p>
            <a:r>
              <a:rPr lang="en-US" sz="2400" dirty="0"/>
              <a:t>Developing Your List (May)</a:t>
            </a:r>
          </a:p>
          <a:p>
            <a:r>
              <a:rPr lang="en-US" sz="2400" dirty="0"/>
              <a:t>Applying (May)</a:t>
            </a:r>
          </a:p>
          <a:p>
            <a:r>
              <a:rPr lang="en-US" sz="2400" dirty="0"/>
              <a:t>College Application Timeline (May)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 descr="C:\Users\kesal098\AppData\Local\Microsoft\Windows\Temporary Internet Files\Content.IE5\YV3K8AR0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345" y="2590800"/>
            <a:ext cx="237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7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Spring </a:t>
            </a:r>
            <a:r>
              <a:rPr lang="en-US" sz="2600" dirty="0"/>
              <a:t>Break</a:t>
            </a:r>
          </a:p>
          <a:p>
            <a:r>
              <a:rPr lang="en-US" sz="2600" dirty="0"/>
              <a:t>Summer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School </a:t>
            </a:r>
            <a:r>
              <a:rPr lang="en-US" sz="2600" dirty="0" smtClean="0">
                <a:solidFill>
                  <a:srgbClr val="FF0000"/>
                </a:solidFill>
              </a:rPr>
              <a:t>Year</a:t>
            </a:r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r>
              <a:rPr lang="en-US" sz="2600" dirty="0" smtClean="0"/>
              <a:t>Get </a:t>
            </a:r>
            <a:r>
              <a:rPr lang="en-US" sz="2600" dirty="0"/>
              <a:t>past the pretty pictures! </a:t>
            </a:r>
            <a:endParaRPr lang="en-US" sz="2600" dirty="0" smtClean="0"/>
          </a:p>
          <a:p>
            <a:r>
              <a:rPr lang="en-US" sz="2600" dirty="0" smtClean="0"/>
              <a:t>See it in person!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Visit </a:t>
            </a:r>
            <a:r>
              <a:rPr lang="en-US" sz="2600" dirty="0"/>
              <a:t>Days vs. </a:t>
            </a:r>
            <a:r>
              <a:rPr lang="en-US" sz="2600" dirty="0" smtClean="0"/>
              <a:t>Individual</a:t>
            </a:r>
          </a:p>
          <a:p>
            <a:r>
              <a:rPr lang="en-US" sz="2600" dirty="0" smtClean="0"/>
              <a:t>Classes</a:t>
            </a:r>
          </a:p>
          <a:p>
            <a:r>
              <a:rPr lang="en-US" sz="2600" dirty="0" smtClean="0"/>
              <a:t>Tours</a:t>
            </a:r>
          </a:p>
          <a:p>
            <a:r>
              <a:rPr lang="en-US" sz="2600" dirty="0" smtClean="0"/>
              <a:t>Talk with Students</a:t>
            </a:r>
          </a:p>
          <a:p>
            <a:r>
              <a:rPr lang="en-US" sz="2600" dirty="0" smtClean="0"/>
              <a:t>Eat on campus</a:t>
            </a:r>
          </a:p>
          <a:p>
            <a:r>
              <a:rPr lang="en-US" sz="2600" dirty="0" smtClean="0"/>
              <a:t>Meet with Coaches</a:t>
            </a:r>
          </a:p>
          <a:p>
            <a:r>
              <a:rPr lang="en-US" sz="2600" dirty="0" smtClean="0"/>
              <a:t>Take a lesson</a:t>
            </a:r>
          </a:p>
          <a:p>
            <a:r>
              <a:rPr lang="en-US" sz="2600" dirty="0" smtClean="0"/>
              <a:t>Overnights</a:t>
            </a:r>
          </a:p>
          <a:p>
            <a:r>
              <a:rPr lang="en-US" sz="2600" dirty="0" smtClean="0"/>
              <a:t>See the local area</a:t>
            </a:r>
          </a:p>
          <a:p>
            <a:r>
              <a:rPr lang="en-US" sz="2600" dirty="0" smtClean="0"/>
              <a:t>ASK QUESITONS! 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WHEN?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TO DO?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609600" y="4648200"/>
            <a:ext cx="3886200" cy="64008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List: Visit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1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Build a balanced list…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We suggest you have 5-7 schools that include: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Reach </a:t>
            </a:r>
          </a:p>
          <a:p>
            <a:pPr lvl="3"/>
            <a:r>
              <a:rPr lang="en-US" sz="2600" dirty="0"/>
              <a:t>Less than 30% chance of admission</a:t>
            </a:r>
          </a:p>
          <a:p>
            <a:pPr lvl="1"/>
            <a:r>
              <a:rPr lang="en-US" dirty="0" smtClean="0"/>
              <a:t>Target</a:t>
            </a:r>
            <a:endParaRPr lang="en-US" dirty="0"/>
          </a:p>
          <a:p>
            <a:pPr lvl="3"/>
            <a:r>
              <a:rPr lang="en-US" sz="2600" dirty="0"/>
              <a:t>30%- 60% chance of </a:t>
            </a:r>
            <a:r>
              <a:rPr lang="en-US" sz="2600" dirty="0" smtClean="0"/>
              <a:t>admission/affordability</a:t>
            </a:r>
          </a:p>
          <a:p>
            <a:pPr lvl="1"/>
            <a:r>
              <a:rPr lang="en-US" dirty="0" smtClean="0"/>
              <a:t>Likely</a:t>
            </a:r>
            <a:endParaRPr lang="en-US" dirty="0"/>
          </a:p>
          <a:p>
            <a:pPr lvl="3"/>
            <a:r>
              <a:rPr lang="en-US" sz="2600" dirty="0"/>
              <a:t>60%-90% chance of admission/affordability</a:t>
            </a:r>
          </a:p>
          <a:p>
            <a:pPr lvl="3"/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600" dirty="0" smtClean="0"/>
              <a:t>Are </a:t>
            </a:r>
            <a:r>
              <a:rPr lang="en-US" sz="2600" dirty="0"/>
              <a:t>you a good fit</a:t>
            </a:r>
            <a:r>
              <a:rPr lang="en-US" sz="2600" dirty="0" smtClean="0"/>
              <a:t>? (Educational</a:t>
            </a:r>
            <a:r>
              <a:rPr lang="en-US" sz="2600" dirty="0"/>
              <a:t>, personal, social, </a:t>
            </a:r>
            <a:r>
              <a:rPr lang="en-US" sz="2600" dirty="0" smtClean="0"/>
              <a:t>financial)</a:t>
            </a:r>
            <a:endParaRPr lang="en-US" sz="2600" dirty="0"/>
          </a:p>
          <a:p>
            <a:pPr lvl="3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76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got my list. How do I actually apply?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1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Applying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Follow step-by-step </a:t>
            </a:r>
            <a:r>
              <a:rPr lang="en-US" sz="2400" dirty="0" smtClean="0"/>
              <a:t>instructions for each college. </a:t>
            </a: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Common </a:t>
            </a:r>
            <a:r>
              <a:rPr lang="en-US" sz="2400" b="1" dirty="0">
                <a:solidFill>
                  <a:srgbClr val="FF0000"/>
                </a:solidFill>
              </a:rPr>
              <a:t>App</a:t>
            </a:r>
          </a:p>
          <a:p>
            <a:pPr lvl="1"/>
            <a:r>
              <a:rPr lang="en-US" sz="2400" dirty="0"/>
              <a:t>One application used by 450 colleges</a:t>
            </a:r>
          </a:p>
          <a:p>
            <a:pPr lvl="1"/>
            <a:r>
              <a:rPr lang="en-US" sz="2400" dirty="0"/>
              <a:t>Common essay; </a:t>
            </a:r>
            <a:r>
              <a:rPr lang="en-US" sz="2400" dirty="0" smtClean="0"/>
              <a:t>supplements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Coalition App </a:t>
            </a:r>
            <a:r>
              <a:rPr lang="en-US" sz="2400" b="1" i="1" dirty="0" smtClean="0"/>
              <a:t>(new)!</a:t>
            </a:r>
          </a:p>
          <a:p>
            <a:pPr lvl="1"/>
            <a:r>
              <a:rPr lang="en-US" sz="2100" dirty="0" smtClean="0"/>
              <a:t>private and public colleges and universities that commit to</a:t>
            </a:r>
            <a:r>
              <a:rPr lang="en-US" sz="2100" b="1" dirty="0" smtClean="0"/>
              <a:t> </a:t>
            </a:r>
            <a:r>
              <a:rPr lang="en-US" sz="2100" dirty="0" smtClean="0"/>
              <a:t>provide </a:t>
            </a:r>
            <a:r>
              <a:rPr lang="en-US" sz="2100" dirty="0"/>
              <a:t>sufficient financial aid to meet the full, demonstrated financial need of every domestic student they </a:t>
            </a:r>
            <a:r>
              <a:rPr lang="en-US" sz="2100" dirty="0" smtClean="0"/>
              <a:t>admit</a:t>
            </a:r>
          </a:p>
          <a:p>
            <a:pPr lvl="1"/>
            <a:r>
              <a:rPr lang="en-US" sz="2100" b="1" dirty="0" smtClean="0"/>
              <a:t>90+ colleges</a:t>
            </a:r>
          </a:p>
          <a:p>
            <a:r>
              <a:rPr lang="en-US" sz="2400" b="1" dirty="0" smtClean="0"/>
              <a:t>State Apps</a:t>
            </a:r>
          </a:p>
          <a:p>
            <a:pPr lvl="1"/>
            <a:r>
              <a:rPr lang="en-US" sz="2400" dirty="0" smtClean="0"/>
              <a:t>MNSCU system</a:t>
            </a:r>
          </a:p>
          <a:p>
            <a:r>
              <a:rPr lang="en-US" sz="2400" dirty="0" smtClean="0"/>
              <a:t>School Specific Apps</a:t>
            </a:r>
          </a:p>
          <a:p>
            <a:pPr lvl="1"/>
            <a:r>
              <a:rPr lang="en-US" sz="2400" dirty="0" smtClean="0"/>
              <a:t>Offer </a:t>
            </a:r>
            <a:r>
              <a:rPr lang="en-US" sz="2400" dirty="0"/>
              <a:t>alternative electronic or paper applications 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33600"/>
            <a:ext cx="218323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3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91084"/>
            <a:ext cx="6016752" cy="928116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Applying: Naviance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WHAT IT IS</a:t>
            </a:r>
          </a:p>
          <a:p>
            <a:r>
              <a:rPr lang="en-US" sz="2400" dirty="0"/>
              <a:t>College Research</a:t>
            </a:r>
          </a:p>
          <a:p>
            <a:r>
              <a:rPr lang="en-US" sz="2400" dirty="0"/>
              <a:t>Scholarship Research</a:t>
            </a:r>
          </a:p>
          <a:p>
            <a:r>
              <a:rPr lang="en-US" sz="2400" dirty="0" smtClean="0"/>
              <a:t>Test Prep! </a:t>
            </a:r>
            <a:r>
              <a:rPr lang="en-US" sz="2400" dirty="0"/>
              <a:t>ACT course</a:t>
            </a:r>
          </a:p>
          <a:p>
            <a:r>
              <a:rPr lang="en-US" sz="2400" dirty="0"/>
              <a:t>Transmission of documents by WHS</a:t>
            </a:r>
          </a:p>
          <a:p>
            <a:r>
              <a:rPr lang="en-US" sz="2400" dirty="0"/>
              <a:t>Tracking of documents by </a:t>
            </a:r>
            <a:r>
              <a:rPr lang="en-US" sz="2400" dirty="0" smtClean="0"/>
              <a:t>family</a:t>
            </a:r>
          </a:p>
          <a:p>
            <a:pPr marL="0" indent="0">
              <a:buNone/>
            </a:pPr>
            <a:r>
              <a:rPr lang="en-US" sz="2400" dirty="0" smtClean="0"/>
              <a:t>HOW IT WORKS</a:t>
            </a:r>
          </a:p>
          <a:p>
            <a:r>
              <a:rPr lang="en-US" sz="2400" dirty="0" smtClean="0"/>
              <a:t>Student </a:t>
            </a:r>
            <a:r>
              <a:rPr lang="en-US" sz="2400" dirty="0"/>
              <a:t>as the Project Manager</a:t>
            </a:r>
          </a:p>
          <a:p>
            <a:r>
              <a:rPr lang="en-US" sz="2400" dirty="0"/>
              <a:t>Parent and Counselor as the support team</a:t>
            </a:r>
          </a:p>
          <a:p>
            <a:r>
              <a:rPr lang="en-US" sz="2400" dirty="0"/>
              <a:t>NAVIANCE as </a:t>
            </a:r>
            <a:r>
              <a:rPr lang="en-US" sz="2400" dirty="0" smtClean="0"/>
              <a:t>tool </a:t>
            </a:r>
            <a:r>
              <a:rPr lang="en-US" sz="2400" dirty="0"/>
              <a:t>to facilitate the process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3" y="1905000"/>
            <a:ext cx="428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63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Applying: Naviance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Washburn Home Page: </a:t>
            </a:r>
            <a:r>
              <a:rPr lang="en-US" sz="2800" dirty="0" smtClean="0">
                <a:hlinkClick r:id="rId2"/>
              </a:rPr>
              <a:t>www.washburn.mpls.k12.mn.us</a:t>
            </a:r>
            <a:endParaRPr lang="en-US" sz="2800" dirty="0" smtClean="0"/>
          </a:p>
          <a:p>
            <a:pPr marL="0" indent="0" algn="ctr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07" y="2286000"/>
            <a:ext cx="8421586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15000" y="3124200"/>
            <a:ext cx="3272344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6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you should be doing. When you should be doing it.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Application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62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86995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Applying: Washburn Events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343400"/>
          </a:xfrm>
        </p:spPr>
        <p:txBody>
          <a:bodyPr/>
          <a:lstStyle/>
          <a:p>
            <a:r>
              <a:rPr lang="en-US" dirty="0" smtClean="0"/>
              <a:t>These events happen at Washburn and are run by the counseling staff.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600200"/>
            <a:ext cx="6400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Junior Year:    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April 11th: 	</a:t>
            </a:r>
            <a:r>
              <a:rPr lang="en-US" sz="2400" dirty="0"/>
              <a:t>	</a:t>
            </a:r>
            <a:r>
              <a:rPr lang="en-US" sz="2400" dirty="0" smtClean="0"/>
              <a:t>	Part 1</a:t>
            </a:r>
          </a:p>
          <a:p>
            <a:r>
              <a:rPr lang="en-US" sz="2400" dirty="0" smtClean="0"/>
              <a:t>April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			Family Night</a:t>
            </a:r>
          </a:p>
          <a:p>
            <a:r>
              <a:rPr lang="en-US" sz="2400" dirty="0" smtClean="0"/>
              <a:t>May 20th:			Part 2 		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Senior Year:</a:t>
            </a:r>
          </a:p>
          <a:p>
            <a:r>
              <a:rPr lang="en-US" sz="2400" dirty="0" smtClean="0"/>
              <a:t>September			Senior College Night</a:t>
            </a:r>
          </a:p>
          <a:p>
            <a:r>
              <a:rPr lang="en-US" sz="2400" dirty="0" smtClean="0"/>
              <a:t>Sept-Dec:			Weekly 					Presentations </a:t>
            </a:r>
          </a:p>
          <a:p>
            <a:r>
              <a:rPr lang="en-US" sz="2400" dirty="0" smtClean="0"/>
              <a:t>October			College Fairs</a:t>
            </a:r>
          </a:p>
          <a:p>
            <a:r>
              <a:rPr lang="en-US" sz="2400" dirty="0" smtClean="0"/>
              <a:t>Early Winter: 	</a:t>
            </a:r>
            <a:r>
              <a:rPr lang="en-US" sz="2400" dirty="0"/>
              <a:t>	</a:t>
            </a:r>
            <a:r>
              <a:rPr lang="en-US" sz="2400" dirty="0" smtClean="0"/>
              <a:t>Financial </a:t>
            </a:r>
            <a:r>
              <a:rPr lang="en-US" sz="2400" dirty="0"/>
              <a:t>Aid </a:t>
            </a:r>
            <a:r>
              <a:rPr lang="en-US" sz="2400" dirty="0" smtClean="0"/>
              <a:t>					Workshops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5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next year…simplified.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24384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Search!</a:t>
            </a:r>
          </a:p>
          <a:p>
            <a:r>
              <a:rPr lang="en-US" sz="2400" dirty="0" smtClean="0"/>
              <a:t>Build Your List</a:t>
            </a:r>
          </a:p>
          <a:p>
            <a:endParaRPr lang="en-US" sz="2400" dirty="0" smtClean="0"/>
          </a:p>
          <a:p>
            <a:r>
              <a:rPr lang="en-US" sz="2400" dirty="0" smtClean="0"/>
              <a:t>Visit schools</a:t>
            </a:r>
          </a:p>
          <a:p>
            <a:endParaRPr lang="en-US" sz="2400" dirty="0" smtClean="0"/>
          </a:p>
          <a:p>
            <a:r>
              <a:rPr lang="en-US" sz="2400" dirty="0" smtClean="0"/>
              <a:t>First glance at Scholarships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200400" y="2438400"/>
            <a:ext cx="24384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Finalize List</a:t>
            </a:r>
          </a:p>
          <a:p>
            <a:r>
              <a:rPr lang="en-US" sz="2400" dirty="0" smtClean="0"/>
              <a:t>Apply!</a:t>
            </a:r>
          </a:p>
          <a:p>
            <a:endParaRPr lang="en-US" sz="2400" dirty="0" smtClean="0"/>
          </a:p>
          <a:p>
            <a:r>
              <a:rPr lang="en-US" sz="2400" dirty="0" smtClean="0"/>
              <a:t>Visit schools of interest </a:t>
            </a:r>
          </a:p>
          <a:p>
            <a:endParaRPr lang="en-US" sz="24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2438400" cy="640080"/>
          </a:xfrm>
        </p:spPr>
        <p:txBody>
          <a:bodyPr/>
          <a:lstStyle/>
          <a:p>
            <a:pPr algn="ctr"/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200400" y="1752600"/>
            <a:ext cx="2438400" cy="640080"/>
          </a:xfrm>
        </p:spPr>
        <p:txBody>
          <a:bodyPr/>
          <a:lstStyle/>
          <a:p>
            <a:pPr algn="ctr"/>
            <a:r>
              <a:rPr lang="en-US" dirty="0" smtClean="0"/>
              <a:t>Early Fall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91200" y="1752600"/>
            <a:ext cx="2438400" cy="64008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Late Fall/ Winter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91200" y="2438400"/>
            <a:ext cx="24384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Finish Applying</a:t>
            </a:r>
          </a:p>
          <a:p>
            <a:r>
              <a:rPr lang="en-US" sz="2400" dirty="0" smtClean="0"/>
              <a:t>Apply for Financial Aid</a:t>
            </a:r>
          </a:p>
          <a:p>
            <a:r>
              <a:rPr lang="en-US" sz="2400" dirty="0" smtClean="0"/>
              <a:t>Visit schools of acceptance! </a:t>
            </a:r>
          </a:p>
          <a:p>
            <a:r>
              <a:rPr lang="en-US" sz="2400" dirty="0" smtClean="0"/>
              <a:t>Find/Apply for Scholarships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3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trike="sngStrike" dirty="0" smtClean="0"/>
              <a:t>Winter/Spring</a:t>
            </a:r>
          </a:p>
          <a:p>
            <a:pPr lvl="1"/>
            <a:r>
              <a:rPr lang="en-US" sz="2400" strike="sngStrike" dirty="0" smtClean="0"/>
              <a:t>Start developing your list of colleges</a:t>
            </a:r>
          </a:p>
          <a:p>
            <a:pPr lvl="1"/>
            <a:r>
              <a:rPr lang="en-US" sz="2400" strike="sngStrike" dirty="0" smtClean="0"/>
              <a:t>Use Naviance and other resources</a:t>
            </a:r>
          </a:p>
          <a:p>
            <a:pPr lvl="1"/>
            <a:r>
              <a:rPr lang="en-US" sz="2400" strike="sngStrike" dirty="0" smtClean="0"/>
              <a:t>Prep for ACT/SAT</a:t>
            </a:r>
          </a:p>
          <a:p>
            <a:pPr marL="0" indent="0">
              <a:buNone/>
            </a:pPr>
            <a:r>
              <a:rPr lang="en-US" sz="2400" b="1" dirty="0" smtClean="0"/>
              <a:t>Spring Break</a:t>
            </a:r>
            <a:r>
              <a:rPr lang="en-US" sz="2400" dirty="0" smtClean="0"/>
              <a:t>  </a:t>
            </a:r>
          </a:p>
          <a:p>
            <a:pPr lvl="1"/>
            <a:r>
              <a:rPr lang="en-US" sz="2400" strike="sngStrike" dirty="0" smtClean="0"/>
              <a:t>Visit Colleges!</a:t>
            </a:r>
          </a:p>
          <a:p>
            <a:pPr marL="0" indent="0">
              <a:buNone/>
            </a:pPr>
            <a:r>
              <a:rPr lang="en-US" sz="2400" b="1" dirty="0" smtClean="0"/>
              <a:t>April - June</a:t>
            </a:r>
            <a:r>
              <a:rPr lang="en-US" sz="2400" dirty="0"/>
              <a:t>:  </a:t>
            </a:r>
            <a:endParaRPr lang="en-US" sz="2400" dirty="0" smtClean="0"/>
          </a:p>
          <a:p>
            <a:pPr lvl="1"/>
            <a:r>
              <a:rPr lang="en-US" sz="2400" dirty="0" smtClean="0"/>
              <a:t>Take standardized </a:t>
            </a:r>
            <a:r>
              <a:rPr lang="en-US" sz="2400" dirty="0"/>
              <a:t>tests </a:t>
            </a:r>
            <a:r>
              <a:rPr lang="en-US" sz="2400" dirty="0" smtClean="0"/>
              <a:t>(ACT, SAT, SAT II) </a:t>
            </a:r>
          </a:p>
          <a:p>
            <a:pPr lvl="1"/>
            <a:r>
              <a:rPr lang="en-US" sz="2400" dirty="0" smtClean="0"/>
              <a:t>Scholarship Search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Consider Teacher Recommendations</a:t>
            </a:r>
          </a:p>
          <a:p>
            <a:pPr lvl="1"/>
            <a:r>
              <a:rPr lang="en-US" sz="2400" dirty="0" smtClean="0"/>
              <a:t>Division I and II Athletes register </a:t>
            </a:r>
            <a:r>
              <a:rPr lang="en-US" sz="2400" dirty="0"/>
              <a:t>for NCAA </a:t>
            </a:r>
            <a:r>
              <a:rPr lang="en-US" sz="2400" dirty="0" smtClean="0"/>
              <a:t>clearinghouse</a:t>
            </a:r>
            <a:endParaRPr lang="en-US" sz="24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Timeline: Spring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228850" cy="30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8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College </a:t>
            </a:r>
            <a:r>
              <a:rPr lang="en-US" sz="4000" dirty="0" smtClean="0"/>
              <a:t>Search Philosophy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College is a match to be made, not a </a:t>
            </a:r>
            <a:endParaRPr lang="en-US" sz="3600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prize to </a:t>
            </a:r>
            <a:r>
              <a:rPr lang="en-US" sz="3600" i="1" dirty="0"/>
              <a:t>be won. Finding a good fit </a:t>
            </a:r>
            <a:r>
              <a:rPr lang="en-US" sz="3600" i="1" dirty="0" smtClean="0"/>
              <a:t>requires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 </a:t>
            </a:r>
            <a:r>
              <a:rPr lang="en-US" sz="3600" i="1" dirty="0"/>
              <a:t>time </a:t>
            </a:r>
            <a:r>
              <a:rPr lang="en-US" sz="3600" i="1" dirty="0" smtClean="0"/>
              <a:t>and thoughtfulness.”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It’s all about the fit. </a:t>
            </a:r>
          </a:p>
          <a:p>
            <a:r>
              <a:rPr lang="en-US" sz="2600" dirty="0" smtClean="0"/>
              <a:t>Where </a:t>
            </a:r>
            <a:r>
              <a:rPr lang="en-US" sz="2600" dirty="0"/>
              <a:t>you go matters less </a:t>
            </a:r>
            <a:r>
              <a:rPr lang="en-US" sz="2600" dirty="0" smtClean="0"/>
              <a:t>then what </a:t>
            </a:r>
            <a:r>
              <a:rPr lang="en-US" sz="2600" dirty="0"/>
              <a:t>you  do once you are there.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2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Continue working on your college list, start to narrow it down.</a:t>
            </a:r>
          </a:p>
          <a:p>
            <a:pPr lvl="1"/>
            <a:endParaRPr lang="en-US" sz="2400" dirty="0" smtClean="0"/>
          </a:p>
          <a:p>
            <a:pPr lvl="2"/>
            <a:r>
              <a:rPr lang="en-US" sz="2400" dirty="0" smtClean="0"/>
              <a:t>Online Tools</a:t>
            </a:r>
          </a:p>
          <a:p>
            <a:pPr lvl="3"/>
            <a:r>
              <a:rPr lang="en-US" sz="1600" dirty="0" smtClean="0"/>
              <a:t>Naviance</a:t>
            </a:r>
          </a:p>
          <a:p>
            <a:pPr lvl="3"/>
            <a:r>
              <a:rPr lang="en-US" sz="1600" dirty="0" smtClean="0"/>
              <a:t>ACT</a:t>
            </a:r>
          </a:p>
          <a:p>
            <a:pPr lvl="3"/>
            <a:r>
              <a:rPr lang="en-US" sz="1600" dirty="0" smtClean="0"/>
              <a:t>College Board</a:t>
            </a:r>
          </a:p>
          <a:p>
            <a:pPr marL="45720" indent="0">
              <a:buNone/>
            </a:pPr>
            <a:endParaRPr lang="en-US" sz="1600" dirty="0" smtClean="0"/>
          </a:p>
          <a:p>
            <a:endParaRPr lang="en-US" sz="2400" dirty="0" smtClean="0"/>
          </a:p>
          <a:p>
            <a:r>
              <a:rPr lang="en-US" sz="2400" dirty="0" smtClean="0"/>
              <a:t>Work on Essays (commonapp.org)</a:t>
            </a:r>
            <a:endParaRPr lang="en-US" sz="2400" dirty="0"/>
          </a:p>
          <a:p>
            <a:r>
              <a:rPr lang="en-US" sz="2400" dirty="0" smtClean="0"/>
              <a:t>Visit Colleges…Interview.</a:t>
            </a:r>
          </a:p>
          <a:p>
            <a:r>
              <a:rPr lang="en-US" sz="2400" dirty="0" smtClean="0"/>
              <a:t>Try an EFC Calculator.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Timeline: Summer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362200"/>
            <a:ext cx="3276600" cy="1770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18288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43845" y="2362200"/>
            <a:ext cx="4112672" cy="21513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dirty="0" smtClean="0"/>
              <a:t>Paper Tools </a:t>
            </a:r>
          </a:p>
          <a:p>
            <a:pPr lvl="3"/>
            <a:r>
              <a:rPr lang="en-US" sz="1600" dirty="0" smtClean="0"/>
              <a:t>Fiske Guide</a:t>
            </a:r>
          </a:p>
          <a:p>
            <a:pPr lvl="3"/>
            <a:r>
              <a:rPr lang="en-US" sz="1600" dirty="0" smtClean="0"/>
              <a:t>Insiders </a:t>
            </a:r>
            <a:r>
              <a:rPr lang="en-US" sz="1600" dirty="0"/>
              <a:t>Guide To </a:t>
            </a:r>
            <a:r>
              <a:rPr lang="en-US" sz="1600" dirty="0" smtClean="0"/>
              <a:t>Colleges</a:t>
            </a:r>
          </a:p>
          <a:p>
            <a:pPr lvl="3"/>
            <a:r>
              <a:rPr lang="en-US" sz="1600" dirty="0" err="1" smtClean="0"/>
              <a:t>Ruggs</a:t>
            </a:r>
            <a:r>
              <a:rPr lang="en-US" sz="1600" dirty="0" smtClean="0"/>
              <a:t> Recommendations</a:t>
            </a:r>
          </a:p>
          <a:p>
            <a:pPr lvl="3"/>
            <a:r>
              <a:rPr lang="en-US" sz="1600" dirty="0" smtClean="0"/>
              <a:t>Princeton </a:t>
            </a:r>
            <a:r>
              <a:rPr lang="en-US" sz="1600" dirty="0"/>
              <a:t>Review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28945" y="2363131"/>
            <a:ext cx="3238500" cy="1770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5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Sign Up?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267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hlinkClick r:id="rId2"/>
              </a:rPr>
              <a:t>www.collegeboard.org</a:t>
            </a:r>
            <a:endParaRPr lang="en-US" sz="2400" dirty="0" smtClean="0"/>
          </a:p>
          <a:p>
            <a:r>
              <a:rPr lang="en-US" sz="2400" dirty="0" smtClean="0"/>
              <a:t>Not offered at Washburn</a:t>
            </a:r>
          </a:p>
          <a:p>
            <a:r>
              <a:rPr lang="en-US" sz="2400" dirty="0" smtClean="0"/>
              <a:t>SAT 1 and SAT II</a:t>
            </a:r>
          </a:p>
          <a:p>
            <a:r>
              <a:rPr lang="en-US" sz="2400" dirty="0" smtClean="0"/>
              <a:t>August 26 (July 28)</a:t>
            </a:r>
          </a:p>
          <a:p>
            <a:r>
              <a:rPr lang="en-US" sz="2400" dirty="0" smtClean="0"/>
              <a:t>October 7</a:t>
            </a:r>
          </a:p>
          <a:p>
            <a:r>
              <a:rPr lang="en-US" sz="2400" dirty="0" smtClean="0"/>
              <a:t>November 4</a:t>
            </a:r>
          </a:p>
          <a:p>
            <a:r>
              <a:rPr lang="en-US" sz="2400" dirty="0" smtClean="0"/>
              <a:t>December 2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600" dirty="0" smtClean="0"/>
              <a:t>Cost</a:t>
            </a:r>
            <a:endParaRPr lang="en-US" sz="2400" dirty="0" smtClean="0"/>
          </a:p>
          <a:p>
            <a:pPr lvl="1"/>
            <a:r>
              <a:rPr lang="en-US" sz="2200" dirty="0" smtClean="0"/>
              <a:t>$54.50 ($43 w/o essay)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ACT 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SAT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98619" y="76200"/>
            <a:ext cx="967362" cy="109337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14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www.actstudent.org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dirty="0" smtClean="0"/>
              <a:t>September 10 (Aug 7)</a:t>
            </a:r>
          </a:p>
          <a:p>
            <a:r>
              <a:rPr lang="en-US" sz="2200" dirty="0" smtClean="0"/>
              <a:t> October 28	</a:t>
            </a:r>
          </a:p>
          <a:p>
            <a:r>
              <a:rPr lang="en-US" sz="2200" dirty="0" smtClean="0"/>
              <a:t>  December 9       	</a:t>
            </a:r>
          </a:p>
          <a:p>
            <a:r>
              <a:rPr lang="en-US" sz="2200" dirty="0" smtClean="0"/>
              <a:t>Test prep on </a:t>
            </a:r>
            <a:r>
              <a:rPr lang="en-US" sz="2200" dirty="0" err="1" smtClean="0"/>
              <a:t>Naviance</a:t>
            </a:r>
            <a:r>
              <a:rPr lang="en-US" sz="2200" dirty="0" smtClean="0"/>
              <a:t>	 </a:t>
            </a:r>
          </a:p>
          <a:p>
            <a:r>
              <a:rPr lang="en-US" sz="2600" dirty="0" smtClean="0"/>
              <a:t>Cost</a:t>
            </a:r>
          </a:p>
          <a:p>
            <a:pPr lvl="1"/>
            <a:r>
              <a:rPr lang="en-US" sz="2200" dirty="0" smtClean="0"/>
              <a:t>$56.50 ($39.50 w/o essay)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Timeline: ACT/SAT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953000" cy="4343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Naviance</a:t>
            </a:r>
            <a:r>
              <a:rPr lang="en-US" sz="2400" dirty="0" smtClean="0"/>
              <a:t> Test Prep </a:t>
            </a:r>
          </a:p>
          <a:p>
            <a:r>
              <a:rPr lang="en-US" sz="2400" dirty="0" smtClean="0"/>
              <a:t>Community Ed ($120)</a:t>
            </a:r>
          </a:p>
          <a:p>
            <a:r>
              <a:rPr lang="en-US" sz="2400" dirty="0" smtClean="0"/>
              <a:t>CCC Books</a:t>
            </a:r>
          </a:p>
          <a:p>
            <a:r>
              <a:rPr lang="en-US" sz="2400" dirty="0" smtClean="0"/>
              <a:t>Private Classes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Naviance</a:t>
            </a:r>
            <a:r>
              <a:rPr lang="en-US" sz="2400" dirty="0" smtClean="0"/>
              <a:t> Test Prep</a:t>
            </a:r>
          </a:p>
          <a:p>
            <a:r>
              <a:rPr lang="en-US" sz="2400" dirty="0" smtClean="0"/>
              <a:t>CCC Books</a:t>
            </a:r>
          </a:p>
          <a:p>
            <a:r>
              <a:rPr lang="en-US" sz="2400" dirty="0" smtClean="0"/>
              <a:t>Private Classes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ACT PREP RESOURCES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8" name="AutoShape 4" descr="data:image/jpeg;base64,/9j/4AAQSkZJRgABAQAAAQABAAD/2wCEAAkGBxQRERUUEhQUFhUUFRYYFBQYFxkUGBgYGBgWFhgWGBgYHSggGBwmGxcUITIhJSksLi4uFx8zODQtNygtLisBCgoKDg0OGhAQGDccICQsLCwtLCstLCwrKywsLSwtLDcwLywsLzcrKywsLCwsLCw3NywsLiwsLCwtLCw0LCwsLP/AABEIAHsBBgMBIgACEQEDEQH/xAAcAAEAAQUBAQAAAAAAAAAAAAAABwEEBQYIAwL/xABIEAABAwICBgYECggGAgMAAAABAAIDBBEFEgYHITFBURMiYXGBkTJUsdEUFiMzQlJyk6GyCBc0YnOCosEVRFNjkqND0iSUwv/EABsBAQACAwEBAAAAAAAAAAAAAAABAgMEBQYH/8QAMBEBAAIBAgMGBAUFAAAAAAAAAAECAwQRBiExBRJBUXHRMmGBkRMUQqHBIjNDUrH/2gAMAwEAAhEDEQA/AJxRa/Jpvh7XFprKcOaSCOkbcEGxBHO6Q6bYe9zWNrKcuc4Na0SC5c42AA5kkINgRWtBiMU7S6F7ZGtcWktNwHN2Oae0FXSAipdVQFY4ziTKWCSeU2ZG0uPM2GwDtJ2eKvSVCGvPSjpJG0MZ6kdnznm/6EfgOse0jkg1uo1o4k57nCfIHEkMDGkNBOxtyLm2668zrNxP1n+hnuWry0jmxRykdSV0jWHmYsgf+dv4rwRLpnVlpR/iNE17yDNGejm4XcBcPtycLHzHBbcuatVOkvwGvYHG0NQWxS33Ak/Jv8HGx7HE8F0qEQIix+O4tFSQPnmNmRtueZ5NA4knYB2oPfEK2OCN0kr2sY0Xc9xAAHeVE+k2ulrSWUMObf8ALS3aL/uxjae8kdxUd6aaXTYnNnku2NvzUIN2s7T9Z/M+VuOukonZseLae4hUXz1cjQd7Yz0LR/w227yvbCtDsSrRnZFO5p2iSV7mg9o6Q5iO21lJmqjV8yGNlVVNDppLOiY4XETfomx+md9+GwDiTKICDnkarcWj2syg/uVBa7wtxVrLjWM4U4dM+pa24sJT00buQD3F3kCCukV41NM2RjmSNa5jgQ5rgC0g8CDvQ3QlJrmlfSTRuhyVDmFsU0Z6oJsMxY7a0gEkWJ2gblY6ttLq2bFKaKaqlkjeZA5ji0g2hkcNzR9JrV861dARQEVFN+zvdYs/0nHcAeLDw5Hv2a/q2flxaiP+9b/lG8f3QbRpzrAr4MQqYoZ8sccmVrcrTbqt4kc1gv1nYns/+Tv2DqM2nkNm1Y7T2UOxKrO/5d/4bP7KeNXGh8VBSxuygzyMDpZTtddwvkaeDRe1vNEIiGnmMnc6o7/gxP8A+F5zaw8XYAXyyMvuL4AwHuzNF10jZRP+kF+z0v8AGd+QoloH6zcT9Z/62e5P1m4n6z/1s9y1BPeg3j4+Y19ao/8ArH/0XnPrExeMXkllYPrPgyDzc0BdF0PzTPsN9gXs5txY7jvRDmn9Z2J+s/8AWz3KT9W2lk9Rh1TPUO6SSF7rEgNFsjXAG3Df+K03XXorHSzR1EDQxk5LZGDY0SNF8zRwuN43XHas7+j9IDDVsP8AqMO3dYstu8ESy1VpZU04c9zmSASFgD+qDZ8zM7Mrb2+RPEjrW4bS3mlweGM3ZG0EDKN5ytJBLWgmzRcDYLDYERDBawsOhGG1bhFGHCF5zBjb333vbevTQbDojh9I4xRl3QxnNkbe9gb3tvWU0pwx1VRzwMIa6WNzA43sCeJttTRzD3U1LBC4hzoo2tJG4lo3i6COtW9PWyw1Ip54qeNtbU9Z0Pwh8ji6+7O0MaNg4k7dyvYtYc0NBVSVDI31FLVGlblJZHK7ZleQdrBtJI7Fs+gujr6CGWORzHmSollBbewEhuBtG9YF+rwywV0UkrQaqr+EwvaM3RuFsuYOtfaNoHBBja7TGenhM/8AimHVDmAufSNYGBwG9kcgkJvyOXapJwjEG1EEczPRlY17e5wvwWqTYZicrOiJoISdjqmNjnvtxLI3DK11r7yRtW4UsORjW3JytAud5txNha57EGJ010hbh9JJObFwFo2/WkPojz2nsBXMNNDNVztaLyTTyWv9Z7zcnsG8nkAVuOt/Sn4bWdFGbw0uZrdux0l7Pds5WyjuK2bUXovsdXSDfeOnBHD6cnn1R3E8USzGm2gjG4K2GEXfRtMjTa5cdpm2c3AuNuYCgMFdjkLl7WJo98Ar5IgLRv8AlIuWR5OwdgOZvgg1pdJ6qdJvh1C3OfloCIpeZsOo/uc23iHDgubVturDSX4BXMLj8lNaOXsBPVf/ACuPgCUHTBUE69dIHSVTKRhtHA0Ofb6UrtwP2W22c3nkp2uuVNOJzJiNW47+nePBpyj2IhhFn9A8I+F4jTRH0ekD3/Yj67h45Q3+ZYBSDqNZfFL8qeW3iYx7ES6FDVVERAiIgw2l+EfC6GogG+SJ7WX2DPa7D4ODVEGi2rDEKetpppGwhkUzHvtJcgA7bC23Yp4VLINLqtV+HyyuleyQve8vceleBmJudl7DbwW6NbYWHBVRAUTfpBfs9L/Gd+QqWVE36QX7PS/xnfkKCEU96J70WdgUHzUf2G+wL3XhQfNR/Yb7AvdFWH0m0ap8QjbHUtc5rXZhlcWG9iN7du4q30X0QpsOz/Bmvb0ls+Z7n3y7vSOxbAiAiIgIiICIiAtL1qaVfAKM5HWnnuyHmNnWf/KCPEtW4VEzWNc55DWtBLnE2AA2kk8Fy/p/pMcSrHTC/RtGSAHfkHG3NxufK+5BhMOw+SdwjgjfI+1wxgzGw3nwW209LjsbQxjK9rGizWtBAAG4AKQNR+jHQ07quQdeo2RccsQ435uNz3BqlEBBzlkx/liH4rGY3hWKyt6Srhq3tiaTnkaSGN3uN+A2XPcuoV5zRBzS1wu1wIcDtBBFiCO5Bx6FQhZnS3AzQVktPwY67DzjdtYfLZ4FYdEujdUukvw2ha15vNT2jk5kW6j/ABb+LSoZ1mYcYMUqWnc9/SN7WvAIPnmHgU1d6T/4dWskd8zJaOfsaTsf/KbHuupV1t6JfD4G1VN15YWXAb1uliPWsLbyN453I4oICW46osQEGLQZt0ofDfkXgFvm5rR4rTl9wyuY5rmmzmODmHk5pDmnzAQdhgqq1bQHS+PEqcPFhMwATx8Wut6QHFp4HvG8LaAUQqiIgJdeNRUsjY573BrWglznEAADeSTuUE6xNZslRKI6CR0cMTgelacrpHjcfsDkfS4oJ8ui0XVVpDWV1O59VG3I02jnF2mW2+7N2zdmB2m+zYt5CCqib9IL9npf4zvyFSwVEv6QTx0FKP8Adcf6EEJp70RFnYFB81H9hvsC91bYe68Uf2G/lCuUVEREBERAREQFqWsnSiTDaUTRMY9xkYyz81gHX29UjlzW2q3rKKOZuWVjHtvezmhwvzsUHNOlGsGsr2dHK9rYjvijBa127Y4kkuHYdi1bN2rrP4u0nq0H3TPcq/F2k9Wg+6Z7kSgXRzWrV0cDIGshkZGMrMwcHAcBdrhfyU5aG4w6tooah7WtdKzMQ2+UG53XN7L3+LtJ6tB90z3LIU8DY2hrGhrRua0WA7gNyIeiifT3WhUUFbJTxRQOaxrCC/Pm6zb7bOA3qWFYVODU8rs0kET3He5zGuOzZvIQcs6RY7JXVDp5y3O6ws0ZWgN2AAdixuYLrT4u0nq0H3TPcnxdpPVoPume5E7uS7hbVoxrDrMPjEcT2viHoxyDOG7dzSCC0dl10V8XaT1aD7pnuVPi7SerQfdM9yG6FcMwI6QipqGtipqiJzBZgd0U2Zrjd4JOV1x6Q8QeGm4/ozVULrVML2DhJbNGe542eBsexdTUWHRQ36KOOPNbNkaG3tuvYbeK93xhwsQCDsIIuCORCIci4biElPI2WB7o3t3Pabd4PAg8jyUj4PrrqYwBUQRTW+k1xhd5Wc0nyUnYpoBh9QSX0sYcfpMBjPmwhYObU5hxPV+EN7BKT+cEoli268ILbaSovyDoyPPN/ZYzEdeEh2QUjG/vSyF39DAPzLY26mMPvtdUnsMoHsaCslRaq8Mi/wAuX/xHvkHkTZBB+M6R12KyNZI6SU3GSCNpy34fJt395W86E6oXuc2XEOq0WIpwbud/EcNjRzaNptvUxUGGwwNywxsjbyY0N87b1doh5wQtY0NYA1rQAGgWAA3ADgvREQQzpPrcqqarqIGQ0xbFI5jXOz3IG64Dt6jbSfSifEJRJUPBLRZrWjKxgJuQ1tztOy5J4Lp6XAqZ7i51PC5zjcuMbSSTxJI2r5+LtJ6tB90z3IndyXmHNUJC61+LtJ6tB90z3J8XaT1aD7pnuQ3QFo5rTraOJsXyUzGDKzpGnM0cBma4XA3C6lrVfpjLikUz5mRsMT2tGTNYgtzXOYlbENHaT1aD7pnuV3RUEUIIijZGDtIY0Nv32G1ELlERAREQEREBERAREQEVEugqi+cyx2J4/TU3z00bDwBcMx7mjaVEzEdVqUtedqxvPyZJUK0Su1o0rfm2yyeGUeblr1brWnPzUEbO1zi8/hlWG2px18XUw9h67L0x7evJLiFwUEVen9dJ/wCbJ9hob71hqrGKiU3knld3vdbyBssFtdTwjd0sXCupn47xH3l0TPWxs2vkY3vcB7SsdNpVRN31MPg8H2Lnk7e/mixzr58Kt2nCdP1ZZn0iI/mU+O05oB/mWeAcf7L5OnlB/rt/4u9yga6oq/nr+UM8cK6b/e37eyfG6dUB/wAw0d4cP7K4i0uonbqqHxcB7Vz5dLp+et5K24UweGSf2T7LprQtNjUxnuufYF70mllHKQGVMVzuBcGn+qy57ungn563kieFMO3LJO/0dONeDtBBHYq3XNlHic0ItFLIwcmuIHley2bC9Pq4FrOlituzStsP5nCxWemtrPWHM1HDGoxxM0tFo+ybbqoWEwHHI5o25pqd0tus2OQOF+y+3cs0HLciYl5y+O1J2tGz6RUuqqVBERAREQEREBERARFRBVUJXzLIGgkkADaSTYAKO9KNZbGXjowJHbjKfQH2R9P2d6pfJWkb2ltaTRZtVfuYq7/8j6t+ra2OFpfK9rGje5xDR5laPjetCGO4p2GZ31j1GeZ2nwCizFcUmqX555HPPC+4dw3DwVndc7JrbTypyev0fC+Ou1s9u9PlHKGyYvpxWVGwy5G/VjGQedy78Vrhdc3JNzvO8ntJ4qiLUtktb4p3ejw6TDgjbFSK+kK3VERUbAiIgIiIbiIV9xxl3ognuBPsUxG6JtEdXwiytJo3Vy+hTTHtLC0ebrBZan1eV798TWfaeB+W6vGG89IauTtDS4/jyRH1hqiKQKbVXUH05Ym9wc73K/i1S/WqfKP3uWSNJlnwaV+39BX/ACb+kT7IwVVLEOqaH6dRKfshjfaCrqn1V0jfSfO/vc1v5WhXjR5WvbiXQx4zP0Q5bsWXwvSaqpyOjmfYfRcc7e6zlKX6r6L/AHfvD7ld0mryhjN+iL/tvc78CbK9dJlieU7NXPxDoMldrUm3rEfypoVpgysY1jy0VFiXMaHW2Ei4uNmzba/FbaFbUVDHC3LExrByaAPYrldKkWiP6p3eM1Fsdsk2xV7seUiIiswCIiAiIgIioUFVY4ticdNE6WV2VrfxPAAcT2K8uoV1oY4Z6swg/JwbAOBefSce0bhy2rDny/h13dHsvQTrc8Y+kdZn5LDS3TGaucR6EP0Yhx7XniezctaRFxr3m87y+l6bS4tPjimOu0QIirZUbCiL0iic45WtLjyaC4+Q2rYcM0FrZrHoTG08ZDk/pPW8wr1x2t0jdr5tXhwxvkvFfVrVkUn4fqn4z1B7Wxt2/wDJ3uWzYdq/oof/ABGQ85Dn8bbh4BbFNFkt15ONn4l0eP4N7+ke6DoYXPNmNc48A0Fx8gs7h+hddNYtp3tB4yfJ/g7rfgp2pqKOMWjY1o5NAHsXvZbFdDX9UuPn4qy2/tY4j15+yJaLVTM7bLNG3mAC8+exZ2i1VUrdskk0h5XDG+TRf8VvwVVsV02Ovg5WXtzXZOuTb02hr1HoXRRWy08ZI3FwzHzcSs1T0jGbGMa0fugD2L3RZYpWOkOdkzZMnO9pn1lRFVFZiUIQBVRBSyWVUQURVRBRVREBERAREQEREBUKqqFB8vC540ppnxVk7ZAc3SvcL7Ltc4uaRzFj+C6IWsad4RDNAXyRhzmA5XbQ4eIINuxa+qxfiVdnsTXxpNRzjeLckEoBc248uK2vRHBYZ3DpWZv5nD8pClzC8BpoADFDG08w3b5naufi0s357vWdodu00lu53JmftCF8H0Nq6mxZE5rT9OTqDwvtPgFvWDaroWWdUSOkP1G9RnifSPmFIgRy36aTHXrzeX1fEGsz8qz3I+XutMOwmGnFoY2MH7oA/FXllVFsRER0cS1rWne07yoAiqilVSyWVUQ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RERUUEhQUFhUUFRYYFBQYFxkUGBgYGBgWFhgWGBgYHSggGBwmGxcUITIhJSksLi4uFx8zODQtNygtLisBCgoKDg0OGhAQGDccICQsLCwtLCstLCwrKywsLSwtLDcwLywsLzcrKywsLCwsLCw3NywsLiwsLCwtLCw0LCwsLP/AABEIAHsBBgMBIgACEQEDEQH/xAAcAAEAAQUBAQAAAAAAAAAAAAAABwEEBQYIAwL/xABIEAABAwICBgYECggGAgMAAAABAAIDBBEFEgYHITFBURMiYXGBkTJUsdEUFiMzQlJyk6GyCBc0YnOCosEVRFNjkqND0iSUwv/EABsBAQACAwEBAAAAAAAAAAAAAAABAgMEBQYH/8QAMBEBAAIBAgMGBAUFAAAAAAAAAAECAwQRBiExBRJBUXHRMmGBkRMUQqHBIjNDUrH/2gAMAwEAAhEDEQA/AJxRa/Jpvh7XFprKcOaSCOkbcEGxBHO6Q6bYe9zWNrKcuc4Na0SC5c42AA5kkINgRWtBiMU7S6F7ZGtcWktNwHN2Oae0FXSAipdVQFY4ziTKWCSeU2ZG0uPM2GwDtJ2eKvSVCGvPSjpJG0MZ6kdnznm/6EfgOse0jkg1uo1o4k57nCfIHEkMDGkNBOxtyLm2668zrNxP1n+hnuWry0jmxRykdSV0jWHmYsgf+dv4rwRLpnVlpR/iNE17yDNGejm4XcBcPtycLHzHBbcuatVOkvwGvYHG0NQWxS33Ak/Jv8HGx7HE8F0qEQIix+O4tFSQPnmNmRtueZ5NA4knYB2oPfEK2OCN0kr2sY0Xc9xAAHeVE+k2ulrSWUMObf8ALS3aL/uxjae8kdxUd6aaXTYnNnku2NvzUIN2s7T9Z/M+VuOukonZseLae4hUXz1cjQd7Yz0LR/w227yvbCtDsSrRnZFO5p2iSV7mg9o6Q5iO21lJmqjV8yGNlVVNDppLOiY4XETfomx+md9+GwDiTKICDnkarcWj2syg/uVBa7wtxVrLjWM4U4dM+pa24sJT00buQD3F3kCCukV41NM2RjmSNa5jgQ5rgC0g8CDvQ3QlJrmlfSTRuhyVDmFsU0Z6oJsMxY7a0gEkWJ2gblY6ttLq2bFKaKaqlkjeZA5ji0g2hkcNzR9JrV861dARQEVFN+zvdYs/0nHcAeLDw5Hv2a/q2flxaiP+9b/lG8f3QbRpzrAr4MQqYoZ8sccmVrcrTbqt4kc1gv1nYns/+Tv2DqM2nkNm1Y7T2UOxKrO/5d/4bP7KeNXGh8VBSxuygzyMDpZTtddwvkaeDRe1vNEIiGnmMnc6o7/gxP8A+F5zaw8XYAXyyMvuL4AwHuzNF10jZRP+kF+z0v8AGd+QoloH6zcT9Z/62e5P1m4n6z/1s9y1BPeg3j4+Y19ao/8ArH/0XnPrExeMXkllYPrPgyDzc0BdF0PzTPsN9gXs5txY7jvRDmn9Z2J+s/8AWz3KT9W2lk9Rh1TPUO6SSF7rEgNFsjXAG3Df+K03XXorHSzR1EDQxk5LZGDY0SNF8zRwuN43XHas7+j9IDDVsP8AqMO3dYstu8ESy1VpZU04c9zmSASFgD+qDZ8zM7Mrb2+RPEjrW4bS3mlweGM3ZG0EDKN5ytJBLWgmzRcDYLDYERDBawsOhGG1bhFGHCF5zBjb333vbevTQbDojh9I4xRl3QxnNkbe9gb3tvWU0pwx1VRzwMIa6WNzA43sCeJttTRzD3U1LBC4hzoo2tJG4lo3i6COtW9PWyw1Ip54qeNtbU9Z0Pwh8ji6+7O0MaNg4k7dyvYtYc0NBVSVDI31FLVGlblJZHK7ZleQdrBtJI7Fs+gujr6CGWORzHmSollBbewEhuBtG9YF+rwywV0UkrQaqr+EwvaM3RuFsuYOtfaNoHBBja7TGenhM/8AimHVDmAufSNYGBwG9kcgkJvyOXapJwjEG1EEczPRlY17e5wvwWqTYZicrOiJoISdjqmNjnvtxLI3DK11r7yRtW4UsORjW3JytAud5txNha57EGJ010hbh9JJObFwFo2/WkPojz2nsBXMNNDNVztaLyTTyWv9Z7zcnsG8nkAVuOt/Sn4bWdFGbw0uZrdux0l7Pds5WyjuK2bUXovsdXSDfeOnBHD6cnn1R3E8USzGm2gjG4K2GEXfRtMjTa5cdpm2c3AuNuYCgMFdjkLl7WJo98Ar5IgLRv8AlIuWR5OwdgOZvgg1pdJ6qdJvh1C3OfloCIpeZsOo/uc23iHDgubVturDSX4BXMLj8lNaOXsBPVf/ACuPgCUHTBUE69dIHSVTKRhtHA0Ofb6UrtwP2W22c3nkp2uuVNOJzJiNW47+nePBpyj2IhhFn9A8I+F4jTRH0ekD3/Yj67h45Q3+ZYBSDqNZfFL8qeW3iYx7ES6FDVVERAiIgw2l+EfC6GogG+SJ7WX2DPa7D4ODVEGi2rDEKetpppGwhkUzHvtJcgA7bC23Yp4VLINLqtV+HyyuleyQve8vceleBmJudl7DbwW6NbYWHBVRAUTfpBfs9L/Gd+QqWVE36QX7PS/xnfkKCEU96J70WdgUHzUf2G+wL3XhQfNR/Yb7AvdFWH0m0ap8QjbHUtc5rXZhlcWG9iN7du4q30X0QpsOz/Bmvb0ls+Z7n3y7vSOxbAiAiIgIiICIiAtL1qaVfAKM5HWnnuyHmNnWf/KCPEtW4VEzWNc55DWtBLnE2AA2kk8Fy/p/pMcSrHTC/RtGSAHfkHG3NxufK+5BhMOw+SdwjgjfI+1wxgzGw3nwW209LjsbQxjK9rGizWtBAAG4AKQNR+jHQ07quQdeo2RccsQ435uNz3BqlEBBzlkx/liH4rGY3hWKyt6Srhq3tiaTnkaSGN3uN+A2XPcuoV5zRBzS1wu1wIcDtBBFiCO5Bx6FQhZnS3AzQVktPwY67DzjdtYfLZ4FYdEujdUukvw2ha15vNT2jk5kW6j/ABb+LSoZ1mYcYMUqWnc9/SN7WvAIPnmHgU1d6T/4dWskd8zJaOfsaTsf/KbHuupV1t6JfD4G1VN15YWXAb1uliPWsLbyN453I4oICW46osQEGLQZt0ofDfkXgFvm5rR4rTl9wyuY5rmmzmODmHk5pDmnzAQdhgqq1bQHS+PEqcPFhMwATx8Wut6QHFp4HvG8LaAUQqiIgJdeNRUsjY573BrWglznEAADeSTuUE6xNZslRKI6CR0cMTgelacrpHjcfsDkfS4oJ8ui0XVVpDWV1O59VG3I02jnF2mW2+7N2zdmB2m+zYt5CCqib9IL9npf4zvyFSwVEv6QTx0FKP8Adcf6EEJp70RFnYFB81H9hvsC91bYe68Uf2G/lCuUVEREBERAREQFqWsnSiTDaUTRMY9xkYyz81gHX29UjlzW2q3rKKOZuWVjHtvezmhwvzsUHNOlGsGsr2dHK9rYjvijBa127Y4kkuHYdi1bN2rrP4u0nq0H3TPcq/F2k9Wg+6Z7kSgXRzWrV0cDIGshkZGMrMwcHAcBdrhfyU5aG4w6tooah7WtdKzMQ2+UG53XN7L3+LtJ6tB90z3LIU8DY2hrGhrRua0WA7gNyIeiifT3WhUUFbJTxRQOaxrCC/Pm6zb7bOA3qWFYVODU8rs0kET3He5zGuOzZvIQcs6RY7JXVDp5y3O6ws0ZWgN2AAdixuYLrT4u0nq0H3TPcnxdpPVoPume5E7uS7hbVoxrDrMPjEcT2viHoxyDOG7dzSCC0dl10V8XaT1aD7pnuVPi7SerQfdM9yG6FcMwI6QipqGtipqiJzBZgd0U2Zrjd4JOV1x6Q8QeGm4/ozVULrVML2DhJbNGe542eBsexdTUWHRQ36KOOPNbNkaG3tuvYbeK93xhwsQCDsIIuCORCIci4biElPI2WB7o3t3Pabd4PAg8jyUj4PrrqYwBUQRTW+k1xhd5Wc0nyUnYpoBh9QSX0sYcfpMBjPmwhYObU5hxPV+EN7BKT+cEoli268ILbaSovyDoyPPN/ZYzEdeEh2QUjG/vSyF39DAPzLY26mMPvtdUnsMoHsaCslRaq8Mi/wAuX/xHvkHkTZBB+M6R12KyNZI6SU3GSCNpy34fJt395W86E6oXuc2XEOq0WIpwbud/EcNjRzaNptvUxUGGwwNywxsjbyY0N87b1doh5wQtY0NYA1rQAGgWAA3ADgvREQQzpPrcqqarqIGQ0xbFI5jXOz3IG64Dt6jbSfSifEJRJUPBLRZrWjKxgJuQ1tztOy5J4Lp6XAqZ7i51PC5zjcuMbSSTxJI2r5+LtJ6tB90z3IndyXmHNUJC61+LtJ6tB90z3J8XaT1aD7pnuQ3QFo5rTraOJsXyUzGDKzpGnM0cBma4XA3C6lrVfpjLikUz5mRsMT2tGTNYgtzXOYlbENHaT1aD7pnuV3RUEUIIijZGDtIY0Nv32G1ELlERAREQEREBERAREQEVEugqi+cyx2J4/TU3z00bDwBcMx7mjaVEzEdVqUtedqxvPyZJUK0Su1o0rfm2yyeGUeblr1brWnPzUEbO1zi8/hlWG2px18XUw9h67L0x7evJLiFwUEVen9dJ/wCbJ9hob71hqrGKiU3knld3vdbyBssFtdTwjd0sXCupn47xH3l0TPWxs2vkY3vcB7SsdNpVRN31MPg8H2Lnk7e/mixzr58Kt2nCdP1ZZn0iI/mU+O05oB/mWeAcf7L5OnlB/rt/4u9yga6oq/nr+UM8cK6b/e37eyfG6dUB/wAw0d4cP7K4i0uonbqqHxcB7Vz5dLp+et5K24UweGSf2T7LprQtNjUxnuufYF70mllHKQGVMVzuBcGn+qy57ungn563kieFMO3LJO/0dONeDtBBHYq3XNlHic0ItFLIwcmuIHley2bC9Pq4FrOlituzStsP5nCxWemtrPWHM1HDGoxxM0tFo+ybbqoWEwHHI5o25pqd0tus2OQOF+y+3cs0HLciYl5y+O1J2tGz6RUuqqVBERAREQEREBERARFRBVUJXzLIGgkkADaSTYAKO9KNZbGXjowJHbjKfQH2R9P2d6pfJWkb2ltaTRZtVfuYq7/8j6t+ra2OFpfK9rGje5xDR5laPjetCGO4p2GZ31j1GeZ2nwCizFcUmqX555HPPC+4dw3DwVndc7JrbTypyev0fC+Ou1s9u9PlHKGyYvpxWVGwy5G/VjGQedy78Vrhdc3JNzvO8ntJ4qiLUtktb4p3ejw6TDgjbFSK+kK3VERUbAiIgIiIbiIV9xxl3ognuBPsUxG6JtEdXwiytJo3Vy+hTTHtLC0ebrBZan1eV798TWfaeB+W6vGG89IauTtDS4/jyRH1hqiKQKbVXUH05Ym9wc73K/i1S/WqfKP3uWSNJlnwaV+39BX/ACb+kT7IwVVLEOqaH6dRKfshjfaCrqn1V0jfSfO/vc1v5WhXjR5WvbiXQx4zP0Q5bsWXwvSaqpyOjmfYfRcc7e6zlKX6r6L/AHfvD7ld0mryhjN+iL/tvc78CbK9dJlieU7NXPxDoMldrUm3rEfypoVpgysY1jy0VFiXMaHW2Ei4uNmzba/FbaFbUVDHC3LExrByaAPYrldKkWiP6p3eM1Fsdsk2xV7seUiIiswCIiAiIgIioUFVY4ticdNE6WV2VrfxPAAcT2K8uoV1oY4Z6swg/JwbAOBefSce0bhy2rDny/h13dHsvQTrc8Y+kdZn5LDS3TGaucR6EP0Yhx7XniezctaRFxr3m87y+l6bS4tPjimOu0QIirZUbCiL0iic45WtLjyaC4+Q2rYcM0FrZrHoTG08ZDk/pPW8wr1x2t0jdr5tXhwxvkvFfVrVkUn4fqn4z1B7Wxt2/wDJ3uWzYdq/oof/ABGQ85Dn8bbh4BbFNFkt15ONn4l0eP4N7+ke6DoYXPNmNc48A0Fx8gs7h+hddNYtp3tB4yfJ/g7rfgp2pqKOMWjY1o5NAHsXvZbFdDX9UuPn4qy2/tY4j15+yJaLVTM7bLNG3mAC8+exZ2i1VUrdskk0h5XDG+TRf8VvwVVsV02Ovg5WXtzXZOuTb02hr1HoXRRWy08ZI3FwzHzcSs1T0jGbGMa0fugD2L3RZYpWOkOdkzZMnO9pn1lRFVFZiUIQBVRBSyWVUQURVRBRVREBERAREQEREBUKqqFB8vC540ppnxVk7ZAc3SvcL7Ltc4uaRzFj+C6IWsad4RDNAXyRhzmA5XbQ4eIINuxa+qxfiVdnsTXxpNRzjeLckEoBc248uK2vRHBYZ3DpWZv5nD8pClzC8BpoADFDG08w3b5naufi0s357vWdodu00lu53JmftCF8H0Nq6mxZE5rT9OTqDwvtPgFvWDaroWWdUSOkP1G9RnifSPmFIgRy36aTHXrzeX1fEGsz8qz3I+XutMOwmGnFoY2MH7oA/FXllVFsRER0cS1rWne07yoAiqilVSyWVUQAiIgIiICIiAiIgIiICIiAiIgIiICIiAiI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495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12775" y="4693920"/>
            <a:ext cx="3886200" cy="48768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SAT PREP RESOURCES</a:t>
            </a:r>
            <a:endParaRPr lang="en-US" dirty="0"/>
          </a:p>
        </p:txBody>
      </p:sp>
      <p:pic>
        <p:nvPicPr>
          <p:cNvPr id="2058" name="Picture 10" descr="http://susanwybiral.com/wp-content/uploads/2012/02/SWportfolio_logo_CB_SAT1-31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307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Naviance</a:t>
            </a:r>
            <a:r>
              <a:rPr lang="en-US" dirty="0" smtClean="0"/>
              <a:t> Tasks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We need an e-mail address that you will read  </a:t>
            </a:r>
          </a:p>
          <a:p>
            <a:pPr lvl="1"/>
            <a:r>
              <a:rPr lang="en-US" dirty="0" smtClean="0"/>
              <a:t>DO NOT USE “EXPLORER” AS YOUR BROWSER</a:t>
            </a:r>
          </a:p>
          <a:p>
            <a:pPr lvl="1"/>
            <a:r>
              <a:rPr lang="en-US" dirty="0" smtClean="0"/>
              <a:t>Log into </a:t>
            </a:r>
            <a:r>
              <a:rPr lang="en-US" dirty="0" err="1" smtClean="0"/>
              <a:t>Naviance</a:t>
            </a:r>
            <a:endParaRPr lang="en-US" dirty="0" smtClean="0"/>
          </a:p>
          <a:p>
            <a:pPr lvl="1"/>
            <a:r>
              <a:rPr lang="en-US" dirty="0" smtClean="0"/>
              <a:t>Click on “About Me”, Click on “Profile”, Click on the pencil to change the address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/>
              <a:t>K</a:t>
            </a:r>
            <a:r>
              <a:rPr lang="en-US" dirty="0" smtClean="0"/>
              <a:t>now how to sign up for a college visit</a:t>
            </a:r>
          </a:p>
          <a:p>
            <a:pPr lvl="1"/>
            <a:r>
              <a:rPr lang="en-US" dirty="0" smtClean="0"/>
              <a:t>Click on “Colleges” Tab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Finish either of the tasks listed on the sheet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6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my options?</a:t>
            </a:r>
          </a:p>
          <a:p>
            <a:r>
              <a:rPr lang="en-US" dirty="0" smtClean="0"/>
              <a:t>What do colleges want? </a:t>
            </a:r>
          </a:p>
          <a:p>
            <a:r>
              <a:rPr lang="en-US" dirty="0" smtClean="0"/>
              <a:t>How do I get in?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3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Admissions 101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9624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4 year vs. 2 year</a:t>
            </a:r>
          </a:p>
          <a:p>
            <a:r>
              <a:rPr lang="en-US" sz="2400" dirty="0"/>
              <a:t>Small, Medium, Large</a:t>
            </a:r>
          </a:p>
          <a:p>
            <a:r>
              <a:rPr lang="en-US" sz="2400" dirty="0" smtClean="0"/>
              <a:t>Public vs. Private</a:t>
            </a:r>
          </a:p>
          <a:p>
            <a:r>
              <a:rPr lang="en-US" sz="2400" dirty="0" smtClean="0"/>
              <a:t>Urban, </a:t>
            </a:r>
            <a:r>
              <a:rPr lang="en-US" sz="2400" dirty="0"/>
              <a:t>S</a:t>
            </a:r>
            <a:r>
              <a:rPr lang="en-US" sz="2400" dirty="0" smtClean="0"/>
              <a:t>uburban, Rural</a:t>
            </a:r>
          </a:p>
          <a:p>
            <a:r>
              <a:rPr lang="en-US" sz="2400" dirty="0" smtClean="0"/>
              <a:t>Regional vs. National</a:t>
            </a:r>
          </a:p>
          <a:p>
            <a:r>
              <a:rPr lang="en-US" sz="2400" dirty="0" smtClean="0"/>
              <a:t>Teaching vs. Research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Open </a:t>
            </a:r>
          </a:p>
          <a:p>
            <a:pPr lvl="1"/>
            <a:r>
              <a:rPr lang="en-US" sz="2400" dirty="0" smtClean="0"/>
              <a:t>All graduating students eligible</a:t>
            </a:r>
          </a:p>
          <a:p>
            <a:r>
              <a:rPr lang="en-US" sz="2400" dirty="0" smtClean="0"/>
              <a:t>Selective</a:t>
            </a:r>
          </a:p>
          <a:p>
            <a:pPr lvl="1"/>
            <a:r>
              <a:rPr lang="en-US" sz="2400" dirty="0" smtClean="0"/>
              <a:t>Admissions process does not admit everyone</a:t>
            </a:r>
          </a:p>
          <a:p>
            <a:r>
              <a:rPr lang="en-US" sz="2400" dirty="0" smtClean="0"/>
              <a:t>Highly Selective</a:t>
            </a:r>
          </a:p>
          <a:p>
            <a:pPr lvl="1"/>
            <a:r>
              <a:rPr lang="en-US" sz="2400" dirty="0" smtClean="0"/>
              <a:t>Admissions process denies more students than it admits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Types of Colleges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Types of Admissions Selectivity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7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5400" y="1524000"/>
            <a:ext cx="6629400" cy="511161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128016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Admissions 101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3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smtClean="0"/>
              <a:t>WHAT DO THEY WANT?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Academic </a:t>
            </a:r>
            <a:r>
              <a:rPr lang="en-US" sz="2400" dirty="0">
                <a:solidFill>
                  <a:srgbClr val="FF0000"/>
                </a:solidFill>
              </a:rPr>
              <a:t>record (transcript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GPA</a:t>
            </a:r>
          </a:p>
          <a:p>
            <a:pPr lvl="2"/>
            <a:r>
              <a:rPr lang="en-US" sz="2400" dirty="0" smtClean="0"/>
              <a:t>Rigor of classes</a:t>
            </a:r>
            <a:endParaRPr lang="en-US" sz="2400" dirty="0"/>
          </a:p>
          <a:p>
            <a:pPr lvl="1"/>
            <a:r>
              <a:rPr lang="en-US" sz="2400" dirty="0"/>
              <a:t>Standardized tests (ACT/SAT/SAT II</a:t>
            </a:r>
            <a:r>
              <a:rPr lang="en-US" sz="2400" dirty="0" smtClean="0"/>
              <a:t>)</a:t>
            </a:r>
            <a:endParaRPr lang="en-US" sz="21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Essays</a:t>
            </a:r>
            <a:endParaRPr lang="en-US" sz="2100" dirty="0" smtClean="0"/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etters </a:t>
            </a:r>
            <a:r>
              <a:rPr lang="en-US" sz="2400" dirty="0"/>
              <a:t>of </a:t>
            </a:r>
            <a:r>
              <a:rPr lang="en-US" sz="2400" dirty="0" smtClean="0"/>
              <a:t>recommendation</a:t>
            </a:r>
            <a:endParaRPr lang="en-US" sz="2100" dirty="0" smtClean="0"/>
          </a:p>
          <a:p>
            <a:pPr lvl="1"/>
            <a:r>
              <a:rPr lang="en-US" sz="2400" dirty="0" smtClean="0"/>
              <a:t>Activities/Resume</a:t>
            </a:r>
          </a:p>
          <a:p>
            <a:pPr marL="365760" lvl="1" indent="0">
              <a:buNone/>
            </a:pPr>
            <a:r>
              <a:rPr lang="en-US" sz="2400" dirty="0"/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02868"/>
            <a:ext cx="7620000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 schools look </a:t>
            </a:r>
            <a:r>
              <a:rPr lang="en-US" dirty="0"/>
              <a:t>to build a diverse and talented </a:t>
            </a:r>
            <a:r>
              <a:rPr lang="en-US" dirty="0" smtClean="0"/>
              <a:t>class that fits </a:t>
            </a:r>
            <a:r>
              <a:rPr lang="en-US" i="1" dirty="0" smtClean="0"/>
              <a:t>their</a:t>
            </a:r>
            <a:r>
              <a:rPr lang="en-US" dirty="0" smtClean="0"/>
              <a:t> needs.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Admissions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7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smtClean="0"/>
              <a:t>WHAT ELSE DO THEY WANT?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Interviews </a:t>
            </a:r>
          </a:p>
          <a:p>
            <a:pPr lvl="1"/>
            <a:r>
              <a:rPr lang="en-US" sz="2400" dirty="0" smtClean="0"/>
              <a:t>Personal </a:t>
            </a:r>
            <a:r>
              <a:rPr lang="en-US" sz="2400" dirty="0"/>
              <a:t>qualities </a:t>
            </a:r>
          </a:p>
          <a:p>
            <a:pPr lvl="1"/>
            <a:r>
              <a:rPr lang="en-US" sz="2400" dirty="0" smtClean="0"/>
              <a:t>Interest </a:t>
            </a:r>
            <a:r>
              <a:rPr lang="en-US" sz="2400" dirty="0"/>
              <a:t>shown in the </a:t>
            </a:r>
            <a:r>
              <a:rPr lang="en-US" sz="2400" dirty="0" smtClean="0"/>
              <a:t>school</a:t>
            </a:r>
          </a:p>
          <a:p>
            <a:pPr lvl="2"/>
            <a:r>
              <a:rPr lang="en-US" sz="2400" dirty="0" smtClean="0"/>
              <a:t>Visits </a:t>
            </a:r>
          </a:p>
          <a:p>
            <a:pPr lvl="2"/>
            <a:r>
              <a:rPr lang="en-US" sz="2400" dirty="0" smtClean="0"/>
              <a:t>Contact by </a:t>
            </a:r>
            <a:r>
              <a:rPr lang="en-US" sz="2400" i="1" dirty="0" smtClean="0"/>
              <a:t>student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Hooks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Athletics/Fine Arts</a:t>
            </a:r>
          </a:p>
          <a:p>
            <a:pPr lvl="2"/>
            <a:r>
              <a:rPr lang="en-US" sz="2400" dirty="0" smtClean="0"/>
              <a:t>Legacy</a:t>
            </a:r>
          </a:p>
          <a:p>
            <a:pPr lvl="2"/>
            <a:r>
              <a:rPr lang="en-US" sz="2400" dirty="0" smtClean="0"/>
              <a:t>Gender/Ethnicity</a:t>
            </a:r>
          </a:p>
          <a:p>
            <a:pPr lvl="2"/>
            <a:r>
              <a:rPr lang="en-US" sz="2400" dirty="0" smtClean="0"/>
              <a:t>Geography</a:t>
            </a:r>
          </a:p>
          <a:p>
            <a:pPr lvl="2"/>
            <a:r>
              <a:rPr lang="en-US" sz="2400" dirty="0" smtClean="0"/>
              <a:t>Religion</a:t>
            </a:r>
          </a:p>
          <a:p>
            <a:pPr marL="365760" lvl="1" indent="0">
              <a:buNone/>
            </a:pPr>
            <a:r>
              <a:rPr lang="en-US" sz="2400" dirty="0"/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955268"/>
            <a:ext cx="7620000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 schools look </a:t>
            </a:r>
            <a:r>
              <a:rPr lang="en-US" dirty="0"/>
              <a:t>to build a diverse and talented </a:t>
            </a:r>
            <a:r>
              <a:rPr lang="en-US" dirty="0" smtClean="0"/>
              <a:t>class that fits </a:t>
            </a:r>
            <a:r>
              <a:rPr lang="en-US" i="1" dirty="0" smtClean="0"/>
              <a:t>their</a:t>
            </a:r>
            <a:r>
              <a:rPr lang="en-US" dirty="0" smtClean="0"/>
              <a:t> needs.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49250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Admissions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2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pay for it?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2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12543</TotalTime>
  <Words>2003</Words>
  <Application>Microsoft Macintosh PowerPoint</Application>
  <PresentationFormat>On-screen Show (4:3)</PresentationFormat>
  <Paragraphs>411</Paragraphs>
  <Slides>33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Slide 1</vt:lpstr>
      <vt:lpstr>Overview (Part 1 and Part 2)</vt:lpstr>
      <vt:lpstr>The College Search Philosophy</vt:lpstr>
      <vt:lpstr>ADMISSIONS 101</vt:lpstr>
      <vt:lpstr>Admissions 101</vt:lpstr>
      <vt:lpstr>Slide 6</vt:lpstr>
      <vt:lpstr>Slide 7</vt:lpstr>
      <vt:lpstr>Slide 8</vt:lpstr>
      <vt:lpstr>Financial Aid 101</vt:lpstr>
      <vt:lpstr>Slide 10</vt:lpstr>
      <vt:lpstr>Slide 11</vt:lpstr>
      <vt:lpstr>Slide 12</vt:lpstr>
      <vt:lpstr>Slide 13</vt:lpstr>
      <vt:lpstr>Slide 14</vt:lpstr>
      <vt:lpstr>Developing Your List </vt:lpstr>
      <vt:lpstr>Initial College Search</vt:lpstr>
      <vt:lpstr>Slide 17</vt:lpstr>
      <vt:lpstr>Slide 18</vt:lpstr>
      <vt:lpstr>Developing Your List</vt:lpstr>
      <vt:lpstr>Slide 20</vt:lpstr>
      <vt:lpstr>Slide 21</vt:lpstr>
      <vt:lpstr>Applying </vt:lpstr>
      <vt:lpstr>Applying</vt:lpstr>
      <vt:lpstr>Applying: Naviance</vt:lpstr>
      <vt:lpstr>Applying: Naviance</vt:lpstr>
      <vt:lpstr>College Application Timeline</vt:lpstr>
      <vt:lpstr>Applying: Washburn Events</vt:lpstr>
      <vt:lpstr>The next year…simplified.</vt:lpstr>
      <vt:lpstr>Application Timeline: Spring</vt:lpstr>
      <vt:lpstr>Application Timeline: Summer</vt:lpstr>
      <vt:lpstr>How Do I Sign Up?</vt:lpstr>
      <vt:lpstr>Application Timeline: ACT/SAT</vt:lpstr>
      <vt:lpstr> Naviance Tasks</vt:lpstr>
    </vt:vector>
  </TitlesOfParts>
  <Company>Minneapolis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120</cp:revision>
  <cp:lastPrinted>2014-12-11T18:59:47Z</cp:lastPrinted>
  <dcterms:created xsi:type="dcterms:W3CDTF">2017-06-09T10:07:07Z</dcterms:created>
  <dcterms:modified xsi:type="dcterms:W3CDTF">2017-06-09T10:07:51Z</dcterms:modified>
</cp:coreProperties>
</file>