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8" r:id="rId5"/>
    <p:sldId id="274" r:id="rId6"/>
    <p:sldId id="293" r:id="rId7"/>
    <p:sldId id="267" r:id="rId8"/>
    <p:sldId id="295" r:id="rId9"/>
    <p:sldId id="265" r:id="rId10"/>
    <p:sldId id="263" r:id="rId11"/>
    <p:sldId id="290" r:id="rId12"/>
    <p:sldId id="291" r:id="rId13"/>
    <p:sldId id="296" r:id="rId14"/>
    <p:sldId id="286" r:id="rId15"/>
    <p:sldId id="269" r:id="rId16"/>
    <p:sldId id="284" r:id="rId17"/>
    <p:sldId id="294" r:id="rId18"/>
    <p:sldId id="283" r:id="rId19"/>
    <p:sldId id="288" r:id="rId20"/>
    <p:sldId id="287" r:id="rId21"/>
    <p:sldId id="29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73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D5B6E4-488E-4E83-9F0A-8742C5B34547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587B71-79AE-4E6F-8C7D-60EA17E7E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1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7B5D18-DDFE-46EC-8BF8-0602377DBEEC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8CE597-9654-4BF3-A071-DC2B1DEC2A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4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D1493-AFE2-406E-9A79-93B2E12D3C1F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FC6F21-C65C-4E6B-8185-3F556AF87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actstudent.org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princeton+review&amp;source=images&amp;cd=&amp;cad=rja&amp;docid=zM4NbQ9tc_28MM&amp;tbnid=myglr8-04xyTLM:&amp;ved=0CAUQjRw&amp;url=http://www.alumni.ucdavis.edu/s/787/NoRtCol.aspx?sid=787&amp;gid=1&amp;pgid=1020&amp;ei=2iH5UpOAO6OEyAGW04HIBA&amp;bvm=bv.60983673,d.aWc&amp;psig=AFQjCNEwHOFPhajQRFs8Hk9BiDUnaAWiuw&amp;ust=139214521435462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hyperlink" Target="http://www.google.com/url?sa=i&amp;rct=j&amp;q=sylvan&amp;source=images&amp;cd=&amp;cad=rja&amp;docid=q2APANubNvBICM&amp;tbnid=NLPd2rEoGeRApM:&amp;ved=0CAUQjRw&amp;url=http://en.wikipedia.org/wiki/File:Sylvan_Learning.png&amp;ei=EiL5UsH2Fc39qgHd6IGgBg&amp;bvm=bv.60983673,d.aWc&amp;psig=AFQjCNGIRkpVzkvl0fngYcRCHeqrLPcILQ&amp;ust=1392145293023859" TargetMode="External"/><Relationship Id="rId3" Type="http://schemas.openxmlformats.org/officeDocument/2006/relationships/hyperlink" Target="http://www.google.com/url?sa=i&amp;rct=j&amp;q=act+prep+guides&amp;source=images&amp;cd=&amp;docid=kcON4_298OIQfM&amp;tbnid=Hv9QfWlxHYU7dM:&amp;ved=0CAUQjRw&amp;url=http://www.amazon.com/Barrons-ACT-36-2nd-Edition/dp/0764147056&amp;ei=uSD5UrrSK6L4yQHawIC4DQ&amp;bvm=bv.60983673,d.aWc&amp;psig=AFQjCNHFr8nfwwxazrk4f2KtUxHkDM1p3g&amp;ust=1392144922899353" TargetMode="External"/><Relationship Id="rId7" Type="http://schemas.openxmlformats.org/officeDocument/2006/relationships/hyperlink" Target="http://www.google.com/url?sa=i&amp;rct=j&amp;q=act+prep+guides&amp;source=images&amp;cd=&amp;cad=rja&amp;docid=Rwub42UpTNz0HM&amp;tbnid=UWKmb8Ch0VPn_M:&amp;ved=0CAUQjRw&amp;url=http://www.barnesandnoble.com/w/the-real-act-prep-guide-act-inc/1104693454?ean=9780768934403&amp;ei=AiH5UtTyL6K6yQG--IGIBQ&amp;bvm=bv.60983673,d.aWc&amp;psig=AFQjCNHFr8nfwwxazrk4f2KtUxHkDM1p3g&amp;ust=1392144922899353" TargetMode="External"/><Relationship Id="rId12" Type="http://schemas.openxmlformats.org/officeDocument/2006/relationships/image" Target="../media/image13.jpeg"/><Relationship Id="rId17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hyperlink" Target="http://www.google.com/url?sa=i&amp;rct=j&amp;q=princeton+review&amp;source=images&amp;cd=&amp;cad=rja&amp;docid=KLMva0uhV7sawM&amp;tbnid=7j9dqDGF6-Ro9M:&amp;ved=0CAUQjRw&amp;url=http://info.umkc.edu/umatters/2012/02/14/umkc-selected-among-princeton-review-best-value-colleges-for-2012/&amp;ei=6iH5UvDYCoKRygH3-YCACg&amp;bvm=bv.60983673,d.aWc&amp;psig=AFQjCNEwHOFPhajQRFs8Hk9BiDUnaAWiuw&amp;ust=1392145214354627" TargetMode="External"/><Relationship Id="rId5" Type="http://schemas.openxmlformats.org/officeDocument/2006/relationships/hyperlink" Target="http://www.google.com/url?sa=i&amp;rct=j&amp;q=act+prep+guides&amp;source=images&amp;cd=&amp;cad=rja&amp;docid=eycsP3Sp_jXchM&amp;tbnid=r2fKGe9OuwswOM:&amp;ved=0CAUQjRw&amp;url=http://chariotlearning.com/services/test-triage/&amp;ei=0iD5UsWtNO3iyAGwnICQAw&amp;bvm=bv.60983673,d.aWc&amp;psig=AFQjCNHFr8nfwwxazrk4f2KtUxHkDM1p3g&amp;ust=1392144922899353" TargetMode="External"/><Relationship Id="rId15" Type="http://schemas.openxmlformats.org/officeDocument/2006/relationships/hyperlink" Target="http://www.google.com/url?sa=i&amp;rct=j&amp;q=kaplan&amp;source=images&amp;cd=&amp;cad=rja&amp;docid=k6jNBwzAnNbPuM&amp;tbnid=cTPl-1VXH1nfxM:&amp;ved=0CAUQjRw&amp;url=http://www.ocf.berkeley.edu/~amsa/index.php/resources/kaplan&amp;ei=LiL5UpG1C4KVygGwgoCQCA&amp;bvm=bv.60983673,d.aWc&amp;psig=AFQjCNFRL6H69IRWB7jpONoBP8fftTIByg&amp;ust=1392145320848526" TargetMode="External"/><Relationship Id="rId10" Type="http://schemas.openxmlformats.org/officeDocument/2006/relationships/hyperlink" Target="http://www.google.com/url?sa=i&amp;rct=j&amp;q=princeton+review&amp;source=images&amp;cd=&amp;cad=rja&amp;docid=zM4NbQ9tc_28MM&amp;tbnid=myglr8-04xyTLM:&amp;ved=0CAUQjRw&amp;url=http://www.alumni.ucdavis.edu/s/787/NoRtCol.aspx?sid=787&amp;gid=1&amp;pgid=1020&amp;ei=2iH5UpOAO6OEyAGW04HIBA&amp;bvm=bv.60983673,d.aWc&amp;psig=AFQjCNEwHOFPhajQRFs8Hk9BiDUnaAWiuw&amp;ust=1392145214354627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2.png"/><Relationship Id="rId1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College Admissions Testing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4752975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077200" cy="4419600"/>
          </a:xfrm>
        </p:spPr>
        <p:txBody>
          <a:bodyPr>
            <a:normAutofit/>
          </a:bodyPr>
          <a:lstStyle/>
          <a:p>
            <a:r>
              <a:rPr lang="en-US" dirty="0"/>
              <a:t>Other than AP tests, if applicable, standardized testing shouldn’t be a focus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 good study and test taking habits</a:t>
            </a:r>
          </a:p>
          <a:p>
            <a:r>
              <a:rPr lang="en-US" dirty="0" smtClean="0"/>
              <a:t>Seek help when needed</a:t>
            </a:r>
          </a:p>
          <a:p>
            <a:r>
              <a:rPr lang="en-US" dirty="0" smtClean="0"/>
              <a:t>Learn to self-advocate</a:t>
            </a:r>
          </a:p>
          <a:p>
            <a:r>
              <a:rPr lang="en-US" dirty="0" smtClean="0"/>
              <a:t>Develop and hone strengths, passions and interest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PLAN (pre-ACT) is discontinued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411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1" y="1752600"/>
            <a:ext cx="812778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PLAN </a:t>
            </a:r>
            <a:r>
              <a:rPr lang="en-US" dirty="0" smtClean="0"/>
              <a:t>(pre-ACT) is discontinued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Register and take the PSAT in the fall</a:t>
            </a:r>
          </a:p>
          <a:p>
            <a:pPr lvl="1"/>
            <a:r>
              <a:rPr lang="en-US" dirty="0" smtClean="0"/>
              <a:t>Cost was $20.00 fall 2016</a:t>
            </a:r>
          </a:p>
          <a:p>
            <a:pPr lvl="1"/>
            <a:r>
              <a:rPr lang="en-US" dirty="0" smtClean="0"/>
              <a:t>Use as a prep tool</a:t>
            </a:r>
          </a:p>
          <a:p>
            <a:r>
              <a:rPr lang="en-US" dirty="0" smtClean="0"/>
              <a:t>Register and take AP exams as applicable</a:t>
            </a:r>
          </a:p>
        </p:txBody>
      </p:sp>
    </p:spTree>
    <p:extLst>
      <p:ext uri="{BB962C8B-B14F-4D97-AF65-F5344CB8AC3E}">
        <p14:creationId xmlns:p14="http://schemas.microsoft.com/office/powerpoint/2010/main" val="888099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1" y="1752600"/>
            <a:ext cx="7391400" cy="4953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100" dirty="0" smtClean="0"/>
              <a:t>Take PSAT in the Fall</a:t>
            </a:r>
            <a:endParaRPr lang="en-US" sz="3100" dirty="0" smtClean="0">
              <a:solidFill>
                <a:srgbClr val="FF0000"/>
              </a:solidFill>
            </a:endParaRPr>
          </a:p>
          <a:p>
            <a:pPr lvl="2"/>
            <a:r>
              <a:rPr lang="en-US" sz="2800" dirty="0" smtClean="0"/>
              <a:t>National Merit Scholarship Qualifying Test</a:t>
            </a:r>
          </a:p>
          <a:p>
            <a:pPr lvl="2"/>
            <a:r>
              <a:rPr lang="en-US" sz="2800" dirty="0" smtClean="0"/>
              <a:t>Prep for ACT </a:t>
            </a:r>
          </a:p>
          <a:p>
            <a:pPr lvl="1"/>
            <a:r>
              <a:rPr lang="en-US" sz="3100" dirty="0" smtClean="0"/>
              <a:t>ACT </a:t>
            </a:r>
            <a:r>
              <a:rPr lang="en-US" sz="3100" dirty="0"/>
              <a:t>test </a:t>
            </a:r>
            <a:r>
              <a:rPr lang="en-US" sz="3100" dirty="0" smtClean="0"/>
              <a:t>w/ writing at Washburn: </a:t>
            </a:r>
          </a:p>
          <a:p>
            <a:pPr marL="365760" lvl="1" indent="0">
              <a:buNone/>
            </a:pPr>
            <a:r>
              <a:rPr lang="en-US" sz="3100" dirty="0" smtClean="0"/>
              <a:t>February 28, 2017</a:t>
            </a:r>
          </a:p>
          <a:p>
            <a:pPr lvl="1"/>
            <a:r>
              <a:rPr lang="en-US" sz="3100" dirty="0" smtClean="0"/>
              <a:t>Set a testing goal, practice and re-take the ACT:   	</a:t>
            </a:r>
            <a:r>
              <a:rPr lang="en-US" sz="3100" dirty="0"/>
              <a:t> </a:t>
            </a:r>
            <a:r>
              <a:rPr lang="en-US" sz="3100" dirty="0" smtClean="0"/>
              <a:t>  April 8</a:t>
            </a:r>
            <a:endParaRPr lang="en-US" sz="2300" dirty="0" smtClean="0"/>
          </a:p>
          <a:p>
            <a:pPr marL="365760" lvl="1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		   June 10 </a:t>
            </a:r>
          </a:p>
          <a:p>
            <a:pPr marL="365760" lvl="1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		   Sept 9</a:t>
            </a:r>
          </a:p>
          <a:p>
            <a:pPr marL="365760" lvl="1"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		   Oct 28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48192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1" y="1752600"/>
            <a:ext cx="7391400" cy="4953000"/>
          </a:xfrm>
        </p:spPr>
        <p:txBody>
          <a:bodyPr>
            <a:normAutofit/>
          </a:bodyPr>
          <a:lstStyle/>
          <a:p>
            <a:pPr lvl="1"/>
            <a:r>
              <a:rPr lang="en-US" sz="3100" dirty="0" smtClean="0"/>
              <a:t>Prep, practice and re-take the ACT if needed:  </a:t>
            </a:r>
          </a:p>
          <a:p>
            <a:pPr lvl="2"/>
            <a:r>
              <a:rPr lang="en-US" sz="2000" dirty="0" smtClean="0"/>
              <a:t>September 9</a:t>
            </a:r>
          </a:p>
          <a:p>
            <a:pPr lvl="2"/>
            <a:r>
              <a:rPr lang="en-US" sz="2000" dirty="0" smtClean="0"/>
              <a:t>October 28</a:t>
            </a:r>
          </a:p>
          <a:p>
            <a:pPr lvl="2"/>
            <a:r>
              <a:rPr lang="en-US" sz="2000" dirty="0" smtClean="0"/>
              <a:t>December 9</a:t>
            </a:r>
          </a:p>
          <a:p>
            <a:pPr lvl="1"/>
            <a:r>
              <a:rPr lang="en-US" sz="3100" dirty="0" smtClean="0"/>
              <a:t>SAT II Subject tests</a:t>
            </a:r>
          </a:p>
          <a:p>
            <a:pPr lvl="2"/>
            <a:r>
              <a:rPr lang="en-US" sz="2000" dirty="0" smtClean="0"/>
              <a:t>Math and Science most common</a:t>
            </a:r>
          </a:p>
          <a:p>
            <a:pPr lvl="2"/>
            <a:r>
              <a:rPr lang="en-US" sz="2000" dirty="0" smtClean="0"/>
              <a:t>Highly Selective schools or specific majors/programs; MIT, Williams College, Harvey </a:t>
            </a:r>
            <a:r>
              <a:rPr lang="en-US" sz="2000" dirty="0" err="1" smtClean="0"/>
              <a:t>Mudd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3100" dirty="0" err="1" smtClean="0"/>
              <a:t>Accuplacer</a:t>
            </a:r>
            <a:r>
              <a:rPr lang="en-US" sz="3100" dirty="0" smtClean="0"/>
              <a:t> test</a:t>
            </a:r>
          </a:p>
          <a:p>
            <a:pPr lvl="2"/>
            <a:r>
              <a:rPr lang="en-US" sz="2000" dirty="0" smtClean="0"/>
              <a:t>Admission and placement at Community Colleges and Technical Schools, some MNSCU schools as well.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512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Sign Up?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267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www.collegeboard.org</a:t>
            </a:r>
            <a:endParaRPr lang="en-US" sz="2400" dirty="0" smtClean="0"/>
          </a:p>
          <a:p>
            <a:r>
              <a:rPr lang="en-US" sz="2400" b="1" dirty="0" smtClean="0"/>
              <a:t>None offered at Washburn</a:t>
            </a:r>
          </a:p>
          <a:p>
            <a:pPr lvl="1"/>
            <a:r>
              <a:rPr lang="en-US" sz="2200" dirty="0" smtClean="0"/>
              <a:t>March 11 test</a:t>
            </a:r>
          </a:p>
          <a:p>
            <a:pPr lvl="2"/>
            <a:r>
              <a:rPr lang="en-US" sz="2200" dirty="0" smtClean="0"/>
              <a:t> </a:t>
            </a:r>
            <a:r>
              <a:rPr lang="en-US" sz="2200" dirty="0"/>
              <a:t>Feb </a:t>
            </a:r>
            <a:r>
              <a:rPr lang="en-US" sz="2200" dirty="0" smtClean="0"/>
              <a:t>10 registration</a:t>
            </a:r>
            <a:endParaRPr lang="en-US" sz="2200" dirty="0"/>
          </a:p>
          <a:p>
            <a:pPr lvl="1"/>
            <a:r>
              <a:rPr lang="en-US" sz="2200" dirty="0" smtClean="0"/>
              <a:t>May </a:t>
            </a:r>
            <a:r>
              <a:rPr lang="en-US" sz="2200" dirty="0"/>
              <a:t>6</a:t>
            </a:r>
            <a:r>
              <a:rPr lang="en-US" sz="2200" dirty="0" smtClean="0"/>
              <a:t> </a:t>
            </a:r>
            <a:r>
              <a:rPr lang="en-US" sz="2200" dirty="0"/>
              <a:t>test: </a:t>
            </a:r>
            <a:endParaRPr lang="en-US" sz="2200" dirty="0" smtClean="0"/>
          </a:p>
          <a:p>
            <a:pPr lvl="2"/>
            <a:r>
              <a:rPr lang="en-US" sz="2200" dirty="0" smtClean="0"/>
              <a:t>April 7 registration</a:t>
            </a:r>
            <a:endParaRPr lang="en-US" sz="2200" dirty="0"/>
          </a:p>
          <a:p>
            <a:pPr lvl="1"/>
            <a:r>
              <a:rPr lang="en-US" sz="2200" dirty="0" smtClean="0"/>
              <a:t>June 3 test</a:t>
            </a:r>
          </a:p>
          <a:p>
            <a:pPr lvl="2"/>
            <a:r>
              <a:rPr lang="en-US" sz="2200" dirty="0" smtClean="0"/>
              <a:t>May </a:t>
            </a:r>
            <a:r>
              <a:rPr lang="en-US" sz="2200" dirty="0"/>
              <a:t>9</a:t>
            </a:r>
            <a:r>
              <a:rPr lang="en-US" sz="2200" dirty="0" smtClean="0"/>
              <a:t> registration</a:t>
            </a:r>
            <a:endParaRPr lang="en-US" sz="2400" dirty="0" smtClean="0"/>
          </a:p>
          <a:p>
            <a:r>
              <a:rPr lang="en-US" sz="2600" dirty="0" smtClean="0"/>
              <a:t>Cost</a:t>
            </a:r>
            <a:endParaRPr lang="en-US" sz="2400" dirty="0" smtClean="0"/>
          </a:p>
          <a:p>
            <a:pPr lvl="1"/>
            <a:r>
              <a:rPr lang="en-US" sz="2200" dirty="0" smtClean="0"/>
              <a:t>$57.00 ($45.00 w/o essay)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ACT 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SAT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14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dirty="0" smtClean="0">
                <a:hlinkClick r:id="rId4"/>
              </a:rPr>
              <a:t>www.actstudent.org</a:t>
            </a:r>
            <a:endParaRPr lang="en-US" sz="2600" dirty="0" smtClean="0"/>
          </a:p>
          <a:p>
            <a:r>
              <a:rPr lang="en-US" sz="2600" b="1" dirty="0" smtClean="0"/>
              <a:t>February 28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at Washburn</a:t>
            </a:r>
          </a:p>
          <a:p>
            <a:pPr lvl="1"/>
            <a:r>
              <a:rPr lang="en-US" sz="2200" dirty="0" smtClean="0"/>
              <a:t>April </a:t>
            </a:r>
            <a:r>
              <a:rPr lang="en-US" sz="2200" dirty="0"/>
              <a:t>8</a:t>
            </a:r>
            <a:r>
              <a:rPr lang="en-US" sz="2200" dirty="0" smtClean="0"/>
              <a:t> test</a:t>
            </a:r>
          </a:p>
          <a:p>
            <a:pPr lvl="2"/>
            <a:r>
              <a:rPr lang="en-US" sz="2200" dirty="0" smtClean="0"/>
              <a:t>March 3 registration</a:t>
            </a:r>
            <a:endParaRPr lang="en-US" sz="2200" dirty="0"/>
          </a:p>
          <a:p>
            <a:pPr lvl="1"/>
            <a:r>
              <a:rPr lang="en-US" sz="2200" dirty="0" smtClean="0"/>
              <a:t>June 10 test</a:t>
            </a:r>
          </a:p>
          <a:p>
            <a:pPr lvl="2"/>
            <a:r>
              <a:rPr lang="en-US" sz="2200" dirty="0" smtClean="0"/>
              <a:t>May 5 registration</a:t>
            </a:r>
            <a:endParaRPr lang="en-US" sz="2200" dirty="0"/>
          </a:p>
          <a:p>
            <a:pPr lvl="1"/>
            <a:r>
              <a:rPr lang="en-US" sz="2200" dirty="0" smtClean="0"/>
              <a:t>Future Dates: Sept, Oct, Dec</a:t>
            </a:r>
          </a:p>
          <a:p>
            <a:r>
              <a:rPr lang="en-US" sz="2600" dirty="0" smtClean="0"/>
              <a:t>Cost</a:t>
            </a:r>
          </a:p>
          <a:p>
            <a:pPr lvl="1"/>
            <a:r>
              <a:rPr lang="en-US" sz="2200" dirty="0" smtClean="0"/>
              <a:t>$58.50 ($42.50 w/o essay)</a:t>
            </a:r>
          </a:p>
        </p:txBody>
      </p:sp>
    </p:spTree>
    <p:extLst>
      <p:ext uri="{BB962C8B-B14F-4D97-AF65-F5344CB8AC3E}">
        <p14:creationId xmlns:p14="http://schemas.microsoft.com/office/powerpoint/2010/main" val="303389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 I Take A Test More than Once?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7924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students do better the second time. </a:t>
            </a:r>
          </a:p>
          <a:p>
            <a:pPr lvl="1"/>
            <a:r>
              <a:rPr lang="en-US" sz="2000" dirty="0"/>
              <a:t>57% increased their Composite score on the </a:t>
            </a:r>
            <a:r>
              <a:rPr lang="en-US" sz="2000" dirty="0" smtClean="0"/>
              <a:t>retest with no additional prep or practice</a:t>
            </a:r>
            <a:endParaRPr lang="en-US" sz="2000" dirty="0"/>
          </a:p>
          <a:p>
            <a:pPr lvl="1"/>
            <a:r>
              <a:rPr lang="en-US" sz="2000" dirty="0"/>
              <a:t>21% had no change in their Composite score on the retest</a:t>
            </a:r>
          </a:p>
          <a:p>
            <a:pPr lvl="1"/>
            <a:r>
              <a:rPr lang="en-US" sz="2000" dirty="0"/>
              <a:t>22% decreased their Composite score on the retest</a:t>
            </a:r>
          </a:p>
          <a:p>
            <a:r>
              <a:rPr lang="en-US" sz="2400" dirty="0" smtClean="0"/>
              <a:t>May help overcome jitters.</a:t>
            </a:r>
          </a:p>
          <a:p>
            <a:r>
              <a:rPr lang="en-US" sz="2400" dirty="0" smtClean="0"/>
              <a:t>Better preparation the second time around.</a:t>
            </a:r>
          </a:p>
          <a:p>
            <a:r>
              <a:rPr lang="en-US" sz="2400" dirty="0" smtClean="0"/>
              <a:t>In between is a chance to practice on weaknesses. </a:t>
            </a:r>
          </a:p>
          <a:p>
            <a:endParaRPr lang="en-US" sz="2400" dirty="0"/>
          </a:p>
          <a:p>
            <a:r>
              <a:rPr lang="en-US" sz="2400" dirty="0" smtClean="0"/>
              <a:t>Should I take the ACT 10 times? </a:t>
            </a:r>
          </a:p>
          <a:p>
            <a:pPr lvl="1"/>
            <a:r>
              <a:rPr lang="en-US" sz="2100" dirty="0" smtClean="0"/>
              <a:t>NO. Scores pretty much settle after the 2</a:t>
            </a:r>
            <a:r>
              <a:rPr lang="en-US" sz="2100" baseline="30000" dirty="0" smtClean="0"/>
              <a:t>nd</a:t>
            </a:r>
            <a:r>
              <a:rPr lang="en-US" sz="2100" dirty="0" smtClean="0"/>
              <a:t> or 3</a:t>
            </a:r>
            <a:r>
              <a:rPr lang="en-US" sz="2100" baseline="30000" dirty="0" smtClean="0"/>
              <a:t>rd</a:t>
            </a:r>
            <a:r>
              <a:rPr lang="en-US" sz="2100" dirty="0" smtClean="0"/>
              <a:t> time.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54162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Improve My Scores?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Naviance</a:t>
            </a:r>
            <a:r>
              <a:rPr lang="en-US" sz="3200" b="1" dirty="0"/>
              <a:t> </a:t>
            </a:r>
            <a:r>
              <a:rPr lang="en-US" sz="3200" b="1" dirty="0" smtClean="0"/>
              <a:t>ACT Test Prep</a:t>
            </a:r>
            <a:endParaRPr lang="en-US" sz="32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Course</a:t>
            </a:r>
            <a:r>
              <a:rPr lang="en-US" sz="2400" dirty="0"/>
              <a:t>: Free, can start </a:t>
            </a:r>
            <a:r>
              <a:rPr lang="en-US" sz="2400" dirty="0" smtClean="0"/>
              <a:t>anytime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35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12" name="AutoShape 22" descr="data:image/jpeg;base64,/9j/4AAQSkZJRgABAQAAAQABAAD/2wCEAAkGBxMSEhQUEhQWFhUWGBgUGBgYFyAXHhcgGiAdHSIfHBoYHCggGBolHRwYIjQiJSkrMC4uGB8zODMsNygtLisBCgoKDg0OGxAQFy0cHB83LCwtMC0sLCwyNzQsLCwsLC03LDc0NzctLCssLCwsKy0sLCwsLywsLCwrLCw1LDcsLP/AABEIAKsBJwMBIgACEQEDEQH/xAAcAAEAAgMBAQEAAAAAAAAAAAAABgcDBQgEAgH/xABJEAACAQMBBQUFBAcDCgcBAAABAgMABBESBQYHITETQVFhcSIygZGhFEJSsQgjcoKSorKTwdIVFzNDU1Rig6PCNGNz0dPh8CT/xAAZAQEBAAMBAAAAAAAAAAAAAAAAAQIDBAX/xAAsEQEAAQMBBQcEAwAAAAAAAAAAAQIDETEEEiFBUQUTMpGh0fAicYHxFCNC/9oADAMBAAIRAxEAPwC8aUpQKUpQKUpQKUpQKUpQKUpQKUpQKUpQKUpQKUpQKUpQKUpQKUpQKUpQKUpQKUpQKUpQKUpQKUpQKUpQKUpQKUpQKUpQKUpQKUpQKUrFPcInN2VQeQ1EDPzoMtKwQXcb5COrY66WBx8q8e1tv21sP10qoeunOWPoo5n5UytNM1TiIy2dfhqJDee5uf8AwNoxU9Jp/wBWnqB1YelZV3amn53t07j/AGUX6qP0JHtOPU1jvZ0bu53fHOPWfL3w92095beIlBIHl7o0BlbPmqcwPXFR7Yu29p3jkKkUMasVZ2QnmDghQW9pvoKl+zdlw266YY0jH/CMZ9T1Pxr1qoAwBimJnmsXLdMTEU5nrPt+35EpAAJJI6k45/LlX3SlZOcpSlApSlApSlApSlApSlApSlApSlApSlApSlApSlApSlApSlAqGb7cRINmypFJFLIzp2n6vTyGSBnUw64NTOoTvbw0ttoXH2iaa4VtKx6YygUBc9NUZPUk9e+g0H+fC1/3W5/6f+On+fC1/wB1uf8Ap/46iPE7cO22ZFC0Ms7vLIVxIyEBQpJPsRqc50jr3mtfwx3Mj2nLMszyIkSKcxlQSzE4HtqwxhW7vCip8eONr/utz/0/8daTjrtbtlsE0lQ0bXLI2MrrChQccsj2x86kB4H2PfcXeP2ov/hqv+Md6JNqSqPdhSOEDwwNZ+r4+FBNv0fNnhbe6mxjXKsYPiI1z+bn5VYcW7lsszz9krSu2ou/tEHpy1cl5YHKqa2BxIj2Zs+C3t4xLOdckjOdKIXYkLy5uwXSOWBy6179j8bJRIBdwRmMnm0WoMo8dLEh/TIqYWKqo0nGV2Cv2sMF0jxrIrAxsocNnkVIyDnwxzqrd6eM8cTlLKITY5GVyVT90Dm488geGarFbFKomy433WoGSCB07whZD8CSw+lXDuzt6K+t0nhJ0tkEHqrDqrDxH/saDa0pSgUpSgUpSgUpSgUpSgUpSgUpSgUpSgUpSgUpSgUpSgUpSgUrDc3CxqXdgqrzLE4A9Sag17vXcXrmDZqHA5NOwwB6ZHs/HJ8BWM1RDdasVXNOERrM6JLvBvNb2Y/Wv7XUIvNj8O4eZwKz7vbQe4gWV4+zLliEOchckAnPeQM/GtRu9uVDAe1mPbznmXfmAfIHv8zk+lSmkZ5rd7qI3aOM9faFEcfb/XeQQg/6KEufWRvzwg+dSjgFYaLOabvlmIHpGAP6i9VfxMv+32ndtnIV+yHpGAp/mDfOr54aWHYbMtEIwTGJD6yZf/urJpSY1yVt+8Nzd3Eo5mWaRl8wzHSPlgV0/vff/Z7G6m70hkYeuk4+uK5r3D2f220LOLuMqMfSP9YfohoQ6E3S3LtrO2WLskdyo7V2UMZGPXOfu55Adwrm/eSKOO6uli5RpNMqjwVXYADyGMDyFdXbSuxDDLK3SNGc/ugn+6uUdiWrXV1BG3MzTIr+ethqPyLGhCzeJG2XtNlWGz1OHkt4hNj8CIq6fRmz6hGHfUa4X3ezYJZJtoMNS4WFDG0gHXU5CqRnoBnpzrLxtlLbVcdyQxIPT2m5eWWNbncXhdb31lFcyzzK0hkyqaNI0uyD3lJzhfnmg1nFnbezrswPZEGQaxIRG0eV5ac6lGo5z9alX6Pbt2F2v3RKhHqV5/QLWq2luHsS3kaKbaUiSLjUrNHkZGRn9Xy5GrI4f7t29lbEWsjSxzN2wdsZbKqBjSBywB3d9BJ6UpRClKUClKUClKUClKUClKUClKUClKUClKUClKUClKUCtPvHvFDZpqlPtH3UHvN/7DzPKvBvjvalmuhfbnYeynhnoWx3eA6n61qd2N0nlf7XtAl5Wwyxt0Xw1Dpy7l6D16YTVxxDqtWKYp7y7wp5Rzn51eW02TdbVYTXZMVsDlIl5Fh48/6jz8AAc1PrCxjhQRxIEQdAB/8AsnzNegCv2rFOGF2/Vc4aUxpEFfErYBIGSATjxqC8X96J7C2iNs+iWSXTnSreyFYnkwI66e7vqp24q7VHW6H9jF/grJoYn3A2pNIS9nIvaOWdiyctbZJ5PnvJrpaCIIqqvRQFHoBiuc7XiztRTkzRyDwaJMfyBT9atfhvxBXaWqORBFcINRUHKuucalzzGDjIOcZHM0V6OK9ncT7OkhtYmleR4wVUgEKrByfaI5eyB8agnCPcu8t7/trq3aJEifSWKnLMVAxpY/d11dlKIjfEWCaTZ1zFbxtJLInZhVIBIYgN1IHulqqvhluNexbRhmubZ4o4g76mK4J0lQPZY88tn4VNeLW+s+zvs623Z65e0ZtalhpTSOWGGDlq+uEu9V3tFbiS57PTGyImhCvMgls5Y55FPmaDU8X9wp7uRbu0XtHCCOSPIBIUkhlzgE+0QRnoFx517sqbbdohht476NCSSi2zsMnrp1RnTnr7OPGumaUFA7pcLLy6mEt+GiiLa31tmWbvI6krnvZjny7xfcUYUBQAAAAAOgA6AV90oFKUoFKUoFKUoFK8G1ttW9quq4mjiX/jYDPoOpPpWTZO0Y7mJJoSWjkGpSQRkeODzwaD10pSgUpSgUpSgUpSgUpSgUpSgVGN9t61so8LhpnHsqeij8TeXl3/ADrZ7xbZS0gaV+7kq97MegH/AO6A1X+5GyHv7l7y59pVbIB6M46AD8CcuXp51hXVyjV2bNZp3Zu3PDT6z0bfcbdZtX2y7y0z+2obqufvNn7x7h3D6TygFftZU0xENF69Vdq3qilKVWpRX6QF/qu7aEf6qFpD6ytj54i+tbzgPsdDazzSRqxebSpZQeSKOmentM3yqvOKV/2+1btgchGEK+XZqFI/j1/OvbutxMuLC2W2ihhZVLEM2rJLMWOcNg9cd3ICipfx52ZbxwW8iRokzTaMqoUsmhic46gHT6Z86iXB6cQ30tw5IigtZpZDjOFGnuHX08q0e3dvXm1bhO0/WSe7HFEhwM9dK5J58skk9PKp7dbsnZOwrtpcfabrs4nHXQrMBoBHUhS5J8T4Cgn2w+I9hdzLBBI5dgxGqJ1GFBYkswAAwD1r9j4j7Pe5S2ilaWR2CAxoSuf2/dI68xmueN3rC4uJuwtQTJMrRnngaORbU33UwOfj055wbe3H4US2d3DczTxv2eohEVveZSvvE8wNR7qDZb77f2J9pMW0E7SaIBecTvpDANgFRjvBrdbFvtn2mzzd26CG0P644QgnJCZ0n2snAHyrnrfK+7e+u5Rz1TPp8wp0r9FFWxxUxabDtrUdWMEPL/y11k+mpB8xQSbZPE3Z1xII45W1EM2XjZFUIpYlmYAKAAetau/4x7PjfSgmlAONSIAvw1spI+FVPw63TO0rkxlikKLrlZeuCeSjPexHeOQU+VSrituBaWFtHPa61PaCJlZy4bUGOfaOQRp7uXPpQW1uzvNbX8ZktpNQBwykaWQ+DKeY9eh7q2G0b+KCNpZnWONRlmY4AqiuA2r/ACjJjOn7O+r11ppz/N8zWq4p73tfXTorH7PAxSNR0YryZyO8k5A8vU0Fl3fGfZ6thEnkHTUqAD4B2B+lSndbfC02gD9mkyy82jYaXXzKnqPMZFV2eE0KbLeRxIb0QtN7LE4YKWEYjHJvw+JPTuFRLh5sm9g2layfZ7hB2ml2MTqulgQ2olcYxz594FB0XdXKRqzyMqIoyzMcADxJPIVANo8Y9nRsVTtpsctSIAPgZGXIqvOL++DXVy9ujf8A89uxXAPKR195j4hTyA8ie8VLd1OFNkbWN7ws00ihyFlKCPUMhQFPMjvLZ591BLN1+ItjfOIo3ZJT0jlXSW7/AGTkqxxnkDnlXp3n35srCRY7l2V3XWAsbPyyRk6QccwflXNe1ojaXMyxPk280ixyDrmJyFblyz7INXdxA3QtrqGTaM8kqulqGCqVCjSpYDmpPNmPfQUtvTtL7Vd3E459pI7Jn8OTp69PZxyq+9xN9LCVbeytndnSIKAYnUYjUAnLDA/+xVDbq7K+13lvbkkCVwrEdQACzEZ79INXdZ7pWWwlnvw8rlImXDsvPUVwq4Ue0zBV+NBMNv7w21knaXMqxg9AebNjuVRlmPoKhMvGmwDYEdww/EEUD5FwfpVRRm62xfqHbM07YyclYlGScDuRVBOO/Hic1bl1wcsBbsqGXtgpxKZCfaA709zGe4D40Es3X3wtNoA/ZpMsvNo2Gl189J6jzGRWbefee22fGsl0xVXbQulS5JwT0UE9Aedczbq7Te1u7eZDhlkUHzViAy+YKk/Q1Y/6QV/mW0gB5KskrDzYhV/pegnuz+JOzpklkWYqkIUuXRk97IAGoZZjg4AyeVaU8Z9n69Oi40/j7MY/h1avpUD4WbgLtHXNcFhbo2gKp0mRwMnJ7lUMOY5kseYwc+XixunBs6eEW+oRzIzaWYtpKEA4Y8yDqHXPQ0HQWydqQ3USzQOJI26MPLqCOoIPUHmK9lVP+j3q+z3fXT2y48M6BnHw0/SrYohSlKBSleDbl72FvNL+BGYeoHL64otMTM4hVu/+1GvLwQRc1jYRKPxOTgn5+z8D41aextnLbwxwp0RQM+J7z6k5Pxqn+HsPabQh1c8a5D5kKf7zmrurTa45qen2j/XFFinSIz+SlKVueWV8TSBVLHkFBJ9Bzr7qMcTL/sNl3j5wTE0YPgZf1Y+rUHM8sj3MrMOUk8hYftStn+pq6Th4b7MAGbSMkADJ1HPrzxVD8NLRZ9qWaciBJ2pwenZAyD6qo+NdSUWWv2VsS2tgRbwRRZ66EC59SBk1Wn6Qd9iG0gz78jykeUa6fzk+lW3XPfHfaYfaKx6hiGFBjP3nLMf5dFEbz9HzZ2Xu7ggchHAp7xnLuPpFVsbwXwt7WeY/6uJ3/hUmodwOsez2Wr45zyyyn4Hsx8MRg/Gs/GjaIh2VMMgGVo4hnl1bJ/lVqCid0LH7RfWsR565k1eYB1N9AasL9IK/zPawA+5G8rD9shVP8j/M1pOB9oJdph+REMUknXOCcIP6m+Va/i7tNZdq3HMYi0Qjn+FQT/MzUVYv6P8AYabW4mIwZJggPisajHw1O4+BryfpB32EtIAfeZ5j+6Ao/rPyqZcKrHsdlWg/GnbH/mkyfkwHwqouOO1Fk2mU1DEMUceM9Ccufoy/Kg2fCdTBYbWvF95Iii+RRGc4/iT5CoJuhZCW9tIiMq08QI8QGBP0Bq7uFuww2xOzfpdCYsfKTKD+ULVJtFPs29USLpnt5FcA9G0nII8UbHUdx8aDqPau1oLVO0uJViTIXU5wMnoPWtUN8bOWKdra4jlaKJ5SEbOAoJyfDniqI3x31udrvFH2elVOUgizIWYjGo8ssQMgYAwCatPhxuEbWynFwMT3aFHHXs0wQFyORPtMTjvOOeM0FEbLs5LmaOJSDJK6oCeQ1MepOOQzzqcf5ktoeNn/AGj/APw1EXiuNm3ah10TwOHAYcjpPIj8SHHUdxqX7y8Xbq6gaBI0gEg0u6uWYg8iFyBoz07zg8sdaD9PBXaJGNdoAeXKR+Xw7GrE4y3Qg2S0a8u0aKEegOo/yoajnBvdC4Ev2267RFVSIY3JBYsMFyp90BcgZ5nUTywCfZ+kHG32W2YA6FmOo9wJUhc+H3h8aCI8DbHtNpa+6GF2+LEIPoWqa8frsrZQRjpJONXmEVmx/FpPwqrdxt832XJLIkSSiVVVgzFMaSSCCAfE8seFXFv/ALDm2psqJlQC4UR3Kxg55lfaQE4ydLNjOMkDpQQXgFZhr2eU9YoAo/5jDn8oyP3quPevaYtbO4nP3I2I82xhR8WIHxrm/dDeefZdyzogJI7OWKQFc888+9GB8u88udbTe3fu72uUt1i0pkMIYgZGdh0LHGWA7gAAOp6DAaHc7ZjXN7awjJ1Spq/ZU6mJ/dU1vOMF/wBttWfwiEcI/dXUf5narL4U7hGwVrm6AFw64C8j2KdSMjkXOBnHIYAHeTRu1Lz7VdSsrAtPM5Xn/tHOkfUCg6N4UWHY7KtR3upmP/NYuPoRVUccb7tNpaAeUMSJ6FsufoyVf1hbCKOONeiIqD0UAD8q5U322qJr+8l1A5mkA59yHQv8qigvbgrYdlsuNiMGV5JT6atK/wAqrU8rWbs7P+z2lvD/ALOKNPiFAP1zWzohSlKBWg38UmwuMfgB+AIJ+ma39YL22WWN42911Kn0IxUmMwzt1btcVdJhR+5l+IL2B2OF1aGPgHBXPzIq9ga552ts57eZ4ZB7SHH7Q7iPIirD3H35QqsF02lhhUkPRh3Bj3N59/r10WqsfTL2+09mm7EXrfHh6dViUr8Br9roeCV8ugIwQCPPnX1SgxrAo5hQD5ACslKUCsbQKTkqpPiQKyV+ZoCqByAwPKvx4weoB9Rmvi4uUjGp2VR4sQB9a+bO7SVA8bB0OcMpyDg45Hv5g0XE4y+uzVQSABy5kDFVS3GmyJz9jmPn+r5+fNqnm/l+YNnXcg94QuF/aYaR9SK5u3P2MLy8t7YkhZGwxXqFUFjjPfhTQWyOOFqOQtLj5x/469uzuLmzZWxLHJDk41SRqw+JQtgeZrHJwTsiOU1yD46kP5pVN707GNldzWxbX2TABsY1AgMDjuOCKDq63dWVShBUgFSvQg9MY5Yrz7R2TBcDTPDHKB0EiK4H8QNQ7glK52VHqJIWSVUz+EMeXoDqHwqczTKgyzBR4k4HzNEebZ2yLe3GIIYoh/5aKn9IFe2sUFwjjKMrDxUg/lWTNB5b/ZsM40zRRyDwdA4/mFeew3dtIDmG2gjPikSqfmBWzpQKie+m+lnYskN2rv2qltKoHGAce0Ce8/kaldV1v7w1k2ldCf7UIwI1jCGIvjBYk51jqW8KDZ7l/wCS71HmtLKJArlCWt0Qk4BOMA55Ec6mQFR/cTdr/J1otvr7QhndnC6cljnpk4wMDr3VvpZlUZZgo8ScD5mg8W0dh2tx/p7eGX/1I1f+oGslhsuCAYghjiHgiBP6RWeC5R/cdW/ZIP5VkzQMVjFsn4F+QrLSgVi+zJ+Bf4RWWlApX5mv2gUpSgUpSgj29m60d6gz7Eqj2HA+jDvX8qqLbe79xaHE0ZC5wHHND6N3ehwav6vl0BBBAIPIg881rrtxU79l7QuWPp1p6KH2PvPdWuBFKdI+43tL8Afd+BFSyy4pOOU1up80fT/KwP51Kdo7i2MvPsuzPjGdH8o9n6VoLnhZGf8AR3Dr+2gf+krWvduU6S7atp2G9xuU4n50eyDidan3o5l/dU/k/wDdWccSLLxk/s//ALqPPwtl7riM+qEf3mvgcLp/9vF/C1XNzo1za7Pn/cx5+yQScTLMdFmb0QD+phXjn4pRfct5D+0yr+WqvDHwsk+9coPSMn/vFe2DhbF9+4kP7Kqv56qZuybvZ1POZ82ruuKFwf8ARwxp+0S/5aa0d9vvfSdZyg8EAT641fWrFteHdinvI8n7Uh/JMA1vLHYVtDzigiQ+IQZ+eM03K51k/l7Hb8FrP3+SpKDZV5dHUsc0p/E2SP435fWrt3esewtoYj1SNVb1xz+ua2OKVnRb3XJtW21X4inEREK3473+jZ6x980yL8EzJ8sqvzFVTw529BYXguLhZGVY3VRGoY6mwM+0wwNOode+pf8ApA3+Z7WAH3I3lYebkKPojfOtVw54cJtK3kmkmkiCyGNQgU6sKpJOoeLY+FbHGmV9xttAh7G3uHfHIOERc+bB2IHopqtdl7u3+2Ll5QhHauXknZSsa58CffwBgKpJ5DOOtSPfvhYlhZvcxXDv2bJqV1UZDsE5FcYILA9/fXj4KbVmTaKQh27KVZAyZOnKqWDBegbIxkeJoLD3u3gi2FYw29uA0pXRErc8Y96R8deZzjvLeuKs2RuztHbjPM0gcKcGSdyFz10oqqccsclUAZrDxS2qbjadwScrGwgTyEfI/N9Z+NZt399tpWcCwW6ARrkjNuWJ1EsST35JoNRtHZ91sm7Ka+ynTSweJuTA9COQ1KcEYYdxyKm3EvbD3eztmXqkoz9pFIEJUaxyPQ9NUb49ahO8W0Ly+m7e4RzJpVMrEyjC5I5Y8z86ne2NkMu69uWBDJKJ8EYIEsjjoensyD5UHr/R/v2aS8jdmb2YnGok97g9f3akHGref7Lai3jbE1zlcg4Kxj3z5E5Cj9onuqB8Db5Yr+UMQqm2kYk9BoZD+WT8K0G3r+XbG0iYxkzOIYQfuIM4z4ADU7eGWoJpwO2HJLK97MzmOLMcQZiQzke02CeYVTj1Y961Xe3NrS3FzPJHI/62aQoA5A9pjpAGeXIiuiNpQJsvZEqw8hb27hSfvNpPM+bOcnzNc/8AD/Z4m2jZxYyO1Vz6RfrOf8FBem+e9CbHsolUB5igihQ95UAFm79K8s+JIHfmqe2ZsLaO3ZJJGkDhD7TzMRGhPMKiqDg47lXpjPXnk4v7VM+05lz7MAWFR3chqY+upiP3RWHdvfLaNlAIbZQI8l+cBcktzJ1d/d8AKDWbZ2PdbJu9BbsplUSLJCx5qSQCDgEjKkEEfdPLFT7fjbr32w7O7yVkE/ZyaSVywEiE8ugJUNjzFQLeTal7fyia5Ri6oIxpiZQACx6Y65Y8/TwqdHZjDdU61Ibte2wRggdvp6HxX86D94BXLtdXIZ2b9SpwzE/e8z51veOm8hhgjtI2IeY63IOCsaHlzHTU+PgrVFuA04S7uSxAUW5Yk9wVlJPwFau1Rtu7ZywPZO2o/wDDBH0HkWGB6yGg0u6d/Kt/Z5kf/wATACCzdDIoOQT4E10lvZttbK0muG/1a+yPxMeSr8WIFc9byoIttyY5Bb1H5dw1q/8AfUu497w6pIrNT7MY7aX9oghAfRct++tBFNwtmT7Sv0R5JCmTPO2th7IOSOuBqYhceBPhXTCjHSoNwh3Y+x2QeRcTXGJX8VX7ifAHJ82NTqiFKUoFKUoFKUoFKUoFKUoFKUoFKUoFKUNBzRxavu22rceEeiEfuKM/zFqufhLY9jsq25c5A0x/5jFh/KVrX7Q4R2M0kkrvca5HaRv1g6sSTj2OQ51ObG1WKNIk92NVRfRRgfQUEJ43S6dlSj8UkK/zhv8AtqsuCSZ2qnlDK39I/vq8d6t24toQ9hOXCaw/sEA5XOOZB5c6027HDe0sLgXEDTawrJhnBBDdcgKPAH4UFAb52rR316jcm7eY/wAbFh9GBq8rLijs1LSNu1IZY1HYhGLggAaRyx15ZzjzrY75cPbTaLCSTVHMBp7WMgEgdAwIIbHpnzqKRcDoM+1dzEeARVPzOfyorXbu8T9pXt3HbxRQASPz9hj2aZyxJ1/dXvwMnHiBVjcRrTtdmXijr2LOPVPbH1Ws+6+6Vrs9SttHgt7zsdTvjxY93kMDyrcXduJEeNvddSh9GGD9DRHIUFwyatDEa1aNsd6t1HoRVx8Cd19KvfyLzbMUOe5Qfab4kaR5KfGtuOC+z8e/cf2g/wAFWDYWiQxpFGoVI1CKB3ADAoqCcc7/ALPZhj755Y4/4SZT8P1ePjUB4EWGvaDyd0MLH95yFH0D1b2+G6EG0ljW4aQLGSwCMFySMZOQc4Gfma+Nz9yrbZvam3MhMujUXYN7mrGMAY940Rz9xDt2TaV4rZBMzMPMP7QPyIq4d3+JezYrGDXNpeOJEaLQxbKqAQABg8x1zit3vjuFabRIaUMkoGkSxkBseDAghgPMcsmoenA6DPtXc2PAIgPzOR9KK1ezOKm0ru6WC2hgHayYQMjMUXPVyHAOleZIx0OO6rL4iW3abMvV7+wdh6qNQ+or73V3NtNng/Z4/bYYaRjqdh4au4eQwK3N9arLG8be7IrI2PBgQfoaI5N2dtR4VnVOXbxGFj4KWUnHqFx6E1d3A7d3sbRrpx7dzzXyjX3f4jlvTTX3/mX2d+O4/tB/gqw7aBY0VEGFUBVA7gBgD5UVzRxPXRti88pI2+ccbf31sNxdlPtfarzTDKK5uZvDr7EfoSAP2UNWvvFwys724e4laYPJp1aXAHsqFHIqe4Ctxulupb7OjeO3DYdtbM51MTgAcwByAHTzPjQb2lKUQpSlApSlApSlApSlApSlApSlApSlApSl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4" descr="data:image/jpeg;base64,/9j/4AAQSkZJRgABAQAAAQABAAD/2wCEAAkGBxMSEhQUEhQWFhUWGBgUGBgYFyAXHhcgGiAdHSIfHBoYHCggGBolHRwYIjQiJSkrMC4uGB8zODMsNygtLisBCgoKDg0OGxAQFy0cHB83LCwtMC0sLCwyNzQsLCwsLC03LDc0NzctLCssLCwsKy0sLCwsLywsLCwrLCw1LDcsLP/AABEIAKsBJwMBIgACEQEDEQH/xAAcAAEAAgMBAQEAAAAAAAAAAAAABgcDBQgEAgH/xABJEAACAQMBBQUFBAcDCgcBAAABAgMABBESBQYHITETQVFhcSIygZGhFEJSsQgjcoKSorKTwdIVFzNDU1Rig6PCNGNz0dPh8CT/xAAZAQEBAAMBAAAAAAAAAAAAAAAAAQIDBAX/xAAsEQEAAQMBBQcEAwAAAAAAAAAAAQIDETEEEiFBUQUTMpGh0fAicYHxFCNC/9oADAMBAAIRAxEAPwC8aUpQKUpQKUpQKUpQKUpQKUpQKUpQKUpQKUpQKUpQKUpQKUpQKUpQKUpQKUpQKUpQKUpQKUpQKUpQKUpQKUpQKUpQKUpQKUpQKUpQKUrFPcInN2VQeQ1EDPzoMtKwQXcb5COrY66WBx8q8e1tv21sP10qoeunOWPoo5n5UytNM1TiIy2dfhqJDee5uf8AwNoxU9Jp/wBWnqB1YelZV3amn53t07j/AGUX6qP0JHtOPU1jvZ0bu53fHOPWfL3w92095beIlBIHl7o0BlbPmqcwPXFR7Yu29p3jkKkUMasVZ2QnmDghQW9pvoKl+zdlw266YY0jH/CMZ9T1Pxr1qoAwBimJnmsXLdMTEU5nrPt+35EpAAJJI6k45/LlX3SlZOcpSlApSlApSlApSlApSlApSlApSlApSlApSlApSlApSlApSlAqGb7cRINmypFJFLIzp2n6vTyGSBnUw64NTOoTvbw0ttoXH2iaa4VtKx6YygUBc9NUZPUk9e+g0H+fC1/3W5/6f+On+fC1/wB1uf8Ap/46iPE7cO22ZFC0Ms7vLIVxIyEBQpJPsRqc50jr3mtfwx3Mj2nLMszyIkSKcxlQSzE4HtqwxhW7vCip8eONr/utz/0/8daTjrtbtlsE0lQ0bXLI2MrrChQccsj2x86kB4H2PfcXeP2ov/hqv+Md6JNqSqPdhSOEDwwNZ+r4+FBNv0fNnhbe6mxjXKsYPiI1z+bn5VYcW7lsszz9krSu2ou/tEHpy1cl5YHKqa2BxIj2Zs+C3t4xLOdckjOdKIXYkLy5uwXSOWBy6179j8bJRIBdwRmMnm0WoMo8dLEh/TIqYWKqo0nGV2Cv2sMF0jxrIrAxsocNnkVIyDnwxzqrd6eM8cTlLKITY5GVyVT90Dm488geGarFbFKomy433WoGSCB07whZD8CSw+lXDuzt6K+t0nhJ0tkEHqrDqrDxH/saDa0pSgUpSgUpSgUpSgUpSgUpSgUpSgUpSgUpSgUpSgUpSgUpSgUrDc3CxqXdgqrzLE4A9Sag17vXcXrmDZqHA5NOwwB6ZHs/HJ8BWM1RDdasVXNOERrM6JLvBvNb2Y/Wv7XUIvNj8O4eZwKz7vbQe4gWV4+zLliEOchckAnPeQM/GtRu9uVDAe1mPbznmXfmAfIHv8zk+lSmkZ5rd7qI3aOM9faFEcfb/XeQQg/6KEufWRvzwg+dSjgFYaLOabvlmIHpGAP6i9VfxMv+32ndtnIV+yHpGAp/mDfOr54aWHYbMtEIwTGJD6yZf/urJpSY1yVt+8Nzd3Eo5mWaRl8wzHSPlgV0/vff/Z7G6m70hkYeuk4+uK5r3D2f220LOLuMqMfSP9YfohoQ6E3S3LtrO2WLskdyo7V2UMZGPXOfu55Adwrm/eSKOO6uli5RpNMqjwVXYADyGMDyFdXbSuxDDLK3SNGc/ugn+6uUdiWrXV1BG3MzTIr+ethqPyLGhCzeJG2XtNlWGz1OHkt4hNj8CIq6fRmz6hGHfUa4X3ezYJZJtoMNS4WFDG0gHXU5CqRnoBnpzrLxtlLbVcdyQxIPT2m5eWWNbncXhdb31lFcyzzK0hkyqaNI0uyD3lJzhfnmg1nFnbezrswPZEGQaxIRG0eV5ac6lGo5z9alX6Pbt2F2v3RKhHqV5/QLWq2luHsS3kaKbaUiSLjUrNHkZGRn9Xy5GrI4f7t29lbEWsjSxzN2wdsZbKqBjSBywB3d9BJ6UpRClKUClKUClKUClKUClKUClKUClKUClKUClKUClKUCtPvHvFDZpqlPtH3UHvN/7DzPKvBvjvalmuhfbnYeynhnoWx3eA6n61qd2N0nlf7XtAl5Wwyxt0Xw1Dpy7l6D16YTVxxDqtWKYp7y7wp5Rzn51eW02TdbVYTXZMVsDlIl5Fh48/6jz8AAc1PrCxjhQRxIEQdAB/8AsnzNegCv2rFOGF2/Vc4aUxpEFfErYBIGSATjxqC8X96J7C2iNs+iWSXTnSreyFYnkwI66e7vqp24q7VHW6H9jF/grJoYn3A2pNIS9nIvaOWdiyctbZJ5PnvJrpaCIIqqvRQFHoBiuc7XiztRTkzRyDwaJMfyBT9atfhvxBXaWqORBFcINRUHKuucalzzGDjIOcZHM0V6OK9ncT7OkhtYmleR4wVUgEKrByfaI5eyB8agnCPcu8t7/trq3aJEifSWKnLMVAxpY/d11dlKIjfEWCaTZ1zFbxtJLInZhVIBIYgN1IHulqqvhluNexbRhmubZ4o4g76mK4J0lQPZY88tn4VNeLW+s+zvs623Z65e0ZtalhpTSOWGGDlq+uEu9V3tFbiS57PTGyImhCvMgls5Y55FPmaDU8X9wp7uRbu0XtHCCOSPIBIUkhlzgE+0QRnoFx517sqbbdohht476NCSSi2zsMnrp1RnTnr7OPGumaUFA7pcLLy6mEt+GiiLa31tmWbvI6krnvZjny7xfcUYUBQAAAAAOgA6AV90oFKUoFKUoFKUoFK8G1ttW9quq4mjiX/jYDPoOpPpWTZO0Y7mJJoSWjkGpSQRkeODzwaD10pSgUpSgUpSgUpSgUpSgUpSgVGN9t61so8LhpnHsqeij8TeXl3/ADrZ7xbZS0gaV+7kq97MegH/AO6A1X+5GyHv7l7y59pVbIB6M46AD8CcuXp51hXVyjV2bNZp3Zu3PDT6z0bfcbdZtX2y7y0z+2obqufvNn7x7h3D6TygFftZU0xENF69Vdq3qilKVWpRX6QF/qu7aEf6qFpD6ytj54i+tbzgPsdDazzSRqxebSpZQeSKOmentM3yqvOKV/2+1btgchGEK+XZqFI/j1/OvbutxMuLC2W2ihhZVLEM2rJLMWOcNg9cd3ICipfx52ZbxwW8iRokzTaMqoUsmhic46gHT6Z86iXB6cQ30tw5IigtZpZDjOFGnuHX08q0e3dvXm1bhO0/WSe7HFEhwM9dK5J58skk9PKp7dbsnZOwrtpcfabrs4nHXQrMBoBHUhS5J8T4Cgn2w+I9hdzLBBI5dgxGqJ1GFBYkswAAwD1r9j4j7Pe5S2ilaWR2CAxoSuf2/dI68xmueN3rC4uJuwtQTJMrRnngaORbU33UwOfj055wbe3H4US2d3DczTxv2eohEVveZSvvE8wNR7qDZb77f2J9pMW0E7SaIBecTvpDANgFRjvBrdbFvtn2mzzd26CG0P644QgnJCZ0n2snAHyrnrfK+7e+u5Rz1TPp8wp0r9FFWxxUxabDtrUdWMEPL/y11k+mpB8xQSbZPE3Z1xII45W1EM2XjZFUIpYlmYAKAAetau/4x7PjfSgmlAONSIAvw1spI+FVPw63TO0rkxlikKLrlZeuCeSjPexHeOQU+VSrituBaWFtHPa61PaCJlZy4bUGOfaOQRp7uXPpQW1uzvNbX8ZktpNQBwykaWQ+DKeY9eh7q2G0b+KCNpZnWONRlmY4AqiuA2r/ACjJjOn7O+r11ppz/N8zWq4p73tfXTorH7PAxSNR0YryZyO8k5A8vU0Fl3fGfZ6thEnkHTUqAD4B2B+lSndbfC02gD9mkyy82jYaXXzKnqPMZFV2eE0KbLeRxIb0QtN7LE4YKWEYjHJvw+JPTuFRLh5sm9g2layfZ7hB2ml2MTqulgQ2olcYxz594FB0XdXKRqzyMqIoyzMcADxJPIVANo8Y9nRsVTtpsctSIAPgZGXIqvOL++DXVy9ujf8A89uxXAPKR195j4hTyA8ie8VLd1OFNkbWN7ws00ihyFlKCPUMhQFPMjvLZ591BLN1+ItjfOIo3ZJT0jlXSW7/AGTkqxxnkDnlXp3n35srCRY7l2V3XWAsbPyyRk6QccwflXNe1ojaXMyxPk280ixyDrmJyFblyz7INXdxA3QtrqGTaM8kqulqGCqVCjSpYDmpPNmPfQUtvTtL7Vd3E459pI7Jn8OTp69PZxyq+9xN9LCVbeytndnSIKAYnUYjUAnLDA/+xVDbq7K+13lvbkkCVwrEdQACzEZ79INXdZ7pWWwlnvw8rlImXDsvPUVwq4Ue0zBV+NBMNv7w21knaXMqxg9AebNjuVRlmPoKhMvGmwDYEdww/EEUD5FwfpVRRm62xfqHbM07YyclYlGScDuRVBOO/Hic1bl1wcsBbsqGXtgpxKZCfaA709zGe4D40Es3X3wtNoA/ZpMsvNo2Gl189J6jzGRWbefee22fGsl0xVXbQulS5JwT0UE9Aedczbq7Te1u7eZDhlkUHzViAy+YKk/Q1Y/6QV/mW0gB5KskrDzYhV/pegnuz+JOzpklkWYqkIUuXRk97IAGoZZjg4AyeVaU8Z9n69Oi40/j7MY/h1avpUD4WbgLtHXNcFhbo2gKp0mRwMnJ7lUMOY5kseYwc+XixunBs6eEW+oRzIzaWYtpKEA4Y8yDqHXPQ0HQWydqQ3USzQOJI26MPLqCOoIPUHmK9lVP+j3q+z3fXT2y48M6BnHw0/SrYohSlKBSleDbl72FvNL+BGYeoHL64otMTM4hVu/+1GvLwQRc1jYRKPxOTgn5+z8D41aextnLbwxwp0RQM+J7z6k5Pxqn+HsPabQh1c8a5D5kKf7zmrurTa45qen2j/XFFinSIz+SlKVueWV8TSBVLHkFBJ9Bzr7qMcTL/sNl3j5wTE0YPgZf1Y+rUHM8sj3MrMOUk8hYftStn+pq6Th4b7MAGbSMkADJ1HPrzxVD8NLRZ9qWaciBJ2pwenZAyD6qo+NdSUWWv2VsS2tgRbwRRZ66EC59SBk1Wn6Qd9iG0gz78jykeUa6fzk+lW3XPfHfaYfaKx6hiGFBjP3nLMf5dFEbz9HzZ2Xu7ggchHAp7xnLuPpFVsbwXwt7WeY/6uJ3/hUmodwOsez2Wr45zyyyn4Hsx8MRg/Gs/GjaIh2VMMgGVo4hnl1bJ/lVqCid0LH7RfWsR565k1eYB1N9AasL9IK/zPawA+5G8rD9shVP8j/M1pOB9oJdph+REMUknXOCcIP6m+Va/i7tNZdq3HMYi0Qjn+FQT/MzUVYv6P8AYabW4mIwZJggPisajHw1O4+BryfpB32EtIAfeZ5j+6Ao/rPyqZcKrHsdlWg/GnbH/mkyfkwHwqouOO1Fk2mU1DEMUceM9Ccufoy/Kg2fCdTBYbWvF95Iii+RRGc4/iT5CoJuhZCW9tIiMq08QI8QGBP0Bq7uFuww2xOzfpdCYsfKTKD+ULVJtFPs29USLpnt5FcA9G0nII8UbHUdx8aDqPau1oLVO0uJViTIXU5wMnoPWtUN8bOWKdra4jlaKJ5SEbOAoJyfDniqI3x31udrvFH2elVOUgizIWYjGo8ssQMgYAwCatPhxuEbWynFwMT3aFHHXs0wQFyORPtMTjvOOeM0FEbLs5LmaOJSDJK6oCeQ1MepOOQzzqcf5ktoeNn/AGj/APw1EXiuNm3ah10TwOHAYcjpPIj8SHHUdxqX7y8Xbq6gaBI0gEg0u6uWYg8iFyBoz07zg8sdaD9PBXaJGNdoAeXKR+Xw7GrE4y3Qg2S0a8u0aKEegOo/yoajnBvdC4Ev2267RFVSIY3JBYsMFyp90BcgZ5nUTywCfZ+kHG32W2YA6FmOo9wJUhc+H3h8aCI8DbHtNpa+6GF2+LEIPoWqa8frsrZQRjpJONXmEVmx/FpPwqrdxt832XJLIkSSiVVVgzFMaSSCCAfE8seFXFv/ALDm2psqJlQC4UR3Kxg55lfaQE4ydLNjOMkDpQQXgFZhr2eU9YoAo/5jDn8oyP3quPevaYtbO4nP3I2I82xhR8WIHxrm/dDeefZdyzogJI7OWKQFc888+9GB8u88udbTe3fu72uUt1i0pkMIYgZGdh0LHGWA7gAAOp6DAaHc7ZjXN7awjJ1Spq/ZU6mJ/dU1vOMF/wBttWfwiEcI/dXUf5narL4U7hGwVrm6AFw64C8j2KdSMjkXOBnHIYAHeTRu1Lz7VdSsrAtPM5Xn/tHOkfUCg6N4UWHY7KtR3upmP/NYuPoRVUccb7tNpaAeUMSJ6FsufoyVf1hbCKOONeiIqD0UAD8q5U322qJr+8l1A5mkA59yHQv8qigvbgrYdlsuNiMGV5JT6atK/wAqrU8rWbs7P+z2lvD/ALOKNPiFAP1zWzohSlKBWg38UmwuMfgB+AIJ+ma39YL22WWN42911Kn0IxUmMwzt1btcVdJhR+5l+IL2B2OF1aGPgHBXPzIq9ga552ts57eZ4ZB7SHH7Q7iPIirD3H35QqsF02lhhUkPRh3Bj3N59/r10WqsfTL2+09mm7EXrfHh6dViUr8Br9roeCV8ugIwQCPPnX1SgxrAo5hQD5ACslKUCsbQKTkqpPiQKyV+ZoCqByAwPKvx4weoB9Rmvi4uUjGp2VR4sQB9a+bO7SVA8bB0OcMpyDg45Hv5g0XE4y+uzVQSABy5kDFVS3GmyJz9jmPn+r5+fNqnm/l+YNnXcg94QuF/aYaR9SK5u3P2MLy8t7YkhZGwxXqFUFjjPfhTQWyOOFqOQtLj5x/469uzuLmzZWxLHJDk41SRqw+JQtgeZrHJwTsiOU1yD46kP5pVN707GNldzWxbX2TABsY1AgMDjuOCKDq63dWVShBUgFSvQg9MY5Yrz7R2TBcDTPDHKB0EiK4H8QNQ7glK52VHqJIWSVUz+EMeXoDqHwqczTKgyzBR4k4HzNEebZ2yLe3GIIYoh/5aKn9IFe2sUFwjjKMrDxUg/lWTNB5b/ZsM40zRRyDwdA4/mFeew3dtIDmG2gjPikSqfmBWzpQKie+m+lnYskN2rv2qltKoHGAce0Ce8/kaldV1v7w1k2ldCf7UIwI1jCGIvjBYk51jqW8KDZ7l/wCS71HmtLKJArlCWt0Qk4BOMA55Ec6mQFR/cTdr/J1otvr7QhndnC6cljnpk4wMDr3VvpZlUZZgo8ScD5mg8W0dh2tx/p7eGX/1I1f+oGslhsuCAYghjiHgiBP6RWeC5R/cdW/ZIP5VkzQMVjFsn4F+QrLSgVi+zJ+Bf4RWWlApX5mv2gUpSgUpSgj29m60d6gz7Eqj2HA+jDvX8qqLbe79xaHE0ZC5wHHND6N3ehwav6vl0BBBAIPIg881rrtxU79l7QuWPp1p6KH2PvPdWuBFKdI+43tL8Afd+BFSyy4pOOU1up80fT/KwP51Kdo7i2MvPsuzPjGdH8o9n6VoLnhZGf8AR3Dr+2gf+krWvduU6S7atp2G9xuU4n50eyDidan3o5l/dU/k/wDdWccSLLxk/s//ALqPPwtl7riM+qEf3mvgcLp/9vF/C1XNzo1za7Pn/cx5+yQScTLMdFmb0QD+phXjn4pRfct5D+0yr+WqvDHwsk+9coPSMn/vFe2DhbF9+4kP7Kqv56qZuybvZ1POZ82ruuKFwf8ARwxp+0S/5aa0d9vvfSdZyg8EAT641fWrFteHdinvI8n7Uh/JMA1vLHYVtDzigiQ+IQZ+eM03K51k/l7Hb8FrP3+SpKDZV5dHUsc0p/E2SP435fWrt3esewtoYj1SNVb1xz+ua2OKVnRb3XJtW21X4inEREK3473+jZ6x980yL8EzJ8sqvzFVTw529BYXguLhZGVY3VRGoY6mwM+0wwNOode+pf8ApA3+Z7WAH3I3lYebkKPojfOtVw54cJtK3kmkmkiCyGNQgU6sKpJOoeLY+FbHGmV9xttAh7G3uHfHIOERc+bB2IHopqtdl7u3+2Ll5QhHauXknZSsa58CffwBgKpJ5DOOtSPfvhYlhZvcxXDv2bJqV1UZDsE5FcYILA9/fXj4KbVmTaKQh27KVZAyZOnKqWDBegbIxkeJoLD3u3gi2FYw29uA0pXRErc8Y96R8deZzjvLeuKs2RuztHbjPM0gcKcGSdyFz10oqqccsclUAZrDxS2qbjadwScrGwgTyEfI/N9Z+NZt399tpWcCwW6ARrkjNuWJ1EsST35JoNRtHZ91sm7Ka+ynTSweJuTA9COQ1KcEYYdxyKm3EvbD3eztmXqkoz9pFIEJUaxyPQ9NUb49ahO8W0Ly+m7e4RzJpVMrEyjC5I5Y8z86ne2NkMu69uWBDJKJ8EYIEsjjoensyD5UHr/R/v2aS8jdmb2YnGok97g9f3akHGref7Lai3jbE1zlcg4Kxj3z5E5Cj9onuqB8Db5Yr+UMQqm2kYk9BoZD+WT8K0G3r+XbG0iYxkzOIYQfuIM4z4ADU7eGWoJpwO2HJLK97MzmOLMcQZiQzke02CeYVTj1Y961Xe3NrS3FzPJHI/62aQoA5A9pjpAGeXIiuiNpQJsvZEqw8hb27hSfvNpPM+bOcnzNc/8AD/Z4m2jZxYyO1Vz6RfrOf8FBem+e9CbHsolUB5igihQ95UAFm79K8s+JIHfmqe2ZsLaO3ZJJGkDhD7TzMRGhPMKiqDg47lXpjPXnk4v7VM+05lz7MAWFR3chqY+upiP3RWHdvfLaNlAIbZQI8l+cBcktzJ1d/d8AKDWbZ2PdbJu9BbsplUSLJCx5qSQCDgEjKkEEfdPLFT7fjbr32w7O7yVkE/ZyaSVywEiE8ugJUNjzFQLeTal7fyia5Ri6oIxpiZQACx6Y65Y8/TwqdHZjDdU61Ibte2wRggdvp6HxX86D94BXLtdXIZ2b9SpwzE/e8z51veOm8hhgjtI2IeY63IOCsaHlzHTU+PgrVFuA04S7uSxAUW5Yk9wVlJPwFau1Rtu7ZywPZO2o/wDDBH0HkWGB6yGg0u6d/Kt/Z5kf/wATACCzdDIoOQT4E10lvZttbK0muG/1a+yPxMeSr8WIFc9byoIttyY5Bb1H5dw1q/8AfUu497w6pIrNT7MY7aX9oghAfRct++tBFNwtmT7Sv0R5JCmTPO2th7IOSOuBqYhceBPhXTCjHSoNwh3Y+x2QeRcTXGJX8VX7ifAHJ82NTqiFKUoFKUoFKUoFKUoFKUoFKUoFKUoFKUNBzRxavu22rceEeiEfuKM/zFqufhLY9jsq25c5A0x/5jFh/KVrX7Q4R2M0kkrvca5HaRv1g6sSTj2OQ51ObG1WKNIk92NVRfRRgfQUEJ43S6dlSj8UkK/zhv8AtqsuCSZ2qnlDK39I/vq8d6t24toQ9hOXCaw/sEA5XOOZB5c6027HDe0sLgXEDTawrJhnBBDdcgKPAH4UFAb52rR316jcm7eY/wAbFh9GBq8rLijs1LSNu1IZY1HYhGLggAaRyx15ZzjzrY75cPbTaLCSTVHMBp7WMgEgdAwIIbHpnzqKRcDoM+1dzEeARVPzOfyorXbu8T9pXt3HbxRQASPz9hj2aZyxJ1/dXvwMnHiBVjcRrTtdmXijr2LOPVPbH1Ws+6+6Vrs9SttHgt7zsdTvjxY93kMDyrcXduJEeNvddSh9GGD9DRHIUFwyatDEa1aNsd6t1HoRVx8Cd19KvfyLzbMUOe5Qfab4kaR5KfGtuOC+z8e/cf2g/wAFWDYWiQxpFGoVI1CKB3ADAoqCcc7/ALPZhj755Y4/4SZT8P1ePjUB4EWGvaDyd0MLH95yFH0D1b2+G6EG0ljW4aQLGSwCMFySMZOQc4Gfma+Nz9yrbZvam3MhMujUXYN7mrGMAY940Rz9xDt2TaV4rZBMzMPMP7QPyIq4d3+JezYrGDXNpeOJEaLQxbKqAQABg8x1zit3vjuFabRIaUMkoGkSxkBseDAghgPMcsmoenA6DPtXc2PAIgPzOR9KK1ezOKm0ru6WC2hgHayYQMjMUXPVyHAOleZIx0OO6rL4iW3abMvV7+wdh6qNQ+or73V3NtNng/Z4/bYYaRjqdh4au4eQwK3N9arLG8be7IrI2PBgQfoaI5N2dtR4VnVOXbxGFj4KWUnHqFx6E1d3A7d3sbRrpx7dzzXyjX3f4jlvTTX3/mX2d+O4/tB/gqw7aBY0VEGFUBVA7gBgD5UVzRxPXRti88pI2+ccbf31sNxdlPtfarzTDKK5uZvDr7EfoSAP2UNWvvFwys724e4laYPJp1aXAHsqFHIqe4Ctxulupb7OjeO3DYdtbM51MTgAcwByAHTzPjQb2lKUQpSlApSlApSlApSlApSlApSlApSlApSl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6" descr="data:image/jpeg;base64,/9j/4AAQSkZJRgABAQAAAQABAAD/2wCEAAkGBhQRERUUEhQWFRUWFhoYGBcVGRoXHBwZFhoWFhscGRgZHyYeIyIjGR0eIC8iJCcpLSwsHR49NTAqNSYwLCkBCQoKDgwOGA4PGTUlHiUsKTQ1NTUtKTUzNTU0LC8uKjQuLDQrNSssLzQ1NSw1MzY1Liw1NjQsNS81LSkzLDQsNf/AABEIAHoAuAMBIgACEQEDEQH/xAAcAAEAAwEAAwEAAAAAAAAAAAAABQYHBAIDCAH/xABBEAACAQMCAwUGAgcFCQEAAAABAgMABBEFEgYHIRMiMUFRFDJhcYGRQnIII2KCobGyFTNSk8IXQ1SDkqTB0fAk/8QAGQEBAQEBAQEAAAAAAAAAAAAAAAIDBAEF/8QALhEBAAIBAgMGAwkAAAAAAAAAAAECAxESBCExE0FhcaHwUbHRBRQiMlJTgZHB/9oADAMBAAIRAxEAPwDcaUpQKUpQKUpQKUpQKUpQKUpQKUpQKUpQKUpQKUpQKUpQKUpQKUpQKUpQKUpQKVX5uP8AT0Zla9t1ZSVYGRQQQcEEZ8jXh/tG03/jrb/NX/3QWOlZ5x9zajsbeGa17K5E0jqCH7uIwC2CueoJA+tWFb+8ntbZ4EhjkmjV5DIWZY9yhsKowWPXHX0pKq13TpqsJNVrW+N4olcW5FxMgz2ce5gAOp3OgKrgetE4L7Xrezy3J/wE9nF/lJjP7xNT9rZRxIEjRUUeCqAo+wqec+DaOypPP8XpH19IQ/CmqXVyna3EKQIw7i5YuR6tnGB6DGflU/SlexGkMslotaZiNI+BSlK9QUpSgUpSgUpSgUpSgUpSgUpSgV4u4AJJAA6knoAB6moTiHjCG0IQ5knb3IYxudifDoPAfE/xqHXhm51Ah9Rfs4s5W0hOB/zX8SfgP4VM27odNMHLfknbX1nyjv8Al4qNzO5Y6fZafNdx9q0pK7C0m4FpGHXGOvQk1w8puU1pqFibi6EhZpWCbH2jau0eGP8AFuqa/SO1IJaW1uOnaSs+P2Ylx/Nx9qvXLLTPZ9KtE8CYg5+cn6z/AFVTmYjzf0yK1ubPT7cOYoYyQudzlriQlsepIC4+lWfivmZrGmvE01pBDbv0jiPfO1cd13VujBSPAAfCo+Ae3cXk+Kwyn/tkx/WK6f0irwy3Nnap1baz49TKyxr/AEn70F34t5sxWdlbzrGXmuo1eKEnwDAHLkeQJx094+HmRT9Y5ka5p3ZT3ttAIZGxsAwR03bchyyttz458KqvGelvca/HZpJ2XZiC3idvBRHGpUgfm6/M1KcW8Gv2kdrf64HkYhkidJpDljsU4XOCc4GaDetI1JbmCKdM7ZUV1z44YA9fjXXUfw/pXstrBADnsokjz4ZKqATj4nrUhQKUpQKUpQKUpQKUpQKUpQKUpQKpmucXSTSmz04b5vCSb8EQ8CSfMj+fqelc/F/Ecs8406xb9a399KP92vmM+uPE+XQeJ6Wfh3h2KyhEUQ+LMfeZvMsf/sVnrNp0h3Vx1wVjJkjW09I/2fD4R3+Tk4Z4QjswWJMs79ZJn6sxPjgnwHwpxjxtb6XEklzv2u+xRGNxzgt4EjpgfyqfrBf0kdS3T2luPwo8hHxkYIP6D96uIiOUOTJktktutOsvDjXjHRNWlje4lvo+zQqAiRhepySchjn5egraeG9at7u3SS0cPFjaCOmNoA2kHqCBjoay3mJpGl2mjbAlt7SI40jaPZ2hkG0M2V6noCST0+9Vvl5xsdF03tnhaUXVwwjXds7sKKGcHBzlmC/u16hq/CnK230+7kukkmklkVge1KEd9g7EbVBzkevmarGoW+l6hrybprlruF1AjCjss2+XwSVzjIOetSmjc5Yrq9FtDFlBGzyzb+6uxN7bRjvAHu7umaguAeLrG4lvL2PTlgkt4XmeXtCxYvuYjqMAthutBauOeUdrqcgmZnhmwAXjwdwHhuU+Y8iMH516+D+TlpYSictJcTg5V5SMKfVVHn8ST8MVXtP5/G4STsdPmklXBWOMmTu9dzOVTuhcDyOc/CprltzeTVZWgeHsZlUuAG3qyggHBwCCMjpQaJSsw4l51iO4e3sLV714we0ZC20bfewEViQPNug+dTHLzmjDqscpKdhJCN0is2V2HPfD4HToc5HSgu9KyTVeezF5BYWMl1FD783fC4HnhUOF+LEfKpPTOc6XGnS3Uds7TQuiPbqdxzIe6ysF93Aby/CaDRnlC4yQMnAycZPoK8q+XbbmBLNrPtzQSzBGZktwzNsG3YMdCBgnJ6DrWz8V82YdPhhMkbNczRq4tlPeXeAe+2OnXp4ZJHQUF7pWQW3PmSKdI9QsJLVHx3iXyFJxu2Oikj1Iqwcw+bKaVJCgh7cyoXyHCgLnCnwOc9ftQX+lY9rXP14GRl0+TsH6pLKWj7QdMmPKYI9Ov2rUdA1pLy2iuIs7JUDDPiM+IPxByPpQSFKUoFV/jjiL2K0eRf7w9yP87Z6/QZP0qwVlPO25O63j8tsjfXuqP4Z+9Z5LbazLu+z8EZ+IpS3T6c1i5Y8Pdjbdu/Wa477MfHaclRn4+8fifhV0ri0WRWt4SnumNNvy2jFdtVWNIiIYcRktly2vbrqV84cd2X9qcS+zZIXckJK9SFRNzkZ6dO9X0fWdcMcqWtdVk1CW4EpcysECFcGU+pJ8FJFUwcOmfo8WEbhpZJ5gPwMVRT89ihvsRVP5zWqy6nY6fCoRESONVUYCmaTHQflCmvoOs8ueVjS60NSknBVXVhFsOe4m1Ruz5Hr4UHVx1aQabo1z7PGkYWAxLtAB/WYj97xJ65JPjWS8ND2bhm/m8GuZkgHxVduf5vW2cxOEH1Oz9mSURZkVmYruyFycYBHng/SqNxXwHbwaXaadLqENtsdpS0vTtG72cKWHQF/j5UEhyQ09LTR2uWGDIZJXbzKRZCjPoApP1NZfy+lkSLVdQXo0dsVUjpte5fGR8gCftWsR6rp66T/Z8WpWqt7P2PaGRcZYYZsbvPJ8/OvfwLyxhttOuLZ5luEuiS0kYwNpUKu05PgckH1NBWv0foIrfT7u8lIUdoQznyjhQN8/FifoKjOPLjTIdKlk0gKO3mS3ldO093BmK9/12jOPI13Q8iL1Ee2TUdto77mQK2W8OrJnbnAHnjoKuN/yjtn0saejMgVhIsvRm7XqC7DoDkEjHTpjHhQZvwRoutxacrWclrHbShpP1mwHvd0liynyHr4Yqe5acLTaNa6hdTPEw7EFDFIJBmJZWOSPPJUfWvXDyT1BoVtZdT//ACKf7tQx6Z3Y2kgePXBJGavV5wbbW+kSWKyCCExlTLIQO8/43JwMlsenoKDOf0btNy93cN44SIH13Eu38lqM5cn+0OJJZ5u8UMsoDeRU9mg/dBGPkKtfKzl3PZzCWPUYprXcd8dudyuwUgbj4DGQfoK89c5LTLetd6Zd+zO7MxUg90v1bay/hJ/CRQQH6Rd+stxZ20Y3SqHYgdT+uKKi/UqenyqF4m0/2rX7SyfviFba3fzyI0V5P9VaXwhyfFvc+2X07XdzncCw7qt5N1JLEDwzgD08MfujcqGi1h9SkuFk3PI4jCEY7QFV72fwqceFBW/0kb8LDaQDHV3k+QRQg/qP2rTeBdM9n061i81gTP5mAZv4k1VuYfKltVu4pjcBI40VOz2EkjcWbrkeIOPpWiqMUH7SlKBVJ5o8MPd26yRDdJCSdo8WRgNwHxGAQPgau1Km1d0aS2wZrYMkZK9YYzwHzH9kUQXALQg91h1ZPUEea5+o+NarpvENvcDMM0b/AADDP1U9R9RUTxDy8tLwlmQxyHxkj7pJ/aHgfqM/GqRecl5wcxTxv6bgyH7jNYx2lOWmsPr5J4Li537tlp68tY9/016lYyOXGqJ0WQY/ZnYf+K8xy11R/emA/NO5/kKrtLfpY/cMH78e/wCWuXF/HGMu6KP2mA/magr/AJiWMOc3CufSLMn8V6fxqkW/JaZjmW4QflVnP3YirBp/KC0THatJKfi2xfsnX+NN2SekJ7Dgcf5ss28o0+aw8McTpfo8kSOqK+wF8AkgAnABPrWL85c3uu21oM4CxRHHkZX3Mf8ApI+1btpmkxW0fZwII0BzhfU+J6181HSptZ165FvL2bdpK6yEt3ViOxSCvUdAAMetaxrpzfOyzSbzNI0juW/mJydsLHT5biOSZZExsDurBmLAbcbQeo9DUnyCuWg0y4luHCW4lJRnOFACgOQT5bsD5g1nnMHhC70trdrudbxXZiqu0rLlNuQwJBwQw8D61L84eJTIljZW6dlEbeKYwxjpvlHcQAeO0eA8y1es2kf7d9L7TZ2smM47Tsm2/P8AxY/dqZ1vmdYWjxpNNgyRrIhVGdWRyQGDKCMHFYtxPdy3NjHaQ6HNAYypWURuzd0EHJEYJLeZJqO5gaLJDp2ktKrK/YzRsGBDDbJvUEHqO69B9Ka5rsNlA09w+yNMZOCfEgAADqTk+VUbjnirTr/SwZbmSK3nl2rIsTbmMR3EBSucZHjjyqn8faxJrN1Y6Zbt0KRyzMOoDPGrEn8kZJ+bYrl542qxyadp1uMLFFhV+MrLGufidmfqfWg07hNrLSdJjcTkWxzIJZRtZu0O4dwDJJHgAM4Fcum88NMmlEQldCxwGkQqmT0GW64+ZwKyzmjqbS6rDZpG88NmI41gTOX2qrPgKCclcLnHQCvTx7cz6ikKw6NLamLd1SFzlSAAvdjXoMUG53fMSyivBZPIRcFlUJsfGXAK97G3rkeddHFHGtppqobuXs+0JCgKzE7cE9FBOBkdfiKxHiW0eHiDTO0zvZLHdnx3DbG2fqtefGiNrN3qNyCTbafAyRkeBdc4x65bc3yC+ooN20viGC5thdRPmEqzbyCvRMhiQeoxg1xcLcb2upbzaOziPG4lHQAtnAywGT08qxWTixoeGba1iyZrqSWLA6ns1kO7H5iVX45NbHy64TGm2EUGB2mN8pHnI2N3X4dFHwFBZqUpQKUpQKUpQKUpQKUpQc+oFxFJ2QzJsbYM4y2DtGT08cVlvJnlvdafcXE14iqzRqiYdXzltz52np7q/etapQZXzr4FvNTa29lRXWIS7tzqmC5jx7x69FqH5gcsb1pbW9slDyQxQK0WV3K8GMFckKw6AEZ8vPNbZSgx2HSNf1SeNrpzp8Ce8IXKMwPvYVXYknwBYgDyHjmf5x8DzajaQpaqHkilzhmC9woynvMfXbWh0oMz5OctZNOWWa7Ue0SdwAMH2xjB94dMsfH4KK4Nc5fXl1xDHePGvssbxkNvXO2JQw7mc9ZK1ulBivGfAmo22r/2lp0az7m3bSRlWKbGDKSpII81OevlUrw5oOs3t6l1qMrWsKEEW8LlQ+05AKqxGCfEsSSOmMeGq0oMn5w8vby+ura4slBeNCrMXVCCr70I3H1JqZ0Dl+1roUtmADcTQyF+owZpFIA3eGB3Vz8Kv9KDE+WHKC6gu0m1BQEt1zAgdXG8knOFPQKSW+ZHpW2UpQKUpQKUpQKUpQKUpQKUpQKUpQKUpQKUpQKUpQKUpQKUpQKUpQKUpQf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693738"/>
            <a:ext cx="2190750" cy="145732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2696724"/>
            <a:ext cx="7921752" cy="403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5868" y="1694741"/>
            <a:ext cx="2618532" cy="63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29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Improve My Scores?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prstClr val="black"/>
                </a:solidFill>
              </a:rPr>
              <a:t>www.khanacademy.org/test-prep/sat</a:t>
            </a:r>
            <a:endParaRPr lang="en-US" sz="3200" b="1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>
                <a:solidFill>
                  <a:prstClr val="black"/>
                </a:solidFill>
              </a:rPr>
              <a:t>Prep Guides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</a:rPr>
              <a:t>Free to check out at library and CCC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prstClr val="black"/>
                </a:solidFill>
              </a:rPr>
              <a:t>$30+ </a:t>
            </a:r>
            <a:r>
              <a:rPr lang="en-US" sz="3200" dirty="0">
                <a:solidFill>
                  <a:prstClr val="black"/>
                </a:solidFill>
              </a:rPr>
              <a:t>to </a:t>
            </a:r>
            <a:r>
              <a:rPr lang="en-US" sz="3200" dirty="0" smtClean="0">
                <a:solidFill>
                  <a:prstClr val="black"/>
                </a:solidFill>
              </a:rPr>
              <a:t>purchase</a:t>
            </a:r>
            <a:endParaRPr lang="en-US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MPLS </a:t>
            </a:r>
            <a:r>
              <a:rPr lang="en-US" sz="3200" b="1" dirty="0"/>
              <a:t>Community </a:t>
            </a:r>
            <a:r>
              <a:rPr lang="en-US" sz="3200" b="1" dirty="0" smtClean="0"/>
              <a:t>Ed </a:t>
            </a:r>
            <a:r>
              <a:rPr lang="en-US" sz="3200" b="1" dirty="0"/>
              <a:t>Course @ </a:t>
            </a:r>
            <a:r>
              <a:rPr lang="en-US" sz="3200" b="1" dirty="0" smtClean="0"/>
              <a:t>Washburn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$140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Offered in May</a:t>
            </a: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Private Tutoring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Sylvan</a:t>
            </a:r>
            <a:r>
              <a:rPr lang="en-US" sz="3200" dirty="0"/>
              <a:t>, Huntington, Kaplan, etc. </a:t>
            </a:r>
            <a:endParaRPr lang="en-US" sz="32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Ranges </a:t>
            </a:r>
            <a:r>
              <a:rPr lang="en-US" sz="3200" dirty="0"/>
              <a:t>from $500-$5000.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pic>
        <p:nvPicPr>
          <p:cNvPr id="3082" name="Picture 10" descr="http://ecx.images-amazon.com/images/I/515izllZcgL._BO2,204,203,200_PIsitb-sticker-arrow-click,TopRight,35,-76_AA300_SH20_OU01_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264" y="2286000"/>
            <a:ext cx="1195387" cy="1195387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chariotlearning.com/wp-content/uploads/2012/02/officialSATstudyguid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063" y="2354115"/>
            <a:ext cx="1143000" cy="11430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g2.imagesbn.com/p/9780768934403_p0_v1_s260x420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120" y="2343901"/>
            <a:ext cx="874058" cy="1143000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120" y="3586305"/>
            <a:ext cx="751496" cy="849386"/>
          </a:xfrm>
          <a:prstGeom prst="rect">
            <a:avLst/>
          </a:prstGeom>
        </p:spPr>
      </p:pic>
      <p:sp>
        <p:nvSpPr>
          <p:cNvPr id="12" name="AutoShape 22" descr="data:image/jpeg;base64,/9j/4AAQSkZJRgABAQAAAQABAAD/2wCEAAkGBxMSEhQUEhQWFhUWGBgUGBgYFyAXHhcgGiAdHSIfHBoYHCggGBolHRwYIjQiJSkrMC4uGB8zODMsNygtLisBCgoKDg0OGxAQFy0cHB83LCwtMC0sLCwyNzQsLCwsLC03LDc0NzctLCssLCwsKy0sLCwsLywsLCwrLCw1LDcsLP/AABEIAKsBJwMBIgACEQEDEQH/xAAcAAEAAgMBAQEAAAAAAAAAAAAABgcDBQgEAgH/xABJEAACAQMBBQUFBAcDCgcBAAABAgMABBESBQYHITETQVFhcSIygZGhFEJSsQgjcoKSorKTwdIVFzNDU1Rig6PCNGNz0dPh8CT/xAAZAQEBAAMBAAAAAAAAAAAAAAAAAQIDBAX/xAAsEQEAAQMBBQcEAwAAAAAAAAAAAQIDETEEEiFBUQUTMpGh0fAicYHxFCNC/9oADAMBAAIRAxEAPwC8aUpQKUpQKUpQKUpQKUpQKUpQKUpQKUpQKUpQKUpQKUpQKUpQKUpQKUpQKUpQKUpQKUpQKUpQKUpQKUpQKUpQKUpQKUpQKUpQKUpQKUrFPcInN2VQeQ1EDPzoMtKwQXcb5COrY66WBx8q8e1tv21sP10qoeunOWPoo5n5UytNM1TiIy2dfhqJDee5uf8AwNoxU9Jp/wBWnqB1YelZV3amn53t07j/AGUX6qP0JHtOPU1jvZ0bu53fHOPWfL3w92095beIlBIHl7o0BlbPmqcwPXFR7Yu29p3jkKkUMasVZ2QnmDghQW9pvoKl+zdlw266YY0jH/CMZ9T1Pxr1qoAwBimJnmsXLdMTEU5nrPt+35EpAAJJI6k45/LlX3SlZOcpSlApSlApSlApSlApSlApSlApSlApSlApSlApSlApSlApSlAqGb7cRINmypFJFLIzp2n6vTyGSBnUw64NTOoTvbw0ttoXH2iaa4VtKx6YygUBc9NUZPUk9e+g0H+fC1/3W5/6f+On+fC1/wB1uf8Ap/46iPE7cO22ZFC0Ms7vLIVxIyEBQpJPsRqc50jr3mtfwx3Mj2nLMszyIkSKcxlQSzE4HtqwxhW7vCip8eONr/utz/0/8daTjrtbtlsE0lQ0bXLI2MrrChQccsj2x86kB4H2PfcXeP2ov/hqv+Md6JNqSqPdhSOEDwwNZ+r4+FBNv0fNnhbe6mxjXKsYPiI1z+bn5VYcW7lsszz9krSu2ou/tEHpy1cl5YHKqa2BxIj2Zs+C3t4xLOdckjOdKIXYkLy5uwXSOWBy6179j8bJRIBdwRmMnm0WoMo8dLEh/TIqYWKqo0nGV2Cv2sMF0jxrIrAxsocNnkVIyDnwxzqrd6eM8cTlLKITY5GVyVT90Dm488geGarFbFKomy433WoGSCB07whZD8CSw+lXDuzt6K+t0nhJ0tkEHqrDqrDxH/saDa0pSgUpSgUpSgUpSgUpSgUpSgUpSgUpSgUpSgUpSgUpSgUpSgUrDc3CxqXdgqrzLE4A9Sag17vXcXrmDZqHA5NOwwB6ZHs/HJ8BWM1RDdasVXNOERrM6JLvBvNb2Y/Wv7XUIvNj8O4eZwKz7vbQe4gWV4+zLliEOchckAnPeQM/GtRu9uVDAe1mPbznmXfmAfIHv8zk+lSmkZ5rd7qI3aOM9faFEcfb/XeQQg/6KEufWRvzwg+dSjgFYaLOabvlmIHpGAP6i9VfxMv+32ndtnIV+yHpGAp/mDfOr54aWHYbMtEIwTGJD6yZf/urJpSY1yVt+8Nzd3Eo5mWaRl8wzHSPlgV0/vff/Z7G6m70hkYeuk4+uK5r3D2f220LOLuMqMfSP9YfohoQ6E3S3LtrO2WLskdyo7V2UMZGPXOfu55Adwrm/eSKOO6uli5RpNMqjwVXYADyGMDyFdXbSuxDDLK3SNGc/ugn+6uUdiWrXV1BG3MzTIr+ethqPyLGhCzeJG2XtNlWGz1OHkt4hNj8CIq6fRmz6hGHfUa4X3ezYJZJtoMNS4WFDG0gHXU5CqRnoBnpzrLxtlLbVcdyQxIPT2m5eWWNbncXhdb31lFcyzzK0hkyqaNI0uyD3lJzhfnmg1nFnbezrswPZEGQaxIRG0eV5ac6lGo5z9alX6Pbt2F2v3RKhHqV5/QLWq2luHsS3kaKbaUiSLjUrNHkZGRn9Xy5GrI4f7t29lbEWsjSxzN2wdsZbKqBjSBywB3d9BJ6UpRClKUClKUClKUClKUClKUClKUClKUClKUClKUClKUCtPvHvFDZpqlPtH3UHvN/7DzPKvBvjvalmuhfbnYeynhnoWx3eA6n61qd2N0nlf7XtAl5Wwyxt0Xw1Dpy7l6D16YTVxxDqtWKYp7y7wp5Rzn51eW02TdbVYTXZMVsDlIl5Fh48/6jz8AAc1PrCxjhQRxIEQdAB/8AsnzNegCv2rFOGF2/Vc4aUxpEFfErYBIGSATjxqC8X96J7C2iNs+iWSXTnSreyFYnkwI66e7vqp24q7VHW6H9jF/grJoYn3A2pNIS9nIvaOWdiyctbZJ5PnvJrpaCIIqqvRQFHoBiuc7XiztRTkzRyDwaJMfyBT9atfhvxBXaWqORBFcINRUHKuucalzzGDjIOcZHM0V6OK9ncT7OkhtYmleR4wVUgEKrByfaI5eyB8agnCPcu8t7/trq3aJEifSWKnLMVAxpY/d11dlKIjfEWCaTZ1zFbxtJLInZhVIBIYgN1IHulqqvhluNexbRhmubZ4o4g76mK4J0lQPZY88tn4VNeLW+s+zvs623Z65e0ZtalhpTSOWGGDlq+uEu9V3tFbiS57PTGyImhCvMgls5Y55FPmaDU8X9wp7uRbu0XtHCCOSPIBIUkhlzgE+0QRnoFx517sqbbdohht476NCSSi2zsMnrp1RnTnr7OPGumaUFA7pcLLy6mEt+GiiLa31tmWbvI6krnvZjny7xfcUYUBQAAAAAOgA6AV90oFKUoFKUoFKUoFK8G1ttW9quq4mjiX/jYDPoOpPpWTZO0Y7mJJoSWjkGpSQRkeODzwaD10pSgUpSgUpSgUpSgUpSgUpSgVGN9t61so8LhpnHsqeij8TeXl3/ADrZ7xbZS0gaV+7kq97MegH/AO6A1X+5GyHv7l7y59pVbIB6M46AD8CcuXp51hXVyjV2bNZp3Zu3PDT6z0bfcbdZtX2y7y0z+2obqufvNn7x7h3D6TygFftZU0xENF69Vdq3qilKVWpRX6QF/qu7aEf6qFpD6ytj54i+tbzgPsdDazzSRqxebSpZQeSKOmentM3yqvOKV/2+1btgchGEK+XZqFI/j1/OvbutxMuLC2W2ihhZVLEM2rJLMWOcNg9cd3ICipfx52ZbxwW8iRokzTaMqoUsmhic46gHT6Z86iXB6cQ30tw5IigtZpZDjOFGnuHX08q0e3dvXm1bhO0/WSe7HFEhwM9dK5J58skk9PKp7dbsnZOwrtpcfabrs4nHXQrMBoBHUhS5J8T4Cgn2w+I9hdzLBBI5dgxGqJ1GFBYkswAAwD1r9j4j7Pe5S2ilaWR2CAxoSuf2/dI68xmueN3rC4uJuwtQTJMrRnngaORbU33UwOfj055wbe3H4US2d3DczTxv2eohEVveZSvvE8wNR7qDZb77f2J9pMW0E7SaIBecTvpDANgFRjvBrdbFvtn2mzzd26CG0P644QgnJCZ0n2snAHyrnrfK+7e+u5Rz1TPp8wp0r9FFWxxUxabDtrUdWMEPL/y11k+mpB8xQSbZPE3Z1xII45W1EM2XjZFUIpYlmYAKAAetau/4x7PjfSgmlAONSIAvw1spI+FVPw63TO0rkxlikKLrlZeuCeSjPexHeOQU+VSrituBaWFtHPa61PaCJlZy4bUGOfaOQRp7uXPpQW1uzvNbX8ZktpNQBwykaWQ+DKeY9eh7q2G0b+KCNpZnWONRlmY4AqiuA2r/ACjJjOn7O+r11ppz/N8zWq4p73tfXTorH7PAxSNR0YryZyO8k5A8vU0Fl3fGfZ6thEnkHTUqAD4B2B+lSndbfC02gD9mkyy82jYaXXzKnqPMZFV2eE0KbLeRxIb0QtN7LE4YKWEYjHJvw+JPTuFRLh5sm9g2layfZ7hB2ml2MTqulgQ2olcYxz594FB0XdXKRqzyMqIoyzMcADxJPIVANo8Y9nRsVTtpsctSIAPgZGXIqvOL++DXVy9ujf8A89uxXAPKR195j4hTyA8ie8VLd1OFNkbWN7ws00ihyFlKCPUMhQFPMjvLZ591BLN1+ItjfOIo3ZJT0jlXSW7/AGTkqxxnkDnlXp3n35srCRY7l2V3XWAsbPyyRk6QccwflXNe1ojaXMyxPk280ixyDrmJyFblyz7INXdxA3QtrqGTaM8kqulqGCqVCjSpYDmpPNmPfQUtvTtL7Vd3E459pI7Jn8OTp69PZxyq+9xN9LCVbeytndnSIKAYnUYjUAnLDA/+xVDbq7K+13lvbkkCVwrEdQACzEZ79INXdZ7pWWwlnvw8rlImXDsvPUVwq4Ue0zBV+NBMNv7w21knaXMqxg9AebNjuVRlmPoKhMvGmwDYEdww/EEUD5FwfpVRRm62xfqHbM07YyclYlGScDuRVBOO/Hic1bl1wcsBbsqGXtgpxKZCfaA709zGe4D40Es3X3wtNoA/ZpMsvNo2Gl189J6jzGRWbefee22fGsl0xVXbQulS5JwT0UE9Aedczbq7Te1u7eZDhlkUHzViAy+YKk/Q1Y/6QV/mW0gB5KskrDzYhV/pegnuz+JOzpklkWYqkIUuXRk97IAGoZZjg4AyeVaU8Z9n69Oi40/j7MY/h1avpUD4WbgLtHXNcFhbo2gKp0mRwMnJ7lUMOY5kseYwc+XixunBs6eEW+oRzIzaWYtpKEA4Y8yDqHXPQ0HQWydqQ3USzQOJI26MPLqCOoIPUHmK9lVP+j3q+z3fXT2y48M6BnHw0/SrYohSlKBSleDbl72FvNL+BGYeoHL64otMTM4hVu/+1GvLwQRc1jYRKPxOTgn5+z8D41aextnLbwxwp0RQM+J7z6k5Pxqn+HsPabQh1c8a5D5kKf7zmrurTa45qen2j/XFFinSIz+SlKVueWV8TSBVLHkFBJ9Bzr7qMcTL/sNl3j5wTE0YPgZf1Y+rUHM8sj3MrMOUk8hYftStn+pq6Th4b7MAGbSMkADJ1HPrzxVD8NLRZ9qWaciBJ2pwenZAyD6qo+NdSUWWv2VsS2tgRbwRRZ66EC59SBk1Wn6Qd9iG0gz78jykeUa6fzk+lW3XPfHfaYfaKx6hiGFBjP3nLMf5dFEbz9HzZ2Xu7ggchHAp7xnLuPpFVsbwXwt7WeY/6uJ3/hUmodwOsez2Wr45zyyyn4Hsx8MRg/Gs/GjaIh2VMMgGVo4hnl1bJ/lVqCid0LH7RfWsR565k1eYB1N9AasL9IK/zPawA+5G8rD9shVP8j/M1pOB9oJdph+REMUknXOCcIP6m+Va/i7tNZdq3HMYi0Qjn+FQT/MzUVYv6P8AYabW4mIwZJggPisajHw1O4+BryfpB32EtIAfeZ5j+6Ao/rPyqZcKrHsdlWg/GnbH/mkyfkwHwqouOO1Fk2mU1DEMUceM9Ccufoy/Kg2fCdTBYbWvF95Iii+RRGc4/iT5CoJuhZCW9tIiMq08QI8QGBP0Bq7uFuww2xOzfpdCYsfKTKD+ULVJtFPs29USLpnt5FcA9G0nII8UbHUdx8aDqPau1oLVO0uJViTIXU5wMnoPWtUN8bOWKdra4jlaKJ5SEbOAoJyfDniqI3x31udrvFH2elVOUgizIWYjGo8ssQMgYAwCatPhxuEbWynFwMT3aFHHXs0wQFyORPtMTjvOOeM0FEbLs5LmaOJSDJK6oCeQ1MepOOQzzqcf5ktoeNn/AGj/APw1EXiuNm3ah10TwOHAYcjpPIj8SHHUdxqX7y8Xbq6gaBI0gEg0u6uWYg8iFyBoz07zg8sdaD9PBXaJGNdoAeXKR+Xw7GrE4y3Qg2S0a8u0aKEegOo/yoajnBvdC4Ev2267RFVSIY3JBYsMFyp90BcgZ5nUTywCfZ+kHG32W2YA6FmOo9wJUhc+H3h8aCI8DbHtNpa+6GF2+LEIPoWqa8frsrZQRjpJONXmEVmx/FpPwqrdxt832XJLIkSSiVVVgzFMaSSCCAfE8seFXFv/ALDm2psqJlQC4UR3Kxg55lfaQE4ydLNjOMkDpQQXgFZhr2eU9YoAo/5jDn8oyP3quPevaYtbO4nP3I2I82xhR8WIHxrm/dDeefZdyzogJI7OWKQFc888+9GB8u88udbTe3fu72uUt1i0pkMIYgZGdh0LHGWA7gAAOp6DAaHc7ZjXN7awjJ1Spq/ZU6mJ/dU1vOMF/wBttWfwiEcI/dXUf5narL4U7hGwVrm6AFw64C8j2KdSMjkXOBnHIYAHeTRu1Lz7VdSsrAtPM5Xn/tHOkfUCg6N4UWHY7KtR3upmP/NYuPoRVUccb7tNpaAeUMSJ6FsufoyVf1hbCKOONeiIqD0UAD8q5U322qJr+8l1A5mkA59yHQv8qigvbgrYdlsuNiMGV5JT6atK/wAqrU8rWbs7P+z2lvD/ALOKNPiFAP1zWzohSlKBWg38UmwuMfgB+AIJ+ma39YL22WWN42911Kn0IxUmMwzt1btcVdJhR+5l+IL2B2OF1aGPgHBXPzIq9ga552ts57eZ4ZB7SHH7Q7iPIirD3H35QqsF02lhhUkPRh3Bj3N59/r10WqsfTL2+09mm7EXrfHh6dViUr8Br9roeCV8ugIwQCPPnX1SgxrAo5hQD5ACslKUCsbQKTkqpPiQKyV+ZoCqByAwPKvx4weoB9Rmvi4uUjGp2VR4sQB9a+bO7SVA8bB0OcMpyDg45Hv5g0XE4y+uzVQSABy5kDFVS3GmyJz9jmPn+r5+fNqnm/l+YNnXcg94QuF/aYaR9SK5u3P2MLy8t7YkhZGwxXqFUFjjPfhTQWyOOFqOQtLj5x/469uzuLmzZWxLHJDk41SRqw+JQtgeZrHJwTsiOU1yD46kP5pVN707GNldzWxbX2TABsY1AgMDjuOCKDq63dWVShBUgFSvQg9MY5Yrz7R2TBcDTPDHKB0EiK4H8QNQ7glK52VHqJIWSVUz+EMeXoDqHwqczTKgyzBR4k4HzNEebZ2yLe3GIIYoh/5aKn9IFe2sUFwjjKMrDxUg/lWTNB5b/ZsM40zRRyDwdA4/mFeew3dtIDmG2gjPikSqfmBWzpQKie+m+lnYskN2rv2qltKoHGAce0Ce8/kaldV1v7w1k2ldCf7UIwI1jCGIvjBYk51jqW8KDZ7l/wCS71HmtLKJArlCWt0Qk4BOMA55Ec6mQFR/cTdr/J1otvr7QhndnC6cljnpk4wMDr3VvpZlUZZgo8ScD5mg8W0dh2tx/p7eGX/1I1f+oGslhsuCAYghjiHgiBP6RWeC5R/cdW/ZIP5VkzQMVjFsn4F+QrLSgVi+zJ+Bf4RWWlApX5mv2gUpSgUpSgj29m60d6gz7Eqj2HA+jDvX8qqLbe79xaHE0ZC5wHHND6N3ehwav6vl0BBBAIPIg881rrtxU79l7QuWPp1p6KH2PvPdWuBFKdI+43tL8Afd+BFSyy4pOOU1up80fT/KwP51Kdo7i2MvPsuzPjGdH8o9n6VoLnhZGf8AR3Dr+2gf+krWvduU6S7atp2G9xuU4n50eyDidan3o5l/dU/k/wDdWccSLLxk/s//ALqPPwtl7riM+qEf3mvgcLp/9vF/C1XNzo1za7Pn/cx5+yQScTLMdFmb0QD+phXjn4pRfct5D+0yr+WqvDHwsk+9coPSMn/vFe2DhbF9+4kP7Kqv56qZuybvZ1POZ82ruuKFwf8ARwxp+0S/5aa0d9vvfSdZyg8EAT641fWrFteHdinvI8n7Uh/JMA1vLHYVtDzigiQ+IQZ+eM03K51k/l7Hb8FrP3+SpKDZV5dHUsc0p/E2SP435fWrt3esewtoYj1SNVb1xz+ua2OKVnRb3XJtW21X4inEREK3473+jZ6x980yL8EzJ8sqvzFVTw529BYXguLhZGVY3VRGoY6mwM+0wwNOode+pf8ApA3+Z7WAH3I3lYebkKPojfOtVw54cJtK3kmkmkiCyGNQgU6sKpJOoeLY+FbHGmV9xttAh7G3uHfHIOERc+bB2IHopqtdl7u3+2Ll5QhHauXknZSsa58CffwBgKpJ5DOOtSPfvhYlhZvcxXDv2bJqV1UZDsE5FcYILA9/fXj4KbVmTaKQh27KVZAyZOnKqWDBegbIxkeJoLD3u3gi2FYw29uA0pXRErc8Y96R8deZzjvLeuKs2RuztHbjPM0gcKcGSdyFz10oqqccsclUAZrDxS2qbjadwScrGwgTyEfI/N9Z+NZt399tpWcCwW6ARrkjNuWJ1EsST35JoNRtHZ91sm7Ka+ynTSweJuTA9COQ1KcEYYdxyKm3EvbD3eztmXqkoz9pFIEJUaxyPQ9NUb49ahO8W0Ly+m7e4RzJpVMrEyjC5I5Y8z86ne2NkMu69uWBDJKJ8EYIEsjjoensyD5UHr/R/v2aS8jdmb2YnGok97g9f3akHGref7Lai3jbE1zlcg4Kxj3z5E5Cj9onuqB8Db5Yr+UMQqm2kYk9BoZD+WT8K0G3r+XbG0iYxkzOIYQfuIM4z4ADU7eGWoJpwO2HJLK97MzmOLMcQZiQzke02CeYVTj1Y961Xe3NrS3FzPJHI/62aQoA5A9pjpAGeXIiuiNpQJsvZEqw8hb27hSfvNpPM+bOcnzNc/8AD/Z4m2jZxYyO1Vz6RfrOf8FBem+e9CbHsolUB5igihQ95UAFm79K8s+JIHfmqe2ZsLaO3ZJJGkDhD7TzMRGhPMKiqDg47lXpjPXnk4v7VM+05lz7MAWFR3chqY+upiP3RWHdvfLaNlAIbZQI8l+cBcktzJ1d/d8AKDWbZ2PdbJu9BbsplUSLJCx5qSQCDgEjKkEEfdPLFT7fjbr32w7O7yVkE/ZyaSVywEiE8ugJUNjzFQLeTal7fyia5Ri6oIxpiZQACx6Y65Y8/TwqdHZjDdU61Ibte2wRggdvp6HxX86D94BXLtdXIZ2b9SpwzE/e8z51veOm8hhgjtI2IeY63IOCsaHlzHTU+PgrVFuA04S7uSxAUW5Yk9wVlJPwFau1Rtu7ZywPZO2o/wDDBH0HkWGB6yGg0u6d/Kt/Z5kf/wATACCzdDIoOQT4E10lvZttbK0muG/1a+yPxMeSr8WIFc9byoIttyY5Bb1H5dw1q/8AfUu497w6pIrNT7MY7aX9oghAfRct++tBFNwtmT7Sv0R5JCmTPO2th7IOSOuBqYhceBPhXTCjHSoNwh3Y+x2QeRcTXGJX8VX7ifAHJ82NTqiFKUoFKUoFKUoFKUoFKUoFKUoFKUoFKUNBzRxavu22rceEeiEfuKM/zFqufhLY9jsq25c5A0x/5jFh/KVrX7Q4R2M0kkrvca5HaRv1g6sSTj2OQ51ObG1WKNIk92NVRfRRgfQUEJ43S6dlSj8UkK/zhv8AtqsuCSZ2qnlDK39I/vq8d6t24toQ9hOXCaw/sEA5XOOZB5c6027HDe0sLgXEDTawrJhnBBDdcgKPAH4UFAb52rR316jcm7eY/wAbFh9GBq8rLijs1LSNu1IZY1HYhGLggAaRyx15ZzjzrY75cPbTaLCSTVHMBp7WMgEgdAwIIbHpnzqKRcDoM+1dzEeARVPzOfyorXbu8T9pXt3HbxRQASPz9hj2aZyxJ1/dXvwMnHiBVjcRrTtdmXijr2LOPVPbH1Ws+6+6Vrs9SttHgt7zsdTvjxY93kMDyrcXduJEeNvddSh9GGD9DRHIUFwyatDEa1aNsd6t1HoRVx8Cd19KvfyLzbMUOe5Qfab4kaR5KfGtuOC+z8e/cf2g/wAFWDYWiQxpFGoVI1CKB3ADAoqCcc7/ALPZhj755Y4/4SZT8P1ePjUB4EWGvaDyd0MLH95yFH0D1b2+G6EG0ljW4aQLGSwCMFySMZOQc4Gfma+Nz9yrbZvam3MhMujUXYN7mrGMAY940Rz9xDt2TaV4rZBMzMPMP7QPyIq4d3+JezYrGDXNpeOJEaLQxbKqAQABg8x1zit3vjuFabRIaUMkoGkSxkBseDAghgPMcsmoenA6DPtXc2PAIgPzOR9KK1ezOKm0ru6WC2hgHayYQMjMUXPVyHAOleZIx0OO6rL4iW3abMvV7+wdh6qNQ+or73V3NtNng/Z4/bYYaRjqdh4au4eQwK3N9arLG8be7IrI2PBgQfoaI5N2dtR4VnVOXbxGFj4KWUnHqFx6E1d3A7d3sbRrpx7dzzXyjX3f4jlvTTX3/mX2d+O4/tB/gqw7aBY0VEGFUBVA7gBgD5UVzRxPXRti88pI2+ccbf31sNxdlPtfarzTDKK5uZvDr7EfoSAP2UNWvvFwys724e4laYPJp1aXAHsqFHIqe4Ctxulupb7OjeO3DYdtbM51MTgAcwByAHTzPjQb2lKUQpSlApSlApSlApSlApSlApSlApSlApSl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24" descr="data:image/jpeg;base64,/9j/4AAQSkZJRgABAQAAAQABAAD/2wCEAAkGBxMSEhQUEhQWFhUWGBgUGBgYFyAXHhcgGiAdHSIfHBoYHCggGBolHRwYIjQiJSkrMC4uGB8zODMsNygtLisBCgoKDg0OGxAQFy0cHB83LCwtMC0sLCwyNzQsLCwsLC03LDc0NzctLCssLCwsKy0sLCwsLywsLCwrLCw1LDcsLP/AABEIAKsBJwMBIgACEQEDEQH/xAAcAAEAAgMBAQEAAAAAAAAAAAAABgcDBQgEAgH/xABJEAACAQMBBQUFBAcDCgcBAAABAgMABBESBQYHITETQVFhcSIygZGhFEJSsQgjcoKSorKTwdIVFzNDU1Rig6PCNGNz0dPh8CT/xAAZAQEBAAMBAAAAAAAAAAAAAAAAAQIDBAX/xAAsEQEAAQMBBQcEAwAAAAAAAAAAAQIDETEEEiFBUQUTMpGh0fAicYHxFCNC/9oADAMBAAIRAxEAPwC8aUpQKUpQKUpQKUpQKUpQKUpQKUpQKUpQKUpQKUpQKUpQKUpQKUpQKUpQKUpQKUpQKUpQKUpQKUpQKUpQKUpQKUpQKUpQKUpQKUpQKUrFPcInN2VQeQ1EDPzoMtKwQXcb5COrY66WBx8q8e1tv21sP10qoeunOWPoo5n5UytNM1TiIy2dfhqJDee5uf8AwNoxU9Jp/wBWnqB1YelZV3amn53t07j/AGUX6qP0JHtOPU1jvZ0bu53fHOPWfL3w92095beIlBIHl7o0BlbPmqcwPXFR7Yu29p3jkKkUMasVZ2QnmDghQW9pvoKl+zdlw266YY0jH/CMZ9T1Pxr1qoAwBimJnmsXLdMTEU5nrPt+35EpAAJJI6k45/LlX3SlZOcpSlApSlApSlApSlApSlApSlApSlApSlApSlApSlApSlApSlAqGb7cRINmypFJFLIzp2n6vTyGSBnUw64NTOoTvbw0ttoXH2iaa4VtKx6YygUBc9NUZPUk9e+g0H+fC1/3W5/6f+On+fC1/wB1uf8Ap/46iPE7cO22ZFC0Ms7vLIVxIyEBQpJPsRqc50jr3mtfwx3Mj2nLMszyIkSKcxlQSzE4HtqwxhW7vCip8eONr/utz/0/8daTjrtbtlsE0lQ0bXLI2MrrChQccsj2x86kB4H2PfcXeP2ov/hqv+Md6JNqSqPdhSOEDwwNZ+r4+FBNv0fNnhbe6mxjXKsYPiI1z+bn5VYcW7lsszz9krSu2ou/tEHpy1cl5YHKqa2BxIj2Zs+C3t4xLOdckjOdKIXYkLy5uwXSOWBy6179j8bJRIBdwRmMnm0WoMo8dLEh/TIqYWKqo0nGV2Cv2sMF0jxrIrAxsocNnkVIyDnwxzqrd6eM8cTlLKITY5GVyVT90Dm488geGarFbFKomy433WoGSCB07whZD8CSw+lXDuzt6K+t0nhJ0tkEHqrDqrDxH/saDa0pSgUpSgUpSgUpSgUpSgUpSgUpSgUpSgUpSgUpSgUpSgUpSgUrDc3CxqXdgqrzLE4A9Sag17vXcXrmDZqHA5NOwwB6ZHs/HJ8BWM1RDdasVXNOERrM6JLvBvNb2Y/Wv7XUIvNj8O4eZwKz7vbQe4gWV4+zLliEOchckAnPeQM/GtRu9uVDAe1mPbznmXfmAfIHv8zk+lSmkZ5rd7qI3aOM9faFEcfb/XeQQg/6KEufWRvzwg+dSjgFYaLOabvlmIHpGAP6i9VfxMv+32ndtnIV+yHpGAp/mDfOr54aWHYbMtEIwTGJD6yZf/urJpSY1yVt+8Nzd3Eo5mWaRl8wzHSPlgV0/vff/Z7G6m70hkYeuk4+uK5r3D2f220LOLuMqMfSP9YfohoQ6E3S3LtrO2WLskdyo7V2UMZGPXOfu55Adwrm/eSKOO6uli5RpNMqjwVXYADyGMDyFdXbSuxDDLK3SNGc/ugn+6uUdiWrXV1BG3MzTIr+ethqPyLGhCzeJG2XtNlWGz1OHkt4hNj8CIq6fRmz6hGHfUa4X3ezYJZJtoMNS4WFDG0gHXU5CqRnoBnpzrLxtlLbVcdyQxIPT2m5eWWNbncXhdb31lFcyzzK0hkyqaNI0uyD3lJzhfnmg1nFnbezrswPZEGQaxIRG0eV5ac6lGo5z9alX6Pbt2F2v3RKhHqV5/QLWq2luHsS3kaKbaUiSLjUrNHkZGRn9Xy5GrI4f7t29lbEWsjSxzN2wdsZbKqBjSBywB3d9BJ6UpRClKUClKUClKUClKUClKUClKUClKUClKUClKUClKUCtPvHvFDZpqlPtH3UHvN/7DzPKvBvjvalmuhfbnYeynhnoWx3eA6n61qd2N0nlf7XtAl5Wwyxt0Xw1Dpy7l6D16YTVxxDqtWKYp7y7wp5Rzn51eW02TdbVYTXZMVsDlIl5Fh48/6jz8AAc1PrCxjhQRxIEQdAB/8AsnzNegCv2rFOGF2/Vc4aUxpEFfErYBIGSATjxqC8X96J7C2iNs+iWSXTnSreyFYnkwI66e7vqp24q7VHW6H9jF/grJoYn3A2pNIS9nIvaOWdiyctbZJ5PnvJrpaCIIqqvRQFHoBiuc7XiztRTkzRyDwaJMfyBT9atfhvxBXaWqORBFcINRUHKuucalzzGDjIOcZHM0V6OK9ncT7OkhtYmleR4wVUgEKrByfaI5eyB8agnCPcu8t7/trq3aJEifSWKnLMVAxpY/d11dlKIjfEWCaTZ1zFbxtJLInZhVIBIYgN1IHulqqvhluNexbRhmubZ4o4g76mK4J0lQPZY88tn4VNeLW+s+zvs623Z65e0ZtalhpTSOWGGDlq+uEu9V3tFbiS57PTGyImhCvMgls5Y55FPmaDU8X9wp7uRbu0XtHCCOSPIBIUkhlzgE+0QRnoFx517sqbbdohht476NCSSi2zsMnrp1RnTnr7OPGumaUFA7pcLLy6mEt+GiiLa31tmWbvI6krnvZjny7xfcUYUBQAAAAAOgA6AV90oFKUoFKUoFKUoFK8G1ttW9quq4mjiX/jYDPoOpPpWTZO0Y7mJJoSWjkGpSQRkeODzwaD10pSgUpSgUpSgUpSgUpSgUpSgVGN9t61so8LhpnHsqeij8TeXl3/ADrZ7xbZS0gaV+7kq97MegH/AO6A1X+5GyHv7l7y59pVbIB6M46AD8CcuXp51hXVyjV2bNZp3Zu3PDT6z0bfcbdZtX2y7y0z+2obqufvNn7x7h3D6TygFftZU0xENF69Vdq3qilKVWpRX6QF/qu7aEf6qFpD6ytj54i+tbzgPsdDazzSRqxebSpZQeSKOmentM3yqvOKV/2+1btgchGEK+XZqFI/j1/OvbutxMuLC2W2ihhZVLEM2rJLMWOcNg9cd3ICipfx52ZbxwW8iRokzTaMqoUsmhic46gHT6Z86iXB6cQ30tw5IigtZpZDjOFGnuHX08q0e3dvXm1bhO0/WSe7HFEhwM9dK5J58skk9PKp7dbsnZOwrtpcfabrs4nHXQrMBoBHUhS5J8T4Cgn2w+I9hdzLBBI5dgxGqJ1GFBYkswAAwD1r9j4j7Pe5S2ilaWR2CAxoSuf2/dI68xmueN3rC4uJuwtQTJMrRnngaORbU33UwOfj055wbe3H4US2d3DczTxv2eohEVveZSvvE8wNR7qDZb77f2J9pMW0E7SaIBecTvpDANgFRjvBrdbFvtn2mzzd26CG0P644QgnJCZ0n2snAHyrnrfK+7e+u5Rz1TPp8wp0r9FFWxxUxabDtrUdWMEPL/y11k+mpB8xQSbZPE3Z1xII45W1EM2XjZFUIpYlmYAKAAetau/4x7PjfSgmlAONSIAvw1spI+FVPw63TO0rkxlikKLrlZeuCeSjPexHeOQU+VSrituBaWFtHPa61PaCJlZy4bUGOfaOQRp7uXPpQW1uzvNbX8ZktpNQBwykaWQ+DKeY9eh7q2G0b+KCNpZnWONRlmY4AqiuA2r/ACjJjOn7O+r11ppz/N8zWq4p73tfXTorH7PAxSNR0YryZyO8k5A8vU0Fl3fGfZ6thEnkHTUqAD4B2B+lSndbfC02gD9mkyy82jYaXXzKnqPMZFV2eE0KbLeRxIb0QtN7LE4YKWEYjHJvw+JPTuFRLh5sm9g2layfZ7hB2ml2MTqulgQ2olcYxz594FB0XdXKRqzyMqIoyzMcADxJPIVANo8Y9nRsVTtpsctSIAPgZGXIqvOL++DXVy9ujf8A89uxXAPKR195j4hTyA8ie8VLd1OFNkbWN7ws00ihyFlKCPUMhQFPMjvLZ591BLN1+ItjfOIo3ZJT0jlXSW7/AGTkqxxnkDnlXp3n35srCRY7l2V3XWAsbPyyRk6QccwflXNe1ojaXMyxPk280ixyDrmJyFblyz7INXdxA3QtrqGTaM8kqulqGCqVCjSpYDmpPNmPfQUtvTtL7Vd3E459pI7Jn8OTp69PZxyq+9xN9LCVbeytndnSIKAYnUYjUAnLDA/+xVDbq7K+13lvbkkCVwrEdQACzEZ79INXdZ7pWWwlnvw8rlImXDsvPUVwq4Ue0zBV+NBMNv7w21knaXMqxg9AebNjuVRlmPoKhMvGmwDYEdww/EEUD5FwfpVRRm62xfqHbM07YyclYlGScDuRVBOO/Hic1bl1wcsBbsqGXtgpxKZCfaA709zGe4D40Es3X3wtNoA/ZpMsvNo2Gl189J6jzGRWbefee22fGsl0xVXbQulS5JwT0UE9Aedczbq7Te1u7eZDhlkUHzViAy+YKk/Q1Y/6QV/mW0gB5KskrDzYhV/pegnuz+JOzpklkWYqkIUuXRk97IAGoZZjg4AyeVaU8Z9n69Oi40/j7MY/h1avpUD4WbgLtHXNcFhbo2gKp0mRwMnJ7lUMOY5kseYwc+XixunBs6eEW+oRzIzaWYtpKEA4Y8yDqHXPQ0HQWydqQ3USzQOJI26MPLqCOoIPUHmK9lVP+j3q+z3fXT2y48M6BnHw0/SrYohSlKBSleDbl72FvNL+BGYeoHL64otMTM4hVu/+1GvLwQRc1jYRKPxOTgn5+z8D41aextnLbwxwp0RQM+J7z6k5Pxqn+HsPabQh1c8a5D5kKf7zmrurTa45qen2j/XFFinSIz+SlKVueWV8TSBVLHkFBJ9Bzr7qMcTL/sNl3j5wTE0YPgZf1Y+rUHM8sj3MrMOUk8hYftStn+pq6Th4b7MAGbSMkADJ1HPrzxVD8NLRZ9qWaciBJ2pwenZAyD6qo+NdSUWWv2VsS2tgRbwRRZ66EC59SBk1Wn6Qd9iG0gz78jykeUa6fzk+lW3XPfHfaYfaKx6hiGFBjP3nLMf5dFEbz9HzZ2Xu7ggchHAp7xnLuPpFVsbwXwt7WeY/6uJ3/hUmodwOsez2Wr45zyyyn4Hsx8MRg/Gs/GjaIh2VMMgGVo4hnl1bJ/lVqCid0LH7RfWsR565k1eYB1N9AasL9IK/zPawA+5G8rD9shVP8j/M1pOB9oJdph+REMUknXOCcIP6m+Va/i7tNZdq3HMYi0Qjn+FQT/MzUVYv6P8AYabW4mIwZJggPisajHw1O4+BryfpB32EtIAfeZ5j+6Ao/rPyqZcKrHsdlWg/GnbH/mkyfkwHwqouOO1Fk2mU1DEMUceM9Ccufoy/Kg2fCdTBYbWvF95Iii+RRGc4/iT5CoJuhZCW9tIiMq08QI8QGBP0Bq7uFuww2xOzfpdCYsfKTKD+ULVJtFPs29USLpnt5FcA9G0nII8UbHUdx8aDqPau1oLVO0uJViTIXU5wMnoPWtUN8bOWKdra4jlaKJ5SEbOAoJyfDniqI3x31udrvFH2elVOUgizIWYjGo8ssQMgYAwCatPhxuEbWynFwMT3aFHHXs0wQFyORPtMTjvOOeM0FEbLs5LmaOJSDJK6oCeQ1MepOOQzzqcf5ktoeNn/AGj/APw1EXiuNm3ah10TwOHAYcjpPIj8SHHUdxqX7y8Xbq6gaBI0gEg0u6uWYg8iFyBoz07zg8sdaD9PBXaJGNdoAeXKR+Xw7GrE4y3Qg2S0a8u0aKEegOo/yoajnBvdC4Ev2267RFVSIY3JBYsMFyp90BcgZ5nUTywCfZ+kHG32W2YA6FmOo9wJUhc+H3h8aCI8DbHtNpa+6GF2+LEIPoWqa8frsrZQRjpJONXmEVmx/FpPwqrdxt832XJLIkSSiVVVgzFMaSSCCAfE8seFXFv/ALDm2psqJlQC4UR3Kxg55lfaQE4ydLNjOMkDpQQXgFZhr2eU9YoAo/5jDn8oyP3quPevaYtbO4nP3I2I82xhR8WIHxrm/dDeefZdyzogJI7OWKQFc888+9GB8u88udbTe3fu72uUt1i0pkMIYgZGdh0LHGWA7gAAOp6DAaHc7ZjXN7awjJ1Spq/ZU6mJ/dU1vOMF/wBttWfwiEcI/dXUf5narL4U7hGwVrm6AFw64C8j2KdSMjkXOBnHIYAHeTRu1Lz7VdSsrAtPM5Xn/tHOkfUCg6N4UWHY7KtR3upmP/NYuPoRVUccb7tNpaAeUMSJ6FsufoyVf1hbCKOONeiIqD0UAD8q5U322qJr+8l1A5mkA59yHQv8qigvbgrYdlsuNiMGV5JT6atK/wAqrU8rWbs7P+z2lvD/ALOKNPiFAP1zWzohSlKBWg38UmwuMfgB+AIJ+ma39YL22WWN42911Kn0IxUmMwzt1btcVdJhR+5l+IL2B2OF1aGPgHBXPzIq9ga552ts57eZ4ZB7SHH7Q7iPIirD3H35QqsF02lhhUkPRh3Bj3N59/r10WqsfTL2+09mm7EXrfHh6dViUr8Br9roeCV8ugIwQCPPnX1SgxrAo5hQD5ACslKUCsbQKTkqpPiQKyV+ZoCqByAwPKvx4weoB9Rmvi4uUjGp2VR4sQB9a+bO7SVA8bB0OcMpyDg45Hv5g0XE4y+uzVQSABy5kDFVS3GmyJz9jmPn+r5+fNqnm/l+YNnXcg94QuF/aYaR9SK5u3P2MLy8t7YkhZGwxXqFUFjjPfhTQWyOOFqOQtLj5x/469uzuLmzZWxLHJDk41SRqw+JQtgeZrHJwTsiOU1yD46kP5pVN707GNldzWxbX2TABsY1AgMDjuOCKDq63dWVShBUgFSvQg9MY5Yrz7R2TBcDTPDHKB0EiK4H8QNQ7glK52VHqJIWSVUz+EMeXoDqHwqczTKgyzBR4k4HzNEebZ2yLe3GIIYoh/5aKn9IFe2sUFwjjKMrDxUg/lWTNB5b/ZsM40zRRyDwdA4/mFeew3dtIDmG2gjPikSqfmBWzpQKie+m+lnYskN2rv2qltKoHGAce0Ce8/kaldV1v7w1k2ldCf7UIwI1jCGIvjBYk51jqW8KDZ7l/wCS71HmtLKJArlCWt0Qk4BOMA55Ec6mQFR/cTdr/J1otvr7QhndnC6cljnpk4wMDr3VvpZlUZZgo8ScD5mg8W0dh2tx/p7eGX/1I1f+oGslhsuCAYghjiHgiBP6RWeC5R/cdW/ZIP5VkzQMVjFsn4F+QrLSgVi+zJ+Bf4RWWlApX5mv2gUpSgUpSgj29m60d6gz7Eqj2HA+jDvX8qqLbe79xaHE0ZC5wHHND6N3ehwav6vl0BBBAIPIg881rrtxU79l7QuWPp1p6KH2PvPdWuBFKdI+43tL8Afd+BFSyy4pOOU1up80fT/KwP51Kdo7i2MvPsuzPjGdH8o9n6VoLnhZGf8AR3Dr+2gf+krWvduU6S7atp2G9xuU4n50eyDidan3o5l/dU/k/wDdWccSLLxk/s//ALqPPwtl7riM+qEf3mvgcLp/9vF/C1XNzo1za7Pn/cx5+yQScTLMdFmb0QD+phXjn4pRfct5D+0yr+WqvDHwsk+9coPSMn/vFe2DhbF9+4kP7Kqv56qZuybvZ1POZ82ruuKFwf8ARwxp+0S/5aa0d9vvfSdZyg8EAT641fWrFteHdinvI8n7Uh/JMA1vLHYVtDzigiQ+IQZ+eM03K51k/l7Hb8FrP3+SpKDZV5dHUsc0p/E2SP435fWrt3esewtoYj1SNVb1xz+ua2OKVnRb3XJtW21X4inEREK3473+jZ6x980yL8EzJ8sqvzFVTw529BYXguLhZGVY3VRGoY6mwM+0wwNOode+pf8ApA3+Z7WAH3I3lYebkKPojfOtVw54cJtK3kmkmkiCyGNQgU6sKpJOoeLY+FbHGmV9xttAh7G3uHfHIOERc+bB2IHopqtdl7u3+2Ll5QhHauXknZSsa58CffwBgKpJ5DOOtSPfvhYlhZvcxXDv2bJqV1UZDsE5FcYILA9/fXj4KbVmTaKQh27KVZAyZOnKqWDBegbIxkeJoLD3u3gi2FYw29uA0pXRErc8Y96R8deZzjvLeuKs2RuztHbjPM0gcKcGSdyFz10oqqccsclUAZrDxS2qbjadwScrGwgTyEfI/N9Z+NZt399tpWcCwW6ARrkjNuWJ1EsST35JoNRtHZ91sm7Ka+ynTSweJuTA9COQ1KcEYYdxyKm3EvbD3eztmXqkoz9pFIEJUaxyPQ9NUb49ahO8W0Ly+m7e4RzJpVMrEyjC5I5Y8z86ne2NkMu69uWBDJKJ8EYIEsjjoensyD5UHr/R/v2aS8jdmb2YnGok97g9f3akHGref7Lai3jbE1zlcg4Kxj3z5E5Cj9onuqB8Db5Yr+UMQqm2kYk9BoZD+WT8K0G3r+XbG0iYxkzOIYQfuIM4z4ADU7eGWoJpwO2HJLK97MzmOLMcQZiQzke02CeYVTj1Y961Xe3NrS3FzPJHI/62aQoA5A9pjpAGeXIiuiNpQJsvZEqw8hb27hSfvNpPM+bOcnzNc/8AD/Z4m2jZxYyO1Vz6RfrOf8FBem+e9CbHsolUB5igihQ95UAFm79K8s+JIHfmqe2ZsLaO3ZJJGkDhD7TzMRGhPMKiqDg47lXpjPXnk4v7VM+05lz7MAWFR3chqY+upiP3RWHdvfLaNlAIbZQI8l+cBcktzJ1d/d8AKDWbZ2PdbJu9BbsplUSLJCx5qSQCDgEjKkEEfdPLFT7fjbr32w7O7yVkE/ZyaSVywEiE8ugJUNjzFQLeTal7fyia5Ri6oIxpiZQACx6Y65Y8/TwqdHZjDdU61Ibte2wRggdvp6HxX86D94BXLtdXIZ2b9SpwzE/e8z51veOm8hhgjtI2IeY63IOCsaHlzHTU+PgrVFuA04S7uSxAUW5Yk9wVlJPwFau1Rtu7ZywPZO2o/wDDBH0HkWGB6yGg0u6d/Kt/Z5kf/wATACCzdDIoOQT4E10lvZttbK0muG/1a+yPxMeSr8WIFc9byoIttyY5Bb1H5dw1q/8AfUu497w6pIrNT7MY7aX9oghAfRct++tBFNwtmT7Sv0R5JCmTPO2th7IOSOuBqYhceBPhXTCjHSoNwh3Y+x2QeRcTXGJX8VX7ifAHJ82NTqiFKUoFKUoFKUoFKUoFKUoFKUoFKUoFKUNBzRxavu22rceEeiEfuKM/zFqufhLY9jsq25c5A0x/5jFh/KVrX7Q4R2M0kkrvca5HaRv1g6sSTj2OQ51ObG1WKNIk92NVRfRRgfQUEJ43S6dlSj8UkK/zhv8AtqsuCSZ2qnlDK39I/vq8d6t24toQ9hOXCaw/sEA5XOOZB5c6027HDe0sLgXEDTawrJhnBBDdcgKPAH4UFAb52rR316jcm7eY/wAbFh9GBq8rLijs1LSNu1IZY1HYhGLggAaRyx15ZzjzrY75cPbTaLCSTVHMBp7WMgEgdAwIIbHpnzqKRcDoM+1dzEeARVPzOfyorXbu8T9pXt3HbxRQASPz9hj2aZyxJ1/dXvwMnHiBVjcRrTtdmXijr2LOPVPbH1Ws+6+6Vrs9SttHgt7zsdTvjxY93kMDyrcXduJEeNvddSh9GGD9DRHIUFwyatDEa1aNsd6t1HoRVx8Cd19KvfyLzbMUOe5Qfab4kaR5KfGtuOC+z8e/cf2g/wAFWDYWiQxpFGoVI1CKB3ADAoqCcc7/ALPZhj755Y4/4SZT8P1ePjUB4EWGvaDyd0MLH95yFH0D1b2+G6EG0ljW4aQLGSwCMFySMZOQc4Gfma+Nz9yrbZvam3MhMujUXYN7mrGMAY940Rz9xDt2TaV4rZBMzMPMP7QPyIq4d3+JezYrGDXNpeOJEaLQxbKqAQABg8x1zit3vjuFabRIaUMkoGkSxkBseDAghgPMcsmoenA6DPtXc2PAIgPzOR9KK1ezOKm0ru6WC2hgHayYQMjMUXPVyHAOleZIx0OO6rL4iW3abMvV7+wdh6qNQ+or73V3NtNng/Z4/bYYaRjqdh4au4eQwK3N9arLG8be7IrI2PBgQfoaI5N2dtR4VnVOXbxGFj4KWUnHqFx6E1d3A7d3sbRrpx7dzzXyjX3f4jlvTTX3/mX2d+O4/tB/gqw7aBY0VEGFUBVA7gBgD5UVzRxPXRti88pI2+ccbf31sNxdlPtfarzTDKK5uZvDr7EfoSAP2UNWvvFwys724e4laYPJp1aXAHsqFHIqe4Ctxulupb7OjeO3DYdtbM51MTgAcwByAHTzPjQb2lKUQpSlApSlApSlApSlApSlApSlApSlApSlApSlApSlApSlApSlApSlApSlApSlApSlApSlApSlApSlApSlB//Z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26" descr="data:image/jpeg;base64,/9j/4AAQSkZJRgABAQAAAQABAAD/2wCEAAkGBhQRERUUEhQWFRUWFhoYGBcVGRoXHBwZFhoWFhscGRgZHyYeIyIjGR0eIC8iJCcpLSwsHR49NTAqNSYwLCkBCQoKDgwOGA4PGTUlHiUsKTQ1NTUtKTUzNTU0LC8uKjQuLDQrNSssLzQ1NSw1MzY1Liw1NjQsNS81LSkzLDQsNf/AABEIAHoAuAMBIgACEQEDEQH/xAAcAAEAAwEAAwEAAAAAAAAAAAAABQYHBAIDCAH/xABBEAACAQMCAwUGAgcFCQEAAAABAgMABBEFEgYHIRMiMUFRFDJhcYGRQnIII2KCobGyFTNSk8IXQ1SDkqTB0fAk/8QAGQEBAQEBAQEAAAAAAAAAAAAAAAIDBAEF/8QALhEBAAIBAgMGAwkAAAAAAAAAAAECAxESBCExE0FhcaHwUbHRBRQiMlJTgZHB/9oADAMBAAIRAxEAPwDcaUpQKUpQKUpQKUpQKUpQKUpQKUpQKUpQKUpQKUpQKUpQKUpQKUpQKUpQKUpQKVX5uP8AT0Zla9t1ZSVYGRQQQcEEZ8jXh/tG03/jrb/NX/3QWOlZ5x9zajsbeGa17K5E0jqCH7uIwC2CueoJA+tWFb+8ntbZ4EhjkmjV5DIWZY9yhsKowWPXHX0pKq13TpqsJNVrW+N4olcW5FxMgz2ce5gAOp3OgKrgetE4L7Xrezy3J/wE9nF/lJjP7xNT9rZRxIEjRUUeCqAo+wqec+DaOypPP8XpH19IQ/CmqXVyna3EKQIw7i5YuR6tnGB6DGflU/SlexGkMslotaZiNI+BSlK9QUpSgUpSgUpSgUpSgUpSgUpSgV4u4AJJAA6knoAB6moTiHjCG0IQ5knb3IYxudifDoPAfE/xqHXhm51Ah9Rfs4s5W0hOB/zX8SfgP4VM27odNMHLfknbX1nyjv8Al4qNzO5Y6fZafNdx9q0pK7C0m4FpGHXGOvQk1w8puU1pqFibi6EhZpWCbH2jau0eGP8AFuqa/SO1IJaW1uOnaSs+P2Ylx/Nx9qvXLLTPZ9KtE8CYg5+cn6z/AFVTmYjzf0yK1ubPT7cOYoYyQudzlriQlsepIC4+lWfivmZrGmvE01pBDbv0jiPfO1cd13VujBSPAAfCo+Ae3cXk+Kwyn/tkx/WK6f0irwy3Nnap1baz49TKyxr/AEn70F34t5sxWdlbzrGXmuo1eKEnwDAHLkeQJx094+HmRT9Y5ka5p3ZT3ttAIZGxsAwR03bchyyttz458KqvGelvca/HZpJ2XZiC3idvBRHGpUgfm6/M1KcW8Gv2kdrf64HkYhkidJpDljsU4XOCc4GaDetI1JbmCKdM7ZUV1z44YA9fjXXUfw/pXstrBADnsokjz4ZKqATj4nrUhQKUpQKUpQKUpQKUpQKUpQKUpQKpmucXSTSmz04b5vCSb8EQ8CSfMj+fqelc/F/Ecs8406xb9a399KP92vmM+uPE+XQeJ6Wfh3h2KyhEUQ+LMfeZvMsf/sVnrNp0h3Vx1wVjJkjW09I/2fD4R3+Tk4Z4QjswWJMs79ZJn6sxPjgnwHwpxjxtb6XEklzv2u+xRGNxzgt4EjpgfyqfrBf0kdS3T2luPwo8hHxkYIP6D96uIiOUOTJktktutOsvDjXjHRNWlje4lvo+zQqAiRhepySchjn5egraeG9at7u3SS0cPFjaCOmNoA2kHqCBjoay3mJpGl2mjbAlt7SI40jaPZ2hkG0M2V6noCST0+9Vvl5xsdF03tnhaUXVwwjXds7sKKGcHBzlmC/u16hq/CnK230+7kukkmklkVge1KEd9g7EbVBzkevmarGoW+l6hrybprlruF1AjCjss2+XwSVzjIOetSmjc5Yrq9FtDFlBGzyzb+6uxN7bRjvAHu7umaguAeLrG4lvL2PTlgkt4XmeXtCxYvuYjqMAthutBauOeUdrqcgmZnhmwAXjwdwHhuU+Y8iMH516+D+TlpYSictJcTg5V5SMKfVVHn8ST8MVXtP5/G4STsdPmklXBWOMmTu9dzOVTuhcDyOc/CprltzeTVZWgeHsZlUuAG3qyggHBwCCMjpQaJSsw4l51iO4e3sLV714we0ZC20bfewEViQPNug+dTHLzmjDqscpKdhJCN0is2V2HPfD4HToc5HSgu9KyTVeezF5BYWMl1FD783fC4HnhUOF+LEfKpPTOc6XGnS3Uds7TQuiPbqdxzIe6ysF93Aby/CaDRnlC4yQMnAycZPoK8q+XbbmBLNrPtzQSzBGZktwzNsG3YMdCBgnJ6DrWz8V82YdPhhMkbNczRq4tlPeXeAe+2OnXp4ZJHQUF7pWQW3PmSKdI9QsJLVHx3iXyFJxu2Oikj1Iqwcw+bKaVJCgh7cyoXyHCgLnCnwOc9ftQX+lY9rXP14GRl0+TsH6pLKWj7QdMmPKYI9Ov2rUdA1pLy2iuIs7JUDDPiM+IPxByPpQSFKUoFV/jjiL2K0eRf7w9yP87Z6/QZP0qwVlPO25O63j8tsjfXuqP4Z+9Z5LbazLu+z8EZ+IpS3T6c1i5Y8Pdjbdu/Wa477MfHaclRn4+8fifhV0ri0WRWt4SnumNNvy2jFdtVWNIiIYcRktly2vbrqV84cd2X9qcS+zZIXckJK9SFRNzkZ6dO9X0fWdcMcqWtdVk1CW4EpcysECFcGU+pJ8FJFUwcOmfo8WEbhpZJ5gPwMVRT89ihvsRVP5zWqy6nY6fCoRESONVUYCmaTHQflCmvoOs8ueVjS60NSknBVXVhFsOe4m1Ruz5Hr4UHVx1aQabo1z7PGkYWAxLtAB/WYj97xJ65JPjWS8ND2bhm/m8GuZkgHxVduf5vW2cxOEH1Oz9mSURZkVmYruyFycYBHng/SqNxXwHbwaXaadLqENtsdpS0vTtG72cKWHQF/j5UEhyQ09LTR2uWGDIZJXbzKRZCjPoApP1NZfy+lkSLVdQXo0dsVUjpte5fGR8gCftWsR6rp66T/Z8WpWqt7P2PaGRcZYYZsbvPJ8/OvfwLyxhttOuLZ5luEuiS0kYwNpUKu05PgckH1NBWv0foIrfT7u8lIUdoQznyjhQN8/FifoKjOPLjTIdKlk0gKO3mS3ldO093BmK9/12jOPI13Q8iL1Ee2TUdto77mQK2W8OrJnbnAHnjoKuN/yjtn0saejMgVhIsvRm7XqC7DoDkEjHTpjHhQZvwRoutxacrWclrHbShpP1mwHvd0liynyHr4Yqe5acLTaNa6hdTPEw7EFDFIJBmJZWOSPPJUfWvXDyT1BoVtZdT//ACKf7tQx6Z3Y2kgePXBJGavV5wbbW+kSWKyCCExlTLIQO8/43JwMlsenoKDOf0btNy93cN44SIH13Eu38lqM5cn+0OJJZ5u8UMsoDeRU9mg/dBGPkKtfKzl3PZzCWPUYprXcd8dudyuwUgbj4DGQfoK89c5LTLetd6Zd+zO7MxUg90v1bay/hJ/CRQQH6Rd+stxZ20Y3SqHYgdT+uKKi/UqenyqF4m0/2rX7SyfviFba3fzyI0V5P9VaXwhyfFvc+2X07XdzncCw7qt5N1JLEDwzgD08MfujcqGi1h9SkuFk3PI4jCEY7QFV72fwqceFBW/0kb8LDaQDHV3k+QRQg/qP2rTeBdM9n061i81gTP5mAZv4k1VuYfKltVu4pjcBI40VOz2EkjcWbrkeIOPpWiqMUH7SlKBVJ5o8MPd26yRDdJCSdo8WRgNwHxGAQPgau1Km1d0aS2wZrYMkZK9YYzwHzH9kUQXALQg91h1ZPUEea5+o+NarpvENvcDMM0b/AADDP1U9R9RUTxDy8tLwlmQxyHxkj7pJ/aHgfqM/GqRecl5wcxTxv6bgyH7jNYx2lOWmsPr5J4Li537tlp68tY9/016lYyOXGqJ0WQY/ZnYf+K8xy11R/emA/NO5/kKrtLfpY/cMH78e/wCWuXF/HGMu6KP2mA/magr/AJiWMOc3CufSLMn8V6fxqkW/JaZjmW4QflVnP3YirBp/KC0THatJKfi2xfsnX+NN2SekJ7Dgcf5ss28o0+aw8McTpfo8kSOqK+wF8AkgAnABPrWL85c3uu21oM4CxRHHkZX3Mf8ApI+1btpmkxW0fZwII0BzhfU+J6181HSptZ165FvL2bdpK6yEt3ViOxSCvUdAAMetaxrpzfOyzSbzNI0juW/mJydsLHT5biOSZZExsDurBmLAbcbQeo9DUnyCuWg0y4luHCW4lJRnOFACgOQT5bsD5g1nnMHhC70trdrudbxXZiqu0rLlNuQwJBwQw8D61L84eJTIljZW6dlEbeKYwxjpvlHcQAeO0eA8y1es2kf7d9L7TZ2smM47Tsm2/P8AxY/dqZ1vmdYWjxpNNgyRrIhVGdWRyQGDKCMHFYtxPdy3NjHaQ6HNAYypWURuzd0EHJEYJLeZJqO5gaLJDp2ktKrK/YzRsGBDDbJvUEHqO69B9Ka5rsNlA09w+yNMZOCfEgAADqTk+VUbjnirTr/SwZbmSK3nl2rIsTbmMR3EBSucZHjjyqn8faxJrN1Y6Zbt0KRyzMOoDPGrEn8kZJ+bYrl542qxyadp1uMLFFhV+MrLGufidmfqfWg07hNrLSdJjcTkWxzIJZRtZu0O4dwDJJHgAM4Fcum88NMmlEQldCxwGkQqmT0GW64+ZwKyzmjqbS6rDZpG88NmI41gTOX2qrPgKCclcLnHQCvTx7cz6ikKw6NLamLd1SFzlSAAvdjXoMUG53fMSyivBZPIRcFlUJsfGXAK97G3rkeddHFHGtppqobuXs+0JCgKzE7cE9FBOBkdfiKxHiW0eHiDTO0zvZLHdnx3DbG2fqtefGiNrN3qNyCTbafAyRkeBdc4x65bc3yC+ooN20viGC5thdRPmEqzbyCvRMhiQeoxg1xcLcb2upbzaOziPG4lHQAtnAywGT08qxWTixoeGba1iyZrqSWLA6ns1kO7H5iVX45NbHy64TGm2EUGB2mN8pHnI2N3X4dFHwFBZqUpQKUpQKUpQKUpQKUpQc+oFxFJ2QzJsbYM4y2DtGT08cVlvJnlvdafcXE14iqzRqiYdXzltz52np7q/etapQZXzr4FvNTa29lRXWIS7tzqmC5jx7x69FqH5gcsb1pbW9slDyQxQK0WV3K8GMFckKw6AEZ8vPNbZSgx2HSNf1SeNrpzp8Ce8IXKMwPvYVXYknwBYgDyHjmf5x8DzajaQpaqHkilzhmC9woynvMfXbWh0oMz5OctZNOWWa7Ue0SdwAMH2xjB94dMsfH4KK4Nc5fXl1xDHePGvssbxkNvXO2JQw7mc9ZK1ulBivGfAmo22r/2lp0az7m3bSRlWKbGDKSpII81OevlUrw5oOs3t6l1qMrWsKEEW8LlQ+05AKqxGCfEsSSOmMeGq0oMn5w8vby+ura4slBeNCrMXVCCr70I3H1JqZ0Dl+1roUtmADcTQyF+owZpFIA3eGB3Vz8Kv9KDE+WHKC6gu0m1BQEt1zAgdXG8knOFPQKSW+ZHpW2UpQKUpQKUpQKUpQKUpQKUpQKUpQKUpQKUpQKUpQKUpQKUpQKUpQKUpQf/2Q==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28575" y="-693738"/>
            <a:ext cx="2190750" cy="145732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00" name="Picture 28" descr="http://info.umkc.edu/umatters/wp-content/uploads/2012/02/PrincetonReview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503" y="4688319"/>
            <a:ext cx="1661979" cy="96338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://upload.wikimedia.org/wikipedia/en/thumb/3/3d/Sylvan_Learning.png/640px-Sylvan_Learning.pn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96" y="5672260"/>
            <a:ext cx="881062" cy="71056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04" name="Picture 32" descr="http://www.ocf.berkeley.edu/~amsa/images/kaplan-logo.pn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4659"/>
            <a:ext cx="1490136" cy="677106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348" y="4638062"/>
            <a:ext cx="146304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66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Send My Scores?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2286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Can send up to 4 scores for free.</a:t>
            </a:r>
          </a:p>
          <a:p>
            <a:r>
              <a:rPr lang="en-US" sz="2400" dirty="0" smtClean="0"/>
              <a:t>Sending a score </a:t>
            </a:r>
            <a:r>
              <a:rPr lang="en-US" sz="2400" i="1" dirty="0" smtClean="0">
                <a:solidFill>
                  <a:schemeClr val="accent2"/>
                </a:solidFill>
              </a:rPr>
              <a:t>sends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i="1" dirty="0" smtClean="0">
                <a:solidFill>
                  <a:schemeClr val="accent2"/>
                </a:solidFill>
              </a:rPr>
              <a:t>all </a:t>
            </a:r>
            <a:r>
              <a:rPr lang="en-US" sz="2400" i="1" dirty="0" smtClean="0"/>
              <a:t>SAT scores</a:t>
            </a:r>
            <a:r>
              <a:rPr lang="en-US" sz="2400" dirty="0" smtClean="0"/>
              <a:t> to the selected colleges.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ACT 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SAT	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2209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Send up to 4 schools for free.</a:t>
            </a:r>
          </a:p>
          <a:p>
            <a:r>
              <a:rPr lang="en-US" sz="2400" dirty="0" smtClean="0"/>
              <a:t>Students can </a:t>
            </a:r>
            <a:r>
              <a:rPr lang="en-US" sz="2400" i="1" dirty="0" smtClean="0">
                <a:solidFill>
                  <a:schemeClr val="accent2"/>
                </a:solidFill>
              </a:rPr>
              <a:t>choose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which scores each college or university sees.</a:t>
            </a:r>
          </a:p>
          <a:p>
            <a:endParaRPr lang="en-US" sz="2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5800" y="4876800"/>
            <a:ext cx="8077200" cy="1477328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Most colleges and universities will use your highest score.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Some will even super score.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It is expensive to send scores </a:t>
            </a:r>
            <a:r>
              <a:rPr lang="en-US" dirty="0"/>
              <a:t>later 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/>
              <a:t>ACT- $12.00</a:t>
            </a:r>
            <a:r>
              <a:rPr lang="en-US" dirty="0"/>
              <a:t> per test date per </a:t>
            </a:r>
            <a:r>
              <a:rPr lang="en-US" dirty="0" smtClean="0"/>
              <a:t>college/university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 smtClean="0"/>
              <a:t>SAT- </a:t>
            </a:r>
            <a:r>
              <a:rPr lang="en-US" dirty="0"/>
              <a:t>$11.25 </a:t>
            </a:r>
            <a:r>
              <a:rPr lang="en-US" dirty="0" smtClean="0"/>
              <a:t>per test date per college/university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18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1534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3600" dirty="0" smtClean="0"/>
              <a:t>Average Test Scores  </a:t>
            </a:r>
            <a:br>
              <a:rPr lang="en-US" sz="3600" dirty="0" smtClean="0"/>
            </a:br>
            <a:r>
              <a:rPr lang="en-US" sz="3600" dirty="0" smtClean="0"/>
              <a:t>WHS students 2012-2016 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47636"/>
              </p:ext>
            </p:extLst>
          </p:nvPr>
        </p:nvGraphicFramePr>
        <p:xfrm>
          <a:off x="609600" y="1752604"/>
          <a:ext cx="8156448" cy="4571994"/>
        </p:xfrm>
        <a:graphic>
          <a:graphicData uri="http://schemas.openxmlformats.org/drawingml/2006/table">
            <a:tbl>
              <a:tblPr/>
              <a:tblGrid>
                <a:gridCol w="2557089"/>
                <a:gridCol w="2935304"/>
                <a:gridCol w="2664055"/>
              </a:tblGrid>
              <a:tr h="532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College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Average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GPA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ACT 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Score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of M, Twin Cities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University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 St. Thomas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Hamline University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Luther College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Gustavus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Adolphus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Augsburg College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MSU, Mankato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St. Cloud State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of M, Duluth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Carleton College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UW, Madison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St. Olaf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Iowa State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Macalester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9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ACT and SAT?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College Admission Tests</a:t>
            </a:r>
          </a:p>
          <a:p>
            <a:pPr lvl="1">
              <a:defRPr/>
            </a:pPr>
            <a:r>
              <a:rPr lang="en-US" sz="2500" dirty="0" smtClean="0"/>
              <a:t>American </a:t>
            </a:r>
            <a:r>
              <a:rPr lang="en-US" sz="2500" dirty="0"/>
              <a:t>College Test (ACT) by </a:t>
            </a:r>
            <a:r>
              <a:rPr lang="en-US" sz="2500" dirty="0" smtClean="0"/>
              <a:t>ACT</a:t>
            </a:r>
          </a:p>
          <a:p>
            <a:pPr lvl="1">
              <a:defRPr/>
            </a:pPr>
            <a:r>
              <a:rPr lang="en-US" sz="2500" dirty="0"/>
              <a:t>Scholastic Aptitude Test (SAT) by </a:t>
            </a:r>
            <a:r>
              <a:rPr lang="en-US" sz="2500" dirty="0" err="1" smtClean="0"/>
              <a:t>CollegeBoard</a:t>
            </a:r>
            <a:endParaRPr lang="en-US" sz="2500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62000" y="3733800"/>
            <a:ext cx="7620000" cy="2133600"/>
            <a:chOff x="914400" y="3886200"/>
            <a:chExt cx="7620000" cy="2133600"/>
          </a:xfrm>
        </p:grpSpPr>
        <p:sp>
          <p:nvSpPr>
            <p:cNvPr id="6" name="Rectangle 5"/>
            <p:cNvSpPr/>
            <p:nvPr/>
          </p:nvSpPr>
          <p:spPr>
            <a:xfrm>
              <a:off x="914400" y="3886200"/>
              <a:ext cx="3657600" cy="213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3886200"/>
              <a:ext cx="3657600" cy="2133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45382" y="3886200"/>
            <a:ext cx="6853237" cy="1771650"/>
            <a:chOff x="1143000" y="4067175"/>
            <a:chExt cx="6853237" cy="17716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4962" y="4067175"/>
              <a:ext cx="2581275" cy="17716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4224528"/>
              <a:ext cx="3124200" cy="146685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08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Standardized testing not a strength?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chemeClr val="accent1"/>
                </a:solidFill>
              </a:rPr>
              <a:t>Fairtest.org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2800" dirty="0" smtClean="0"/>
              <a:t>Searchable database listing the 850 colleges and universities in the U.S. that don’t require standardized testing as part of the application.</a:t>
            </a:r>
          </a:p>
          <a:p>
            <a:r>
              <a:rPr lang="en-US" sz="2800" dirty="0" smtClean="0"/>
              <a:t>Great colleges are included. Examples: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Gustavus</a:t>
            </a:r>
            <a:r>
              <a:rPr lang="en-US" sz="2800" dirty="0" smtClean="0"/>
              <a:t>, Lewis and Clark, University of Puget Sound, Lawrence University</a:t>
            </a:r>
            <a:endParaRPr lang="en-US" sz="3200" dirty="0" smtClean="0"/>
          </a:p>
          <a:p>
            <a:pPr marL="0" indent="0">
              <a:buNone/>
            </a:pPr>
            <a:r>
              <a:rPr lang="en-US" sz="2800" dirty="0" smtClean="0"/>
              <a:t>Search more at: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http://</a:t>
            </a:r>
            <a:r>
              <a:rPr lang="en-US" sz="2800" dirty="0" err="1"/>
              <a:t>www.fairtest.org</a:t>
            </a:r>
            <a:r>
              <a:rPr lang="en-US" sz="2800" dirty="0"/>
              <a:t>/university/optional</a:t>
            </a:r>
          </a:p>
        </p:txBody>
      </p:sp>
    </p:spTree>
    <p:extLst>
      <p:ext uri="{BB962C8B-B14F-4D97-AF65-F5344CB8AC3E}">
        <p14:creationId xmlns:p14="http://schemas.microsoft.com/office/powerpoint/2010/main" val="1056556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QUESTIONS?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6694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Colleges Want the ACT/SAT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National standard measure of ability</a:t>
            </a:r>
          </a:p>
          <a:p>
            <a:pPr lvl="1"/>
            <a:r>
              <a:rPr lang="en-US" dirty="0" smtClean="0"/>
              <a:t>High School Variability </a:t>
            </a:r>
          </a:p>
          <a:p>
            <a:pPr lvl="2"/>
            <a:r>
              <a:rPr lang="en-US" dirty="0" smtClean="0"/>
              <a:t>GPA measurements</a:t>
            </a:r>
          </a:p>
          <a:p>
            <a:pPr lvl="2"/>
            <a:r>
              <a:rPr lang="en-US" dirty="0" smtClean="0"/>
              <a:t>Course offerings</a:t>
            </a:r>
          </a:p>
          <a:p>
            <a:pPr marL="685800" lvl="2" indent="0">
              <a:buNone/>
            </a:pPr>
            <a:endParaRPr lang="en-US" dirty="0" smtClean="0"/>
          </a:p>
          <a:p>
            <a:r>
              <a:rPr lang="en-US" dirty="0" smtClean="0"/>
              <a:t>One of the only standard measures</a:t>
            </a:r>
          </a:p>
          <a:p>
            <a:pPr lvl="1"/>
            <a:r>
              <a:rPr lang="en-US" dirty="0" smtClean="0"/>
              <a:t>Other options are typically content driven</a:t>
            </a:r>
          </a:p>
          <a:p>
            <a:pPr lvl="2"/>
            <a:r>
              <a:rPr lang="en-US" dirty="0" smtClean="0"/>
              <a:t>AP</a:t>
            </a:r>
          </a:p>
          <a:p>
            <a:pPr lvl="2"/>
            <a:r>
              <a:rPr lang="en-US" dirty="0" smtClean="0"/>
              <a:t>IB</a:t>
            </a:r>
          </a:p>
          <a:p>
            <a:pPr lvl="2"/>
            <a:r>
              <a:rPr lang="en-US" dirty="0" smtClean="0"/>
              <a:t>CLEP </a:t>
            </a:r>
          </a:p>
          <a:p>
            <a:pPr lvl="2"/>
            <a:r>
              <a:rPr lang="en-US" dirty="0" smtClean="0"/>
              <a:t>SAT II (Subject tests) – required in the application process at some of the most selective colleges in the nation: MIT, Williams College, Harvey </a:t>
            </a:r>
            <a:r>
              <a:rPr lang="en-US" dirty="0" err="1" smtClean="0"/>
              <a:t>Mudd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r>
              <a:rPr lang="en-US" i="1" dirty="0" smtClean="0"/>
              <a:t>NOTE: Colleges will look at transcripts, test scores, extra-curricular activities, recommendations, and essays.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5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the ACT or SAT?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Usually required </a:t>
            </a:r>
            <a:r>
              <a:rPr lang="en-US" dirty="0"/>
              <a:t>for 4-year college entrance</a:t>
            </a:r>
          </a:p>
          <a:p>
            <a:r>
              <a:rPr lang="en-US" dirty="0"/>
              <a:t>Academic </a:t>
            </a:r>
            <a:r>
              <a:rPr lang="en-US" dirty="0" smtClean="0"/>
              <a:t>Placement </a:t>
            </a:r>
            <a:endParaRPr lang="en-US" dirty="0"/>
          </a:p>
          <a:p>
            <a:r>
              <a:rPr lang="en-US" dirty="0"/>
              <a:t>Scholarship </a:t>
            </a:r>
            <a:r>
              <a:rPr lang="en-US" dirty="0" smtClean="0"/>
              <a:t>Opportunities</a:t>
            </a:r>
          </a:p>
          <a:p>
            <a:pPr marL="0" indent="0">
              <a:buClr>
                <a:schemeClr val="accent6">
                  <a:lumMod val="75000"/>
                </a:schemeClr>
              </a:buClr>
              <a:buSzPct val="70000"/>
              <a:buNone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/>
          </a:p>
          <a:p>
            <a:pPr marL="0" indent="0">
              <a:buClr>
                <a:schemeClr val="accent6">
                  <a:lumMod val="75000"/>
                </a:schemeClr>
              </a:buClr>
              <a:buSzPct val="70000"/>
              <a:buNone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r>
              <a:rPr lang="en-US" i="1" dirty="0" smtClean="0"/>
              <a:t>NOTE: Colleges will look at transcripts, test scores, extra-</a:t>
            </a:r>
            <a:r>
              <a:rPr lang="en-US" i="1" dirty="0" err="1" smtClean="0"/>
              <a:t>curriculars</a:t>
            </a:r>
            <a:r>
              <a:rPr lang="en-US" i="1" dirty="0" smtClean="0"/>
              <a:t>, recommendations, and essays. 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Do I Take?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/>
          </a:p>
          <a:p>
            <a:pPr marL="0" indent="0">
              <a:buClr>
                <a:schemeClr val="accent6">
                  <a:lumMod val="75000"/>
                </a:schemeClr>
              </a:buClr>
              <a:buSzPct val="70000"/>
              <a:buNone/>
            </a:pPr>
            <a:endParaRPr lang="en-US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45382" y="2986520"/>
            <a:ext cx="6853237" cy="1771650"/>
            <a:chOff x="1143000" y="4067175"/>
            <a:chExt cx="6853237" cy="17716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4962" y="4067175"/>
              <a:ext cx="2581275" cy="177165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4224528"/>
              <a:ext cx="3124200" cy="1466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6465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87680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lvl="1"/>
            <a:r>
              <a:rPr lang="en-US" altLang="en-US" dirty="0"/>
              <a:t>3 Hours </a:t>
            </a:r>
            <a:r>
              <a:rPr lang="en-US" altLang="en-US" dirty="0" smtClean="0"/>
              <a:t>(+ optional </a:t>
            </a:r>
            <a:r>
              <a:rPr lang="en-US" altLang="en-US" dirty="0"/>
              <a:t>50 minute </a:t>
            </a:r>
            <a:r>
              <a:rPr lang="en-US" altLang="en-US" dirty="0" smtClean="0"/>
              <a:t>essay)</a:t>
            </a:r>
            <a:endParaRPr lang="en-US" altLang="en-US" dirty="0"/>
          </a:p>
          <a:p>
            <a:pPr lvl="2"/>
            <a:r>
              <a:rPr lang="en-US" b="1" dirty="0" smtClean="0"/>
              <a:t>Reading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65 </a:t>
            </a:r>
            <a:r>
              <a:rPr lang="en-US" dirty="0" smtClean="0"/>
              <a:t>minutes; 52 questions</a:t>
            </a:r>
          </a:p>
          <a:p>
            <a:pPr lvl="2"/>
            <a:r>
              <a:rPr lang="en-US" b="1" dirty="0"/>
              <a:t>Writing and </a:t>
            </a:r>
            <a:r>
              <a:rPr lang="en-US" b="1" dirty="0" smtClean="0"/>
              <a:t>Language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35 </a:t>
            </a:r>
            <a:r>
              <a:rPr lang="en-US" dirty="0" smtClean="0"/>
              <a:t>minutes; 44 questions</a:t>
            </a:r>
          </a:p>
          <a:p>
            <a:pPr lvl="2"/>
            <a:r>
              <a:rPr lang="en-US" b="1" dirty="0" smtClean="0"/>
              <a:t>Math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80 </a:t>
            </a:r>
            <a:r>
              <a:rPr lang="en-US" dirty="0" smtClean="0"/>
              <a:t>minutes; 58 questions</a:t>
            </a:r>
          </a:p>
          <a:p>
            <a:pPr marL="685800" lvl="2" indent="0">
              <a:buNone/>
            </a:pPr>
            <a:endParaRPr lang="en-US" altLang="en-US" i="1" dirty="0" smtClean="0"/>
          </a:p>
          <a:p>
            <a:pPr marL="685800" lvl="2" indent="0">
              <a:buNone/>
            </a:pPr>
            <a:r>
              <a:rPr lang="en-US" altLang="en-US" i="1" dirty="0" smtClean="0"/>
              <a:t>Total score is between 400 and 1600 </a:t>
            </a:r>
          </a:p>
          <a:p>
            <a:pPr marL="685800" lvl="2" indent="0">
              <a:buNone/>
            </a:pPr>
            <a:r>
              <a:rPr lang="en-US" altLang="en-US" i="1" dirty="0" smtClean="0"/>
              <a:t>(scores range from 200-800 per section)</a:t>
            </a:r>
            <a:endParaRPr lang="en-US" alt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33" y="1600200"/>
            <a:ext cx="258127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832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ACT: What is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 smtClean="0"/>
              <a:t>2 </a:t>
            </a:r>
            <a:r>
              <a:rPr lang="en-US" altLang="en-US" sz="2600" dirty="0"/>
              <a:t>hours and 55 </a:t>
            </a:r>
            <a:r>
              <a:rPr lang="en-US" altLang="en-US" sz="2600" dirty="0" smtClean="0"/>
              <a:t>minutes </a:t>
            </a:r>
          </a:p>
          <a:p>
            <a:r>
              <a:rPr lang="en-US" altLang="en-US" sz="2600" dirty="0" smtClean="0"/>
              <a:t>5 sections</a:t>
            </a:r>
            <a:endParaRPr lang="en-US" altLang="en-US" sz="2600" dirty="0"/>
          </a:p>
          <a:p>
            <a:pPr lvl="1"/>
            <a:r>
              <a:rPr lang="en-US" altLang="en-US" sz="2300" dirty="0"/>
              <a:t>1 English </a:t>
            </a:r>
            <a:r>
              <a:rPr lang="en-US" altLang="en-US" sz="2300" dirty="0" smtClean="0"/>
              <a:t>Test (45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Math </a:t>
            </a:r>
            <a:r>
              <a:rPr lang="en-US" altLang="en-US" sz="2300" dirty="0" smtClean="0"/>
              <a:t>Test (60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Reading </a:t>
            </a:r>
            <a:r>
              <a:rPr lang="en-US" altLang="en-US" sz="2300" dirty="0" smtClean="0"/>
              <a:t>Test (35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Science </a:t>
            </a:r>
            <a:r>
              <a:rPr lang="en-US" altLang="en-US" sz="2300" dirty="0" smtClean="0"/>
              <a:t>Test (35 minutes)</a:t>
            </a:r>
            <a:endParaRPr lang="en-US" altLang="en-US" sz="2300" dirty="0"/>
          </a:p>
          <a:p>
            <a:pPr lvl="1"/>
            <a:r>
              <a:rPr lang="en-US" altLang="en-US" sz="2300" dirty="0"/>
              <a:t>1 </a:t>
            </a:r>
            <a:r>
              <a:rPr lang="en-US" altLang="en-US" sz="2300" dirty="0" smtClean="0"/>
              <a:t>Optional Writing </a:t>
            </a:r>
            <a:r>
              <a:rPr lang="en-US" altLang="en-US" sz="2300" smtClean="0"/>
              <a:t>Test (40 </a:t>
            </a:r>
            <a:r>
              <a:rPr lang="en-US" altLang="en-US" sz="2300" dirty="0" smtClean="0"/>
              <a:t>minutes)</a:t>
            </a:r>
          </a:p>
          <a:p>
            <a:pPr marL="365760" lvl="1" indent="0">
              <a:buNone/>
            </a:pPr>
            <a:endParaRPr lang="en-US" altLang="en-US" sz="2300" dirty="0"/>
          </a:p>
          <a:p>
            <a:r>
              <a:rPr lang="en-US" altLang="en-US" sz="2600" dirty="0" smtClean="0"/>
              <a:t>Composite Score between 1 and 36. </a:t>
            </a:r>
            <a:endParaRPr lang="en-US" altLang="en-US" sz="2600" dirty="0"/>
          </a:p>
          <a:p>
            <a:pPr lvl="1"/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765" y="1676400"/>
            <a:ext cx="3408216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7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vs SAT Key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7924800" cy="4572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 smtClean="0"/>
          </a:p>
          <a:p>
            <a:pPr>
              <a:buClr>
                <a:schemeClr val="accent6">
                  <a:lumMod val="75000"/>
                </a:schemeClr>
              </a:buClr>
              <a:buSzPct val="70000"/>
            </a:pPr>
            <a:endParaRPr lang="en-US" i="1" dirty="0"/>
          </a:p>
          <a:p>
            <a:pPr marL="0" indent="0">
              <a:buClr>
                <a:schemeClr val="accent6">
                  <a:lumMod val="75000"/>
                </a:schemeClr>
              </a:buClr>
              <a:buSzPct val="70000"/>
              <a:buNone/>
            </a:pPr>
            <a:endParaRPr lang="en-US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02533"/>
              </p:ext>
            </p:extLst>
          </p:nvPr>
        </p:nvGraphicFramePr>
        <p:xfrm>
          <a:off x="202981" y="1574579"/>
          <a:ext cx="8763000" cy="5283421"/>
        </p:xfrm>
        <a:graphic>
          <a:graphicData uri="http://schemas.openxmlformats.org/drawingml/2006/table">
            <a:tbl>
              <a:tblPr/>
              <a:tblGrid>
                <a:gridCol w="2921000"/>
                <a:gridCol w="2921000"/>
                <a:gridCol w="2921000"/>
              </a:tblGrid>
              <a:tr h="2157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</a:txBody>
                  <a:tcPr marL="22794" marR="22794" marT="22794" marB="227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dirty="0">
                          <a:effectLst/>
                        </a:rPr>
                        <a:t>SAT</a:t>
                      </a:r>
                    </a:p>
                  </a:txBody>
                  <a:tcPr marL="22794" marR="22794" marT="22794" marB="227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dirty="0">
                          <a:effectLst/>
                        </a:rPr>
                        <a:t>ACT</a:t>
                      </a:r>
                    </a:p>
                  </a:txBody>
                  <a:tcPr marL="22794" marR="22794" marT="22794" marB="227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dirty="0">
                          <a:effectLst/>
                        </a:rPr>
                        <a:t>Why Take It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Colleges use SAT scores for admissions and merit-based scholarships.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Colleges use ACT scores for admissions and merit-based scholarships.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942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dirty="0">
                          <a:effectLst/>
                        </a:rPr>
                        <a:t>Test Structure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Reading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Writing &amp; Language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Math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Essay (Optional)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effectLst/>
                        </a:rPr>
                        <a:t>English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effectLst/>
                        </a:rPr>
                        <a:t>Math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effectLst/>
                        </a:rPr>
                        <a:t>Science Reasoning</a:t>
                      </a:r>
                    </a:p>
                    <a:p>
                      <a:pPr fontAlgn="t"/>
                      <a:r>
                        <a:rPr lang="en-US" sz="1200" b="1">
                          <a:effectLst/>
                        </a:rPr>
                        <a:t>Essay (Optional)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>
                          <a:effectLst/>
                        </a:rPr>
                        <a:t>Length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3 hours (without essay)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3 hours, 50 minutes (with essay)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effectLst/>
                        </a:rPr>
                        <a:t>2 hours, 55 minutes (without essay)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>
                          <a:effectLst/>
                        </a:rPr>
                        <a:t>3 hours, 40 minutes (with essay)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157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>
                          <a:effectLst/>
                        </a:rPr>
                        <a:t>Reading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5 reading passages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4 reading passages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dirty="0">
                          <a:effectLst/>
                        </a:rPr>
                        <a:t>Science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None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1 science section testing your critical thinking skills (not your specific science knowledge)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35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>
                          <a:effectLst/>
                        </a:rPr>
                        <a:t>Math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Covers</a:t>
                      </a:r>
                      <a:r>
                        <a:rPr lang="en-US" sz="1200" b="1" dirty="0" smtClean="0">
                          <a:effectLst/>
                        </a:rPr>
                        <a:t>: Arithmetic</a:t>
                      </a:r>
                      <a:endParaRPr lang="en-US" sz="1200" b="1" dirty="0">
                        <a:effectLst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Algebra I &amp; II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Geometry, Trigonometry and Data Analysis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Covers</a:t>
                      </a:r>
                      <a:r>
                        <a:rPr lang="en-US" sz="1200" b="1" dirty="0" smtClean="0">
                          <a:effectLst/>
                        </a:rPr>
                        <a:t>: Arithmetic</a:t>
                      </a:r>
                      <a:endParaRPr lang="en-US" sz="1200" b="1" dirty="0">
                        <a:effectLst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Algebra I &amp; II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effectLst/>
                        </a:rPr>
                        <a:t>Geometry and Trigonometry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>
                          <a:effectLst/>
                        </a:rPr>
                        <a:t>Calculator Policy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Some math questions don't allow you to use a calculator.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You can use a calculator on all math questions.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35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>
                          <a:effectLst/>
                        </a:rPr>
                        <a:t>Essays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Optional. The essay will test your comprehension of a source text.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Optional. The essay will test how well you evaluate and analyze complex issues.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3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>
                          <a:effectLst/>
                        </a:rPr>
                        <a:t>How It's Scored</a:t>
                      </a:r>
                    </a:p>
                  </a:txBody>
                  <a:tcPr marL="22794" marR="22794" marT="22794" marB="2279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>
                          <a:effectLst/>
                        </a:rPr>
                        <a:t>Scored on a scale of 400–1600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b="1" dirty="0">
                          <a:effectLst/>
                        </a:rPr>
                        <a:t>Scored on a scale of 1–36</a:t>
                      </a:r>
                    </a:p>
                  </a:txBody>
                  <a:tcPr marL="22794" marR="22794" marT="22794" marB="2279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2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vs. SAT: Key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7338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Scored 1-36</a:t>
            </a:r>
          </a:p>
          <a:p>
            <a:pPr lvl="1"/>
            <a:r>
              <a:rPr lang="en-US" sz="3200" dirty="0" smtClean="0"/>
              <a:t>Composite is </a:t>
            </a:r>
            <a:r>
              <a:rPr lang="en-US" sz="3200" i="1" dirty="0" smtClean="0">
                <a:solidFill>
                  <a:schemeClr val="accent2"/>
                </a:solidFill>
              </a:rPr>
              <a:t>averaged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from the sub-scores.</a:t>
            </a:r>
          </a:p>
          <a:p>
            <a:pPr lvl="1"/>
            <a:r>
              <a:rPr lang="en-US" sz="3200" dirty="0" smtClean="0"/>
              <a:t>Sub-scores = score from each part </a:t>
            </a:r>
          </a:p>
          <a:p>
            <a:pPr lvl="2"/>
            <a:r>
              <a:rPr lang="en-US" sz="2600" dirty="0" smtClean="0"/>
              <a:t>English		(1-36)</a:t>
            </a:r>
          </a:p>
          <a:p>
            <a:pPr lvl="2"/>
            <a:r>
              <a:rPr lang="en-US" sz="2600" dirty="0" smtClean="0"/>
              <a:t>Reading	</a:t>
            </a:r>
            <a:r>
              <a:rPr lang="en-US" sz="2600" dirty="0"/>
              <a:t>	(1-36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dirty="0"/>
              <a:t>Math		(1-36</a:t>
            </a:r>
            <a:r>
              <a:rPr lang="en-US" sz="2600" dirty="0" smtClean="0"/>
              <a:t>)</a:t>
            </a:r>
          </a:p>
          <a:p>
            <a:pPr lvl="2"/>
            <a:r>
              <a:rPr lang="en-US" sz="2600" dirty="0"/>
              <a:t>Science		(1-36</a:t>
            </a:r>
            <a:r>
              <a:rPr lang="en-US" sz="2600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700" dirty="0" smtClean="0"/>
              <a:t>National Average = 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Scored </a:t>
            </a:r>
            <a:r>
              <a:rPr lang="en-US" sz="2800" dirty="0"/>
              <a:t>4</a:t>
            </a:r>
            <a:r>
              <a:rPr lang="en-US" sz="2800" dirty="0" smtClean="0"/>
              <a:t>00-1600</a:t>
            </a:r>
          </a:p>
          <a:p>
            <a:pPr lvl="1"/>
            <a:r>
              <a:rPr lang="en-US" sz="2400" dirty="0" smtClean="0"/>
              <a:t>Score is </a:t>
            </a:r>
            <a:r>
              <a:rPr lang="en-US" sz="2400" i="1" dirty="0" smtClean="0">
                <a:solidFill>
                  <a:schemeClr val="accent2"/>
                </a:solidFill>
              </a:rPr>
              <a:t>totaled </a:t>
            </a:r>
            <a:r>
              <a:rPr lang="en-US" sz="2400" dirty="0" smtClean="0"/>
              <a:t>from the different sections</a:t>
            </a:r>
            <a:r>
              <a:rPr lang="en-US" sz="2400" i="1" dirty="0" smtClean="0"/>
              <a:t>. </a:t>
            </a:r>
          </a:p>
          <a:p>
            <a:pPr lvl="1"/>
            <a:r>
              <a:rPr lang="en-US" sz="2300" dirty="0" smtClean="0"/>
              <a:t>Writing &amp; Reading</a:t>
            </a:r>
          </a:p>
          <a:p>
            <a:pPr lvl="2"/>
            <a:r>
              <a:rPr lang="en-US" dirty="0" smtClean="0"/>
              <a:t>200-800</a:t>
            </a:r>
          </a:p>
          <a:p>
            <a:pPr lvl="1"/>
            <a:r>
              <a:rPr lang="en-US" sz="2300" dirty="0" smtClean="0"/>
              <a:t>Math </a:t>
            </a:r>
          </a:p>
          <a:p>
            <a:pPr lvl="2"/>
            <a:r>
              <a:rPr lang="en-US" dirty="0" smtClean="0"/>
              <a:t>200-800</a:t>
            </a:r>
          </a:p>
          <a:p>
            <a:pPr lvl="1"/>
            <a:r>
              <a:rPr lang="en-US" dirty="0" smtClean="0"/>
              <a:t>SAT II Subject Tests if needed</a:t>
            </a:r>
          </a:p>
          <a:p>
            <a:endParaRPr lang="en-US" sz="2700" dirty="0" smtClean="0"/>
          </a:p>
          <a:p>
            <a:r>
              <a:rPr lang="en-US" sz="2700" dirty="0" smtClean="0"/>
              <a:t>National Average = 1000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ACT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619" y="76200"/>
            <a:ext cx="967362" cy="109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4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9712</TotalTime>
  <Words>1103</Words>
  <Application>Microsoft Office PowerPoint</Application>
  <PresentationFormat>On-screen Show (4:3)</PresentationFormat>
  <Paragraphs>268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Tw Cen MT</vt:lpstr>
      <vt:lpstr>Wingdings</vt:lpstr>
      <vt:lpstr>Wingdings 2</vt:lpstr>
      <vt:lpstr>Median</vt:lpstr>
      <vt:lpstr>PowerPoint Presentation</vt:lpstr>
      <vt:lpstr>What are ACT and SAT? </vt:lpstr>
      <vt:lpstr>Why Colleges Want the ACT/SAT </vt:lpstr>
      <vt:lpstr>Why Take the ACT or SAT? </vt:lpstr>
      <vt:lpstr>Which Do I Take? </vt:lpstr>
      <vt:lpstr>The SAT: What is it? </vt:lpstr>
      <vt:lpstr>The ACT: What is it? </vt:lpstr>
      <vt:lpstr>ACT vs SAT Key Differences </vt:lpstr>
      <vt:lpstr>ACT vs. SAT: Key Differences </vt:lpstr>
      <vt:lpstr>9th Grade</vt:lpstr>
      <vt:lpstr>10th Grade</vt:lpstr>
      <vt:lpstr>11th Grade</vt:lpstr>
      <vt:lpstr>12th Grade</vt:lpstr>
      <vt:lpstr>How Do I Sign Up?</vt:lpstr>
      <vt:lpstr>Should I Take A Test More than Once? </vt:lpstr>
      <vt:lpstr>How Can I Improve My Scores?</vt:lpstr>
      <vt:lpstr>How Can I Improve My Scores?</vt:lpstr>
      <vt:lpstr>Should I Send My Scores?</vt:lpstr>
      <vt:lpstr>Average Test Scores   WHS students 2012-2016  </vt:lpstr>
      <vt:lpstr>Standardized testing not a strength? </vt:lpstr>
      <vt:lpstr>The End </vt:lpstr>
    </vt:vector>
  </TitlesOfParts>
  <Company>Minneapolis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Salkas</dc:creator>
  <cp:lastModifiedBy>Loretta Collins</cp:lastModifiedBy>
  <cp:revision>89</cp:revision>
  <cp:lastPrinted>2017-02-14T16:03:40Z</cp:lastPrinted>
  <dcterms:created xsi:type="dcterms:W3CDTF">2016-02-13T13:35:32Z</dcterms:created>
  <dcterms:modified xsi:type="dcterms:W3CDTF">2017-02-17T17:29:22Z</dcterms:modified>
</cp:coreProperties>
</file>