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10" r:id="rId3"/>
    <p:sldId id="308" r:id="rId4"/>
    <p:sldId id="306" r:id="rId5"/>
    <p:sldId id="289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304" r:id="rId15"/>
    <p:sldId id="309" r:id="rId16"/>
    <p:sldId id="313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>
        <p:scale>
          <a:sx n="105" d="100"/>
          <a:sy n="105" d="100"/>
        </p:scale>
        <p:origin x="-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FA555-4DB9-427E-9904-5FF504D1BBE1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2D6B6-2ACE-42AC-A5FF-A5BB8CED22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0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21A9783-3F81-3F48-83D8-11B511342C13}" type="datetimeFigureOut">
              <a:rPr lang="en-US" smtClean="0"/>
              <a:t>1/11/2016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E8DB1D-362D-8247-AC87-02B725368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258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06F07-A958-574F-AE66-2CDFC4992B2F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BFD121-D86D-7047-9379-0EAE3E5C3B03}" type="slidenum">
              <a:rPr lang="en-US"/>
              <a:pPr/>
              <a:t>14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BD7DA-5899-4143-BBA2-8C8B2D4CE6E9}" type="slidenum">
              <a:rPr lang="en-US"/>
              <a:pPr/>
              <a:t>6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BC9AD-B8A4-FE40-8BCF-A3BDBF7B60FC}" type="slidenum">
              <a:rPr lang="en-US"/>
              <a:pPr/>
              <a:t>7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C1E6A-7ABC-B845-B7BB-35B5996DFA6B}" type="slidenum">
              <a:rPr lang="en-US"/>
              <a:pPr/>
              <a:t>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CCF9B8-CA4D-1C4E-A526-C07E4412A30C}" type="slidenum">
              <a:rPr lang="en-US"/>
              <a:pPr/>
              <a:t>9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1420D1-C181-2248-BC78-5F40E30BC064}" type="slidenum">
              <a:rPr lang="en-US"/>
              <a:pPr/>
              <a:t>10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C4107A-2A8F-C14C-8402-95B9C8C44510}" type="slidenum">
              <a:rPr lang="en-US"/>
              <a:pPr/>
              <a:t>11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FDED6-9F37-5147-94CA-14A032438759}" type="slidenum">
              <a:rPr lang="en-US"/>
              <a:pPr/>
              <a:t>12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5F8534-302D-B446-99D7-A827BE533F7B}" type="slidenum">
              <a:rPr lang="en-US"/>
              <a:pPr/>
              <a:t>13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03D1493-AFE2-406E-9A79-93B2E12D3C1F}" type="datetimeFigureOut">
              <a:rPr lang="en-US" smtClean="0"/>
              <a:pPr/>
              <a:t>1/11/2016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5FC6F21-C65C-4E6B-8185-3F556AF872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ashburn.mpls.k12.mn.u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Multiple Intelligences and </a:t>
            </a:r>
            <a:r>
              <a:rPr lang="en-US" dirty="0" err="1" smtClean="0"/>
              <a:t>Naviance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"/>
            <a:ext cx="475297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Musical Intelligence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36576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 		“Music Smart”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produce and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appreciate</a:t>
            </a:r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rhythm, pitch and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timber.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can tell when a musical note is off-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key.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sometimes catch myself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with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a TV jingle or other tune running through my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mind.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often make tapping sounds or sing little melodies while working, studying, or learning something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new.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Examples:  disc jockey, composer, musician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685800"/>
            <a:ext cx="28200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04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Interpersonal Intelligence </a:t>
            </a:r>
            <a:br>
              <a:rPr kumimoji="0" lang="en-US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2800" dirty="0" smtClean="0">
                <a:latin typeface="Times New Roman" charset="0"/>
              </a:rPr>
              <a:t>“People Smart”</a:t>
            </a:r>
          </a:p>
          <a:p>
            <a:pPr marL="0" indent="0">
              <a:lnSpc>
                <a:spcPct val="80000"/>
              </a:lnSpc>
              <a:buNone/>
            </a:pPr>
            <a:endParaRPr lang="en-US" sz="2800" dirty="0">
              <a:latin typeface="Times New Roman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apacity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detect and respond appropriately to the moods, motivations and desires of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others.</a:t>
            </a:r>
            <a:endParaRPr kumimoji="0" lang="en-US" sz="2800" dirty="0" smtClean="0">
              <a:latin typeface="Times New Roman" charset="0"/>
            </a:endParaRPr>
          </a:p>
          <a:p>
            <a:pPr marL="0" indent="0">
              <a:lnSpc>
                <a:spcPct val="80000"/>
              </a:lnSpc>
              <a:buNone/>
            </a:pPr>
            <a:endParaRPr kumimoji="0" lang="en-US" sz="2800" dirty="0"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enjoys socializing with peers.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 am street smart.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Others seek me out for my company.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Examples:  counselors, politicians, salespeople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8956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8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Intrapersonal Intelligence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800" dirty="0" smtClean="0">
                <a:latin typeface="Times New Roman" charset="0"/>
              </a:rPr>
              <a:t>“Self Smart”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latin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latin typeface="Times New Roman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apacity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be self-aware and in tune with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inner feelings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, values, beliefs and thinking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processes.</a:t>
            </a:r>
            <a:endParaRPr lang="en-US" sz="2800" dirty="0"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kumimoji="0" lang="en-US" sz="2800" dirty="0"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have a strong sense of independence.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	</a:t>
            </a: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do well when left alone to play or study.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 can accurately express how I am feeling.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Examples:  researchers, novelists, entrepreneurs</a:t>
            </a:r>
          </a:p>
          <a:p>
            <a:pPr lvl="1">
              <a:lnSpc>
                <a:spcPct val="90000"/>
              </a:lnSpc>
            </a:pP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97180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97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Naturalist</a:t>
            </a:r>
            <a:r>
              <a:rPr kumimoji="0" lang="en-US" sz="4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Intelligence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> </a:t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4958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“Nature Smart”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recognize and categorize plants, animals and other objects in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nature.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talk about favorite pets or preferred spots in nature.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kumimoji="0"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I enjoy field trips in nature, to the zoo or a natural history museum.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get excited when learning about ecology, nature, plants or animals.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Examples:  botanists, environmentalists, farmers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799"/>
            <a:ext cx="2624137" cy="198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82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kumimoji="0" lang="en-US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  <a:t>   Existential Intelligence</a:t>
            </a:r>
            <a:br>
              <a:rPr kumimoji="0" lang="en-US" b="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charset="0"/>
              </a:rPr>
            </a:br>
            <a:endParaRPr kumimoji="0" lang="en-US" b="0" dirty="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49580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The sensitivity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and capacity to tackle </a:t>
            </a:r>
            <a:endParaRPr kumimoji="0"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deep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questions about human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existence.</a:t>
            </a:r>
            <a:endParaRPr kumimoji="0" lang="en-US" sz="3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I enjoy thinking about how the world works.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I ask questions that go beyond our normal sensory experience.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I make connections between broad concepts and minute details.</a:t>
            </a: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Examples:  philosophers, theorists</a:t>
            </a: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762000"/>
            <a:ext cx="1676399" cy="18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5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 Inventory on </a:t>
            </a:r>
            <a:r>
              <a:rPr lang="en-US" dirty="0" err="1" smtClean="0"/>
              <a:t>Naviance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Assessment…Report…Careers</a:t>
            </a:r>
          </a:p>
          <a:p>
            <a:r>
              <a:rPr lang="en-US" dirty="0" smtClean="0"/>
              <a:t>72 questions (will take 10-20 minutes to complete)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7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9th Grade Multiple Intelligences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Log in to computers</a:t>
            </a:r>
          </a:p>
          <a:p>
            <a:pPr lvl="1"/>
            <a:r>
              <a:rPr lang="en-US" dirty="0"/>
              <a:t>u</a:t>
            </a:r>
            <a:r>
              <a:rPr lang="en-US" dirty="0" smtClean="0"/>
              <a:t>sername: </a:t>
            </a:r>
            <a:r>
              <a:rPr lang="en-US" dirty="0" smtClean="0">
                <a:solidFill>
                  <a:srgbClr val="FF0000"/>
                </a:solidFill>
              </a:rPr>
              <a:t>CCC</a:t>
            </a:r>
            <a:r>
              <a:rPr lang="en-US" dirty="0" smtClean="0"/>
              <a:t> and password: </a:t>
            </a:r>
            <a:r>
              <a:rPr lang="en-US" dirty="0" smtClean="0">
                <a:solidFill>
                  <a:srgbClr val="FF0000"/>
                </a:solidFill>
              </a:rPr>
              <a:t>parent</a:t>
            </a:r>
          </a:p>
          <a:p>
            <a:r>
              <a:rPr lang="en-US" dirty="0" smtClean="0"/>
              <a:t>Open up Naviance, </a:t>
            </a:r>
            <a:r>
              <a:rPr lang="en-US" b="1" dirty="0" smtClean="0"/>
              <a:t>Use</a:t>
            </a:r>
            <a:r>
              <a:rPr lang="en-US" dirty="0" smtClean="0"/>
              <a:t> </a:t>
            </a:r>
            <a:r>
              <a:rPr lang="en-US" b="1" dirty="0" smtClean="0"/>
              <a:t>Google Chrome!</a:t>
            </a:r>
          </a:p>
          <a:p>
            <a:pPr lvl="1"/>
            <a:r>
              <a:rPr lang="en-US" sz="2400" dirty="0" smtClean="0"/>
              <a:t>Go to </a:t>
            </a:r>
            <a:r>
              <a:rPr lang="en-US" sz="2400" dirty="0" smtClean="0">
                <a:hlinkClick r:id="rId2"/>
              </a:rPr>
              <a:t>www.washburn.mpls.k12.mn.us</a:t>
            </a:r>
            <a:endParaRPr lang="en-US" sz="2400" dirty="0" smtClean="0"/>
          </a:p>
          <a:p>
            <a:pPr lvl="1"/>
            <a:r>
              <a:rPr lang="en-US" sz="2400" dirty="0" smtClean="0"/>
              <a:t>Hover over “Students”</a:t>
            </a:r>
          </a:p>
          <a:p>
            <a:pPr lvl="1"/>
            <a:r>
              <a:rPr lang="en-US" sz="2400" dirty="0" smtClean="0"/>
              <a:t>Click “Naviance”</a:t>
            </a:r>
          </a:p>
          <a:p>
            <a:r>
              <a:rPr lang="en-US" b="1" dirty="0" smtClean="0"/>
              <a:t>Log-In</a:t>
            </a:r>
          </a:p>
          <a:p>
            <a:pPr lvl="1"/>
            <a:r>
              <a:rPr lang="en-US" sz="2400" dirty="0" smtClean="0"/>
              <a:t>Don’t know your username or password? </a:t>
            </a:r>
          </a:p>
          <a:p>
            <a:r>
              <a:rPr lang="en-US" b="1" dirty="0" smtClean="0"/>
              <a:t>Click on…</a:t>
            </a:r>
          </a:p>
          <a:p>
            <a:pPr lvl="1"/>
            <a:r>
              <a:rPr lang="en-US" dirty="0" smtClean="0"/>
              <a:t>“My Planner” then…</a:t>
            </a:r>
          </a:p>
          <a:p>
            <a:pPr lvl="1"/>
            <a:r>
              <a:rPr lang="en-US" dirty="0" smtClean="0"/>
              <a:t> “Tasks Assigned to Me” then…</a:t>
            </a:r>
          </a:p>
          <a:p>
            <a:pPr lvl="1"/>
            <a:r>
              <a:rPr lang="en-US" sz="3200" b="1" dirty="0" smtClean="0">
                <a:solidFill>
                  <a:srgbClr val="00B050"/>
                </a:solidFill>
              </a:rPr>
              <a:t>9.5 MI Advantage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34857" y="316739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kesa1051@</a:t>
            </a:r>
            <a:r>
              <a:rPr lang="en-US" sz="2800" b="1" dirty="0" smtClean="0"/>
              <a:t>mpsedu.org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4902200" y="3160133"/>
            <a:ext cx="4048760" cy="52322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38600" y="3683353"/>
            <a:ext cx="762000" cy="3911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86400" y="4419600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Student ID Number! 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5486400" y="4253369"/>
            <a:ext cx="2667000" cy="9166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02200" y="4419600"/>
            <a:ext cx="456184" cy="180689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Back, 9</a:t>
            </a:r>
            <a:r>
              <a:rPr lang="en-US" baseline="30000" dirty="0" smtClean="0"/>
              <a:t>th</a:t>
            </a:r>
            <a:r>
              <a:rPr lang="en-US" dirty="0" smtClean="0"/>
              <a:t> Graders!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Agenda/ What are we doing today?</a:t>
            </a:r>
          </a:p>
          <a:p>
            <a:pPr marL="571500" indent="-571500">
              <a:buAutoNum type="romanUcPeriod"/>
            </a:pPr>
            <a:r>
              <a:rPr lang="en-US" dirty="0" smtClean="0"/>
              <a:t>Introduction to Multiple Intelligences (M.I.)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 smtClean="0"/>
              <a:t>M.I. Assessment on </a:t>
            </a:r>
            <a:r>
              <a:rPr lang="en-US" dirty="0" err="1" smtClean="0"/>
              <a:t>Naviance</a:t>
            </a:r>
            <a:r>
              <a:rPr lang="en-US" dirty="0" smtClean="0"/>
              <a:t>, a self-discovery, career and college exploration and planning tool.</a:t>
            </a:r>
          </a:p>
          <a:p>
            <a:pPr marL="571500" indent="-571500">
              <a:buAutoNum type="romanUcPeriod"/>
            </a:pPr>
            <a:endParaRPr lang="en-US" dirty="0"/>
          </a:p>
          <a:p>
            <a:pPr marL="571500" indent="-571500">
              <a:buAutoNum type="romanUcPeriod"/>
            </a:pPr>
            <a:r>
              <a:rPr lang="en-US" dirty="0" smtClean="0"/>
              <a:t>Official </a:t>
            </a:r>
            <a:r>
              <a:rPr lang="en-US" smtClean="0"/>
              <a:t>transcript review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256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Intelligences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Thinking about Intelligence differently…</a:t>
            </a:r>
          </a:p>
          <a:p>
            <a:r>
              <a:rPr lang="en-US" dirty="0" smtClean="0"/>
              <a:t>Howard Gardner, psychologist,</a:t>
            </a:r>
          </a:p>
          <a:p>
            <a:pPr marL="0" indent="0">
              <a:buNone/>
            </a:pPr>
            <a:r>
              <a:rPr lang="en-US" dirty="0" smtClean="0"/>
              <a:t> broaden the scope of </a:t>
            </a:r>
          </a:p>
          <a:p>
            <a:pPr marL="0" indent="0">
              <a:buNone/>
            </a:pPr>
            <a:r>
              <a:rPr lang="en-US" dirty="0" smtClean="0"/>
              <a:t>human potential beyond the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onfines of the I.Q. score.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“An intelligence is the ability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</a:t>
            </a:r>
            <a:r>
              <a:rPr lang="en-US" dirty="0"/>
              <a:t>solve problems, or to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create </a:t>
            </a:r>
            <a:r>
              <a:rPr lang="en-US" dirty="0"/>
              <a:t>products, that are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valued </a:t>
            </a:r>
            <a:r>
              <a:rPr lang="en-US" dirty="0"/>
              <a:t>within one or more cultural settings.”</a:t>
            </a:r>
          </a:p>
          <a:p>
            <a:pPr marL="0" indent="0" algn="r">
              <a:buNone/>
            </a:pPr>
            <a:r>
              <a:rPr lang="en-US" sz="3200" dirty="0" smtClean="0">
                <a:solidFill>
                  <a:srgbClr val="000000"/>
                </a:solidFill>
                <a:latin typeface="Times New Roman" charset="0"/>
              </a:rPr>
              <a:t>(</a:t>
            </a:r>
            <a:r>
              <a:rPr lang="en-US" sz="3200" dirty="0">
                <a:solidFill>
                  <a:srgbClr val="000000"/>
                </a:solidFill>
                <a:latin typeface="Times New Roman" charset="0"/>
              </a:rPr>
              <a:t>Gardner, 2006)</a:t>
            </a:r>
          </a:p>
          <a:p>
            <a:pPr algn="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336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0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5269"/>
            <a:ext cx="7696199" cy="558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>
                <a:solidFill>
                  <a:srgbClr val="000000"/>
                </a:solidFill>
                <a:latin typeface="Times New Roman" charset="0"/>
              </a:rPr>
              <a:t>Key Aspects of MI Theory</a:t>
            </a:r>
            <a:br>
              <a:rPr kumimoji="0" lang="en-US" b="0">
                <a:solidFill>
                  <a:srgbClr val="000000"/>
                </a:solidFill>
                <a:latin typeface="Times New Roman" charset="0"/>
              </a:rPr>
            </a:br>
            <a:r>
              <a:rPr kumimoji="0" lang="en-US">
                <a:latin typeface="Times New Roman" charset="0"/>
              </a:rPr>
              <a:t> 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Each person possesses all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intelligences.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No two individuals have exactly the same intellectual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profile.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Most people can develop each intelligence to an adequate level of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competency.</a:t>
            </a: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Intelligences usually work together in complex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ways.</a:t>
            </a: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charset="0"/>
              </a:rPr>
              <a:t>There are many ways to be intelligent within each </a:t>
            </a:r>
            <a:r>
              <a:rPr lang="en-US" dirty="0" smtClean="0">
                <a:solidFill>
                  <a:srgbClr val="000000"/>
                </a:solidFill>
                <a:latin typeface="Times New Roman" charset="0"/>
              </a:rPr>
              <a:t>category.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pPr algn="r">
              <a:buFontTx/>
              <a:buNone/>
            </a:pP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(Gardner, 2006)</a:t>
            </a:r>
          </a:p>
        </p:txBody>
      </p:sp>
    </p:spTree>
    <p:extLst>
      <p:ext uri="{BB962C8B-B14F-4D97-AF65-F5344CB8AC3E}">
        <p14:creationId xmlns:p14="http://schemas.microsoft.com/office/powerpoint/2010/main" val="3830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Times New Roman" charset="0"/>
              </a:rPr>
              <a:t>Verbal-Linguistic </a:t>
            </a:r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Intelligence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“Word Smart”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Well-developed </a:t>
            </a:r>
            <a:r>
              <a:rPr lang="en-US" sz="2800" dirty="0">
                <a:solidFill>
                  <a:srgbClr val="000000"/>
                </a:solidFill>
                <a:latin typeface="Baskerville"/>
                <a:cs typeface="Baskerville"/>
              </a:rPr>
              <a:t>verbal skills and sensitivity to the sounds, meanings and rhythms </a:t>
            </a: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of words.</a:t>
            </a: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  <a:p>
            <a:pPr>
              <a:lnSpc>
                <a:spcPct val="90000"/>
              </a:lnSpc>
              <a:buFontTx/>
              <a:buNone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Books are very important to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me.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enjoy entertaining myself or others with tongue twisters,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rhymes</a:t>
            </a:r>
            <a:r>
              <a:rPr kumimoji="0" lang="en-US" dirty="0">
                <a:solidFill>
                  <a:srgbClr val="000000"/>
                </a:solidFill>
                <a:latin typeface="Times New Roman" charset="0"/>
              </a:rPr>
              <a:t>, or </a:t>
            </a: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puns.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I enjoy listening to the spoken word.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en-US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dirty="0" smtClean="0">
                <a:solidFill>
                  <a:srgbClr val="000000"/>
                </a:solidFill>
                <a:latin typeface="Times New Roman" charset="0"/>
              </a:rPr>
              <a:t>Examples:  journalists, teachers, lawyers</a:t>
            </a:r>
            <a:endParaRPr kumimoji="0" lang="en-US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648200"/>
            <a:ext cx="2266837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2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kumimoji="0" lang="en-US" b="0" dirty="0">
                <a:solidFill>
                  <a:srgbClr val="000000"/>
                </a:solidFill>
                <a:latin typeface="Times New Roman" charset="0"/>
              </a:rPr>
            </a:br>
            <a:r>
              <a:rPr lang="en-US" sz="4200" dirty="0" smtClean="0">
                <a:solidFill>
                  <a:srgbClr val="000000"/>
                </a:solidFill>
                <a:latin typeface="Times New Roman" charset="0"/>
              </a:rPr>
              <a:t>Logical</a:t>
            </a:r>
            <a:r>
              <a:rPr lang="en-US" sz="4200" dirty="0">
                <a:solidFill>
                  <a:srgbClr val="000000"/>
                </a:solidFill>
                <a:latin typeface="Times New Roman" charset="0"/>
              </a:rPr>
              <a:t>-Mathematical Intelligence</a:t>
            </a:r>
            <a:r>
              <a:rPr kumimoji="0" lang="en-US" sz="42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kumimoji="0" lang="en-US" sz="420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2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5029200"/>
          </a:xfrm>
        </p:spPr>
        <p:txBody>
          <a:bodyPr>
            <a:normAutofit fontScale="77500" lnSpcReduction="20000"/>
          </a:bodyPr>
          <a:lstStyle/>
          <a:p>
            <a:pPr marL="365760" lvl="1" indent="0" algn="ctr">
              <a:buNone/>
            </a:pPr>
            <a:r>
              <a:rPr kumimoji="0" lang="en-US" sz="3600" dirty="0" smtClean="0">
                <a:solidFill>
                  <a:srgbClr val="000000"/>
                </a:solidFill>
                <a:latin typeface="Times New Roman" charset="0"/>
              </a:rPr>
              <a:t>“Logic Smart”</a:t>
            </a:r>
          </a:p>
          <a:p>
            <a:pPr marL="365760" lvl="1" indent="0">
              <a:buNone/>
            </a:pPr>
            <a:endParaRPr lang="en-US" sz="3000" dirty="0" smtClean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to think conceptually and abstractly, and capacity to discern logical or numerical </a:t>
            </a: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patterns.</a:t>
            </a: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buNone/>
            </a:pPr>
            <a:endParaRPr lang="en-US" sz="30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can easily compute numbers in my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head.</a:t>
            </a:r>
          </a:p>
          <a:p>
            <a:pPr lvl="1">
              <a:buFont typeface="Wingdings" charset="2"/>
              <a:buChar char="ü"/>
            </a:pPr>
            <a:endParaRPr kumimoji="0" lang="en-US" sz="30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enjoy playing games or solving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brainteasers</a:t>
            </a:r>
          </a:p>
          <a:p>
            <a:pPr marL="365760" lvl="1" indent="0"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  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that require logical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thinking.</a:t>
            </a:r>
          </a:p>
          <a:p>
            <a:pPr lvl="1">
              <a:buFont typeface="Wingdings" charset="2"/>
              <a:buChar char="ü"/>
            </a:pPr>
            <a:endParaRPr kumimoji="0" lang="en-US" sz="30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feel more comfortable when something has been measured, categorized, analyzed or quantified in some </a:t>
            </a:r>
            <a:r>
              <a:rPr kumimoji="0" lang="en-US" sz="3000" dirty="0" smtClean="0">
                <a:solidFill>
                  <a:srgbClr val="000000"/>
                </a:solidFill>
                <a:latin typeface="Times New Roman" charset="0"/>
              </a:rPr>
              <a:t>way.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	</a:t>
            </a: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	</a:t>
            </a:r>
            <a:endParaRPr kumimoji="0" lang="en-US" sz="24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endParaRPr kumimoji="0" lang="en-US" sz="2400" dirty="0" smtClean="0">
              <a:solidFill>
                <a:srgbClr val="000000"/>
              </a:solidFill>
              <a:latin typeface="Times New Roman" charset="0"/>
            </a:endParaRPr>
          </a:p>
          <a:p>
            <a:pPr lvl="1">
              <a:buFont typeface="Wingdings" charset="2"/>
              <a:buChar char="ü"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Examples:</a:t>
            </a:r>
            <a:r>
              <a:rPr lang="en-US" sz="3000" dirty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 engineers, programmers, accountants</a:t>
            </a:r>
            <a:r>
              <a:rPr kumimoji="0" lang="en-US" sz="3000" dirty="0">
                <a:solidFill>
                  <a:srgbClr val="000000"/>
                </a:solidFill>
                <a:latin typeface="Times New Roman" charset="0"/>
              </a:rPr>
              <a:t>	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43200"/>
            <a:ext cx="172513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 smtClean="0">
                <a:solidFill>
                  <a:srgbClr val="000000"/>
                </a:solidFill>
                <a:latin typeface="Times New Roman" charset="0"/>
              </a:rPr>
              <a:t>Visual-Spatial </a:t>
            </a:r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Intelligence</a:t>
            </a:r>
            <a:br>
              <a:rPr kumimoji="0" lang="en-US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000000"/>
                </a:solidFill>
                <a:latin typeface="Times New Roman" charset="0"/>
              </a:rPr>
              <a:t>			“Picture Smart”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The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c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apacity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to think in images and pictures, </a:t>
            </a:r>
            <a:endParaRPr lang="en-US" sz="2800" dirty="0" smtClean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to </a:t>
            </a:r>
            <a:r>
              <a:rPr lang="en-US" sz="2800" dirty="0">
                <a:solidFill>
                  <a:srgbClr val="000000"/>
                </a:solidFill>
                <a:latin typeface="Times New Roman" charset="0"/>
              </a:rPr>
              <a:t>visualize accurately and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abstractly.</a:t>
            </a: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enjoy doing jigsaw puzzles, mazes, </a:t>
            </a: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or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other visual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puzzles.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like to draw or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doodle.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>
                <a:solidFill>
                  <a:srgbClr val="000000"/>
                </a:solidFill>
                <a:latin typeface="Times New Roman" charset="0"/>
              </a:rPr>
              <a:t>I prefer looking at reading material that is </a:t>
            </a: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illustrated.</a:t>
            </a: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90000"/>
              </a:lnSpc>
              <a:buFont typeface="Wingdings" charset="2"/>
              <a:buChar char="ü"/>
            </a:pPr>
            <a:r>
              <a:rPr kumimoji="0" lang="en-US" sz="2800" dirty="0" smtClean="0">
                <a:solidFill>
                  <a:srgbClr val="000000"/>
                </a:solidFill>
                <a:latin typeface="Times New Roman" charset="0"/>
              </a:rPr>
              <a:t>Examples:  navigator, sculptor, architect</a:t>
            </a:r>
            <a:endParaRPr kumimoji="0" lang="en-US" sz="28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09600"/>
            <a:ext cx="23145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b="0" dirty="0">
                <a:solidFill>
                  <a:srgbClr val="000000"/>
                </a:solidFill>
                <a:latin typeface="Times New Roman" charset="0"/>
              </a:rPr>
              <a:t>Bodily-Kinesthetic Intelligence </a:t>
            </a:r>
            <a: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kumimoji="0" lang="en-US" sz="4000" b="0" dirty="0">
                <a:solidFill>
                  <a:srgbClr val="000000"/>
                </a:solidFill>
                <a:latin typeface="Times New Roman" charset="0"/>
              </a:rPr>
            </a:br>
            <a:endParaRPr kumimoji="0" lang="en-US" sz="4000" b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876800"/>
          </a:xfrm>
        </p:spPr>
        <p:txBody>
          <a:bodyPr>
            <a:noAutofit/>
          </a:bodyPr>
          <a:lstStyle/>
          <a:p>
            <a:pPr marL="365760" lvl="1" indent="0"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000000"/>
                </a:solidFill>
                <a:latin typeface="Times New Roman" charset="0"/>
              </a:rPr>
              <a:t>“Body Smart”</a:t>
            </a:r>
          </a:p>
          <a:p>
            <a:pPr marL="365760" lvl="1" indent="0">
              <a:lnSpc>
                <a:spcPct val="80000"/>
              </a:lnSpc>
              <a:buNone/>
            </a:pPr>
            <a:endParaRPr lang="en-US" sz="28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The ability </a:t>
            </a:r>
            <a:r>
              <a:rPr lang="en-US" sz="2400" dirty="0">
                <a:solidFill>
                  <a:srgbClr val="000000"/>
                </a:solidFill>
                <a:latin typeface="Times New Roman" charset="0"/>
              </a:rPr>
              <a:t>to control one's body movements and to handle objects </a:t>
            </a:r>
            <a:r>
              <a:rPr lang="en-US" sz="2400" dirty="0" smtClean="0">
                <a:solidFill>
                  <a:srgbClr val="000000"/>
                </a:solidFill>
                <a:latin typeface="Times New Roman" charset="0"/>
              </a:rPr>
              <a:t>skillfully.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marL="365760" lvl="1" indent="0">
              <a:lnSpc>
                <a:spcPct val="80000"/>
              </a:lnSpc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engage in at least one sport or physical activity on a regular </a:t>
            </a: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basis.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move, twitch, tap or fidget while seated for a long time in one spot.</a:t>
            </a: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>
                <a:solidFill>
                  <a:srgbClr val="000000"/>
                </a:solidFill>
                <a:latin typeface="Times New Roman" charset="0"/>
              </a:rPr>
              <a:t>I </a:t>
            </a: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am skilled in a craft with my hands or I am told I have good fine-motor coordination.</a:t>
            </a:r>
            <a:endParaRPr lang="en-US" sz="2400" dirty="0">
              <a:solidFill>
                <a:srgbClr val="000000"/>
              </a:solidFill>
              <a:latin typeface="Times New Roman" charset="0"/>
            </a:endParaRPr>
          </a:p>
          <a:p>
            <a:pPr lvl="1">
              <a:lnSpc>
                <a:spcPct val="80000"/>
              </a:lnSpc>
              <a:buFont typeface="Wingdings" charset="2"/>
              <a:buChar char="ü"/>
            </a:pPr>
            <a:r>
              <a:rPr kumimoji="0" lang="en-US" sz="2400" dirty="0" smtClean="0">
                <a:solidFill>
                  <a:srgbClr val="000000"/>
                </a:solidFill>
                <a:latin typeface="Times New Roman" charset="0"/>
              </a:rPr>
              <a:t>Examples:  athletes, actors, firefighters</a:t>
            </a:r>
            <a:endParaRPr kumimoji="0"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0"/>
            <a:ext cx="2351278" cy="169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80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7F7F7F"/>
      </a:dk2>
      <a:lt2>
        <a:srgbClr val="EBDDC3"/>
      </a:lt2>
      <a:accent1>
        <a:srgbClr val="0070C0"/>
      </a:accent1>
      <a:accent2>
        <a:srgbClr val="F69D1A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5208</TotalTime>
  <Words>659</Words>
  <Application>Microsoft Office PowerPoint</Application>
  <PresentationFormat>On-screen Show (4:3)</PresentationFormat>
  <Paragraphs>165</Paragraphs>
  <Slides>16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PowerPoint Presentation</vt:lpstr>
      <vt:lpstr>Welcome Back, 9th Graders!</vt:lpstr>
      <vt:lpstr>Multiple Intelligences</vt:lpstr>
      <vt:lpstr>PowerPoint Presentation</vt:lpstr>
      <vt:lpstr>Key Aspects of MI Theory  </vt:lpstr>
      <vt:lpstr>Verbal-Linguistic Intelligence </vt:lpstr>
      <vt:lpstr> Logical-Mathematical Intelligence </vt:lpstr>
      <vt:lpstr>Visual-Spatial Intelligence </vt:lpstr>
      <vt:lpstr>Bodily-Kinesthetic Intelligence  </vt:lpstr>
      <vt:lpstr>Musical Intelligence  </vt:lpstr>
      <vt:lpstr>Interpersonal Intelligence  </vt:lpstr>
      <vt:lpstr>Intrapersonal Intelligence  </vt:lpstr>
      <vt:lpstr>Naturalist Intelligence  </vt:lpstr>
      <vt:lpstr>   Existential Intelligence </vt:lpstr>
      <vt:lpstr>MI Inventory on Naviance</vt:lpstr>
      <vt:lpstr>9th Grade Multiple Intelligences </vt:lpstr>
    </vt:vector>
  </TitlesOfParts>
  <Company>Minneapolis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Salkas</dc:creator>
  <cp:lastModifiedBy>Loretta Collins</cp:lastModifiedBy>
  <cp:revision>42</cp:revision>
  <cp:lastPrinted>2015-12-15T17:48:40Z</cp:lastPrinted>
  <dcterms:created xsi:type="dcterms:W3CDTF">2014-02-05T16:35:11Z</dcterms:created>
  <dcterms:modified xsi:type="dcterms:W3CDTF">2016-01-11T17:06:47Z</dcterms:modified>
</cp:coreProperties>
</file>