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304" r:id="rId3"/>
    <p:sldId id="289" r:id="rId4"/>
    <p:sldId id="30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0" r:id="rId14"/>
    <p:sldId id="299" r:id="rId15"/>
    <p:sldId id="302" r:id="rId16"/>
    <p:sldId id="303" r:id="rId17"/>
    <p:sldId id="305" r:id="rId18"/>
    <p:sldId id="298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 varScale="1">
        <p:scale>
          <a:sx n="71" d="100"/>
          <a:sy n="71" d="100"/>
        </p:scale>
        <p:origin x="54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5BF12D-1933-420A-8819-C22B35071003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C3DDA0-363A-43C2-9D31-06F35B9D6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wisconsin.edu/" TargetMode="External"/><Relationship Id="rId2" Type="http://schemas.openxmlformats.org/officeDocument/2006/relationships/hyperlink" Target="http://www.mnsc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Minnesota State Schools and the university of Wisconsin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09600"/>
            <a:ext cx="2895600" cy="2895600"/>
          </a:xfrm>
          <a:prstGeom prst="rect">
            <a:avLst/>
          </a:prstGeom>
        </p:spPr>
      </p:pic>
      <p:pic>
        <p:nvPicPr>
          <p:cNvPr id="1026" name="Picture 2" descr="Image result for minnesota state sch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009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4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Cloud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2193"/>
            <a:ext cx="8153400" cy="4495800"/>
          </a:xfrm>
        </p:spPr>
        <p:txBody>
          <a:bodyPr/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19,500 students (15%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Mass Communications, Management, Marketing, Finance, Accounting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Engineering Mgmt, Hydrology, Latin American Studies, Meteorology, Real Estate, Travel and Tourism, Medical Technology, Women’s Studies, Chiropractic, Dental Hygiene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200 Undergraduate programs</a:t>
            </a:r>
          </a:p>
          <a:p>
            <a:pPr lvl="2"/>
            <a:r>
              <a:rPr lang="en-US" sz="1400" b="1" dirty="0" smtClean="0"/>
              <a:t>Award winning student newspaper, radio and TV Station</a:t>
            </a:r>
          </a:p>
          <a:p>
            <a:pPr lvl="2"/>
            <a:r>
              <a:rPr lang="en-US" sz="1400" b="1" dirty="0" smtClean="0"/>
              <a:t>Close to the Twin Cities</a:t>
            </a:r>
          </a:p>
          <a:p>
            <a:pPr lvl="2"/>
            <a:r>
              <a:rPr lang="en-US" sz="1400" b="1" dirty="0" smtClean="0"/>
              <a:t>One of the nation’s largest producers of teachers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ACT 21 or higher OR top ½ of graduating class</a:t>
            </a:r>
          </a:p>
          <a:p>
            <a:pPr lvl="2"/>
            <a:endParaRPr lang="en-US" sz="1000" b="1" dirty="0" smtClean="0"/>
          </a:p>
          <a:p>
            <a:endParaRPr lang="en-US" dirty="0"/>
          </a:p>
        </p:txBody>
      </p:sp>
      <p:pic>
        <p:nvPicPr>
          <p:cNvPr id="2050" name="Picture 2" descr="Image result for st. cloud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54" y="3810000"/>
            <a:ext cx="24003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5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 Minnesota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8,873 (8%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Business, Education, </a:t>
            </a:r>
            <a:r>
              <a:rPr lang="en-US" sz="1800" dirty="0" err="1" smtClean="0"/>
              <a:t>Phy</a:t>
            </a:r>
            <a:r>
              <a:rPr lang="en-US" sz="1800" dirty="0" smtClean="0"/>
              <a:t> Ed, Hospitality Management, Marketing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Culinary Arts, Global Studies, Radio and Television, Professional Writing, Pre-Dentistry, Mortuary Science, Forestry, Pre-Optometry, Agronomy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Leader in Agricultural Studies</a:t>
            </a:r>
          </a:p>
          <a:p>
            <a:pPr lvl="2"/>
            <a:r>
              <a:rPr lang="en-US" sz="1400" b="1" dirty="0" smtClean="0"/>
              <a:t>New </a:t>
            </a:r>
            <a:r>
              <a:rPr lang="en-US" sz="1400" b="1" dirty="0" err="1" smtClean="0"/>
              <a:t>Rec</a:t>
            </a:r>
            <a:r>
              <a:rPr lang="en-US" sz="1400" b="1" dirty="0" smtClean="0"/>
              <a:t> Facility and Student Plaza</a:t>
            </a:r>
          </a:p>
          <a:p>
            <a:pPr lvl="2"/>
            <a:r>
              <a:rPr lang="en-US" sz="1400" b="1" dirty="0" smtClean="0"/>
              <a:t>Unique coed and themed dormitories available</a:t>
            </a:r>
          </a:p>
          <a:p>
            <a:pPr lvl="2"/>
            <a:r>
              <a:rPr lang="en-US" sz="1400" b="1" dirty="0" smtClean="0"/>
              <a:t>Renovated science labs</a:t>
            </a:r>
          </a:p>
          <a:p>
            <a:pPr lvl="2"/>
            <a:r>
              <a:rPr lang="en-US" sz="1400" b="1" dirty="0" smtClean="0"/>
              <a:t>Small class sizes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Top ½ of class or 21 on ACT</a:t>
            </a:r>
          </a:p>
          <a:p>
            <a:r>
              <a:rPr lang="en-US" sz="1800" b="1" dirty="0" smtClean="0"/>
              <a:t>Alternate  admissions – contact school for more information</a:t>
            </a:r>
          </a:p>
          <a:p>
            <a:pPr lvl="2"/>
            <a:endParaRPr lang="en-US" sz="1000" b="1" dirty="0" smtClean="0"/>
          </a:p>
          <a:p>
            <a:endParaRPr lang="en-US" dirty="0"/>
          </a:p>
        </p:txBody>
      </p:sp>
      <p:pic>
        <p:nvPicPr>
          <p:cNvPr id="3074" name="Picture 2" descr="Image result for southwest minnesota state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39" y="4038600"/>
            <a:ext cx="2822574" cy="8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2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Winona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9,549(9%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Nursing, Elementary Ed, Business, Biology, Exercise Science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Child Advocacy, Materials Engineering, Aviation Science, Music Business, Graphic Design, Pre-Vet Medicine, Pre-Dentistry, Pre-Pharmacy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Ranked as top public institution by various periodicals</a:t>
            </a:r>
          </a:p>
          <a:p>
            <a:pPr lvl="2"/>
            <a:r>
              <a:rPr lang="en-US" sz="1400" b="1" dirty="0" smtClean="0"/>
              <a:t>Free-laptops and wireless access</a:t>
            </a:r>
          </a:p>
          <a:p>
            <a:pPr lvl="2"/>
            <a:r>
              <a:rPr lang="en-US" sz="1400" b="1" dirty="0" smtClean="0"/>
              <a:t>82 majors</a:t>
            </a:r>
          </a:p>
          <a:p>
            <a:pPr lvl="2"/>
            <a:r>
              <a:rPr lang="en-US" sz="1400" b="1" dirty="0" smtClean="0"/>
              <a:t>Leader in health care education</a:t>
            </a:r>
          </a:p>
          <a:p>
            <a:pPr lvl="2"/>
            <a:r>
              <a:rPr lang="en-US" sz="1400" b="1" dirty="0" smtClean="0"/>
              <a:t>Competitive sports programs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21 on ACT top ½ of class or 3.0 GPA  </a:t>
            </a:r>
          </a:p>
          <a:p>
            <a:pPr lvl="1"/>
            <a:r>
              <a:rPr lang="en-US" sz="1500" b="1" dirty="0" smtClean="0"/>
              <a:t>APPLY EARLY!                                 </a:t>
            </a:r>
            <a:endParaRPr lang="en-US" sz="7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962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6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UW System includes 13 comprehensive universities and 13 two-year colleges (UW Colleges)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UW Colleges is an institution of access. New freshmen are likely to be admitted if they rank in the top 75% of their class.  Similar to Minnesota’s two year colleges.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033963"/>
            <a:ext cx="1448362" cy="14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There are thirteen comprehensive </a:t>
            </a:r>
            <a:r>
              <a:rPr lang="en-US" sz="6000" dirty="0"/>
              <a:t>universities in the University of Wisconsin System that grant baccalaureate and master's degrees:</a:t>
            </a:r>
          </a:p>
          <a:p>
            <a:endParaRPr lang="en-US" dirty="0"/>
          </a:p>
          <a:p>
            <a:r>
              <a:rPr lang="en-US" sz="4300" dirty="0"/>
              <a:t>UW–Eau Claire </a:t>
            </a:r>
          </a:p>
          <a:p>
            <a:r>
              <a:rPr lang="en-US" sz="4300" dirty="0" smtClean="0"/>
              <a:t>UW–Green </a:t>
            </a:r>
            <a:r>
              <a:rPr lang="en-US" sz="4300" dirty="0"/>
              <a:t>Bay</a:t>
            </a:r>
          </a:p>
          <a:p>
            <a:r>
              <a:rPr lang="en-US" sz="4300" dirty="0"/>
              <a:t>UW–La </a:t>
            </a:r>
            <a:r>
              <a:rPr lang="en-US" sz="4300" dirty="0" smtClean="0"/>
              <a:t>Crosse</a:t>
            </a:r>
          </a:p>
          <a:p>
            <a:r>
              <a:rPr lang="en-US" sz="4300" dirty="0" smtClean="0"/>
              <a:t>UW – Milwaukee</a:t>
            </a:r>
          </a:p>
          <a:p>
            <a:r>
              <a:rPr lang="en-US" sz="4300" dirty="0" smtClean="0"/>
              <a:t>UW - Madison </a:t>
            </a:r>
            <a:endParaRPr lang="en-US" sz="4300" dirty="0"/>
          </a:p>
          <a:p>
            <a:r>
              <a:rPr lang="en-US" sz="4300" dirty="0" smtClean="0"/>
              <a:t>UW–Oshkosh </a:t>
            </a:r>
          </a:p>
          <a:p>
            <a:r>
              <a:rPr lang="en-US" sz="4300" dirty="0" smtClean="0"/>
              <a:t>UW–Parkside</a:t>
            </a:r>
            <a:endParaRPr lang="en-US" sz="4300" dirty="0"/>
          </a:p>
          <a:p>
            <a:r>
              <a:rPr lang="en-US" sz="4300" dirty="0"/>
              <a:t>UW–Platteville</a:t>
            </a:r>
          </a:p>
          <a:p>
            <a:r>
              <a:rPr lang="en-US" sz="4300" dirty="0"/>
              <a:t>UW–River Falls</a:t>
            </a:r>
          </a:p>
          <a:p>
            <a:r>
              <a:rPr lang="en-US" sz="4300" dirty="0"/>
              <a:t>UW–Stevens </a:t>
            </a:r>
            <a:r>
              <a:rPr lang="en-US" sz="4300" dirty="0" smtClean="0"/>
              <a:t>Point</a:t>
            </a:r>
            <a:endParaRPr lang="en-US" sz="4300" dirty="0"/>
          </a:p>
          <a:p>
            <a:r>
              <a:rPr lang="en-US" sz="4300" dirty="0"/>
              <a:t>UW–Stout</a:t>
            </a:r>
          </a:p>
          <a:p>
            <a:r>
              <a:rPr lang="en-US" sz="4300" dirty="0"/>
              <a:t>UW–Superior</a:t>
            </a:r>
          </a:p>
          <a:p>
            <a:r>
              <a:rPr lang="en-US" sz="4300" dirty="0"/>
              <a:t>UW–Whitewater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52800"/>
            <a:ext cx="2971800" cy="24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Universities –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Eau Claire</a:t>
            </a:r>
          </a:p>
          <a:p>
            <a:pPr lvl="1"/>
            <a:r>
              <a:rPr lang="en-US" dirty="0" smtClean="0"/>
              <a:t>Average ACT 22-27</a:t>
            </a:r>
          </a:p>
          <a:p>
            <a:pPr lvl="1"/>
            <a:r>
              <a:rPr lang="en-US" dirty="0" smtClean="0"/>
              <a:t>Average percentile:  62</a:t>
            </a:r>
            <a:r>
              <a:rPr lang="en-US" baseline="30000" dirty="0" smtClean="0"/>
              <a:t>nd</a:t>
            </a:r>
            <a:r>
              <a:rPr lang="en-US" dirty="0" smtClean="0"/>
              <a:t>-86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Priority deadline:  12/1</a:t>
            </a:r>
          </a:p>
          <a:p>
            <a:pPr lvl="1"/>
            <a:r>
              <a:rPr lang="en-US" dirty="0" smtClean="0"/>
              <a:t>Average cost of attendance:  $15,000</a:t>
            </a:r>
          </a:p>
          <a:p>
            <a:r>
              <a:rPr lang="en-US" dirty="0" smtClean="0"/>
              <a:t>La-Crosse</a:t>
            </a:r>
          </a:p>
          <a:p>
            <a:pPr lvl="1"/>
            <a:r>
              <a:rPr lang="en-US" dirty="0" smtClean="0"/>
              <a:t>Average ACT 23-26</a:t>
            </a:r>
          </a:p>
          <a:p>
            <a:pPr lvl="1"/>
            <a:r>
              <a:rPr lang="en-US" dirty="0" smtClean="0"/>
              <a:t>Average percentile:  69</a:t>
            </a:r>
            <a:r>
              <a:rPr lang="en-US" baseline="30000" dirty="0" smtClean="0"/>
              <a:t>th</a:t>
            </a:r>
            <a:r>
              <a:rPr lang="en-US" dirty="0" smtClean="0"/>
              <a:t>-90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Priority deadline:  2/1</a:t>
            </a:r>
          </a:p>
          <a:p>
            <a:pPr lvl="1"/>
            <a:r>
              <a:rPr lang="en-US" dirty="0" smtClean="0"/>
              <a:t>Average cost of attendance:  $17,000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Universities –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Milwaukee</a:t>
            </a:r>
          </a:p>
          <a:p>
            <a:pPr lvl="1"/>
            <a:r>
              <a:rPr lang="en-US" dirty="0" smtClean="0"/>
              <a:t>ACT score of 21 or higher or top ½ of class preferred</a:t>
            </a:r>
          </a:p>
          <a:p>
            <a:pPr lvl="1"/>
            <a:r>
              <a:rPr lang="en-US" dirty="0" smtClean="0"/>
              <a:t>Priority deadline:  3/1</a:t>
            </a:r>
          </a:p>
          <a:p>
            <a:pPr lvl="1"/>
            <a:r>
              <a:rPr lang="en-US" dirty="0" smtClean="0"/>
              <a:t>Average cost of attendance:  $17,000</a:t>
            </a:r>
          </a:p>
          <a:p>
            <a:r>
              <a:rPr lang="en-US" dirty="0" smtClean="0"/>
              <a:t>River Falls</a:t>
            </a:r>
          </a:p>
          <a:p>
            <a:pPr lvl="1"/>
            <a:r>
              <a:rPr lang="en-US" dirty="0" smtClean="0"/>
              <a:t>ACT score of 22 or in top ½ of class preferred</a:t>
            </a:r>
          </a:p>
          <a:p>
            <a:pPr lvl="1"/>
            <a:r>
              <a:rPr lang="en-US" dirty="0" smtClean="0"/>
              <a:t>Rolling deadline:  APPLY EARLY!</a:t>
            </a:r>
          </a:p>
          <a:p>
            <a:pPr lvl="1"/>
            <a:r>
              <a:rPr lang="en-US" dirty="0" smtClean="0"/>
              <a:t>Average cost of attendance:  $15,000</a:t>
            </a:r>
          </a:p>
          <a:p>
            <a:r>
              <a:rPr lang="en-US" dirty="0" smtClean="0"/>
              <a:t>Stout</a:t>
            </a:r>
          </a:p>
          <a:p>
            <a:pPr lvl="1"/>
            <a:r>
              <a:rPr lang="en-US" dirty="0" smtClean="0"/>
              <a:t>ACT score of 22 or higher or in top ½ of class</a:t>
            </a:r>
          </a:p>
          <a:p>
            <a:pPr lvl="1"/>
            <a:r>
              <a:rPr lang="en-US" dirty="0" smtClean="0"/>
              <a:t>Rolling deadline:  APPLY EARLY!</a:t>
            </a:r>
          </a:p>
          <a:p>
            <a:pPr lvl="1"/>
            <a:r>
              <a:rPr lang="en-US" dirty="0" smtClean="0"/>
              <a:t>Average cost of attendance:  $16,000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8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MNSCU and UW System schools are more affordable than most other public and private colleges and universities</a:t>
            </a:r>
          </a:p>
          <a:p>
            <a:r>
              <a:rPr lang="en-US" dirty="0" smtClean="0"/>
              <a:t>Research them:  They share similarities but all have their own personalities</a:t>
            </a:r>
          </a:p>
          <a:p>
            <a:r>
              <a:rPr lang="en-US" dirty="0" smtClean="0"/>
              <a:t>Apply early</a:t>
            </a:r>
          </a:p>
          <a:p>
            <a:r>
              <a:rPr lang="en-US" dirty="0" smtClean="0"/>
              <a:t>Talk to your counselor or stop in the CCC for more information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417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181600"/>
            <a:ext cx="23622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Check Naviance to sign up for visits (upcoming visits)</a:t>
            </a:r>
          </a:p>
          <a:p>
            <a:pPr lvl="1"/>
            <a:r>
              <a:rPr lang="en-US" dirty="0" smtClean="0"/>
              <a:t>Winona State 10/28</a:t>
            </a:r>
          </a:p>
          <a:p>
            <a:pPr lvl="1"/>
            <a:r>
              <a:rPr lang="en-US" dirty="0" smtClean="0"/>
              <a:t>UW-Milwaukee 11/11</a:t>
            </a:r>
          </a:p>
          <a:p>
            <a:pPr lvl="1"/>
            <a:r>
              <a:rPr lang="en-US" dirty="0" smtClean="0"/>
              <a:t>UW- Green Bay 11/15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Washburn College Fair 11/8 (next slide will have more information)</a:t>
            </a:r>
          </a:p>
          <a:p>
            <a:endParaRPr lang="en-US" dirty="0" smtClean="0"/>
          </a:p>
          <a:p>
            <a:r>
              <a:rPr lang="en-US" dirty="0" smtClean="0"/>
              <a:t>Apply to MNSCU schools: </a:t>
            </a:r>
            <a:r>
              <a:rPr lang="en-US" dirty="0" smtClean="0">
                <a:hlinkClick r:id="rId2"/>
              </a:rPr>
              <a:t>www.mnscu.edu</a:t>
            </a:r>
            <a:endParaRPr lang="en-US" dirty="0" smtClean="0"/>
          </a:p>
          <a:p>
            <a:r>
              <a:rPr lang="en-US" dirty="0" smtClean="0"/>
              <a:t>(Remember:  Free application to MNSCU schools from 10/24-10/31)</a:t>
            </a:r>
          </a:p>
          <a:p>
            <a:endParaRPr lang="en-US" dirty="0" smtClean="0"/>
          </a:p>
          <a:p>
            <a:r>
              <a:rPr lang="en-US" dirty="0" smtClean="0"/>
              <a:t>Apply to UW schools: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://apply.wisconsin.edu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DON’T FORGET: send ACT scores to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362200"/>
            <a:ext cx="3238500" cy="7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Washburn College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Washburn College Fair is Tuesday, November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, 9:00-10:30am </a:t>
            </a:r>
            <a:r>
              <a:rPr lang="en-US" dirty="0"/>
              <a:t>in the main </a:t>
            </a:r>
            <a:r>
              <a:rPr lang="en-US" dirty="0" smtClean="0"/>
              <a:t>gymnasium</a:t>
            </a:r>
          </a:p>
          <a:p>
            <a:r>
              <a:rPr lang="en-US" dirty="0" smtClean="0"/>
              <a:t>Teachers will bring their classes down to talk with more than 50 college representatives</a:t>
            </a:r>
          </a:p>
          <a:p>
            <a:pPr lvl="1"/>
            <a:r>
              <a:rPr lang="en-US" dirty="0" smtClean="0"/>
              <a:t>MCTC, U of M, </a:t>
            </a:r>
            <a:r>
              <a:rPr lang="en-US" dirty="0" err="1" smtClean="0"/>
              <a:t>Gustavus</a:t>
            </a:r>
            <a:r>
              <a:rPr lang="en-US" dirty="0" smtClean="0"/>
              <a:t>, NDSU, UW-Eau Claire, Winona, and almost all other colleges in the area will be there!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4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Year Minnesota State Schools (MNSCU)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FYI:  MNSCU = Minnesota State Colleges and Universities</a:t>
            </a:r>
          </a:p>
          <a:p>
            <a:r>
              <a:rPr lang="en-US" dirty="0" smtClean="0"/>
              <a:t>State affiliated or funded colleges and universities that are more affordable than other public and private colleges and universities</a:t>
            </a:r>
          </a:p>
          <a:p>
            <a:r>
              <a:rPr lang="en-US" dirty="0" smtClean="0"/>
              <a:t>There are seven MNSCU schools that offer 4 year degrees for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24400"/>
            <a:ext cx="1828800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Year Minnesota State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Bemidji State University</a:t>
            </a:r>
          </a:p>
          <a:p>
            <a:r>
              <a:rPr lang="en-US" dirty="0" smtClean="0"/>
              <a:t>Metro State University</a:t>
            </a:r>
          </a:p>
          <a:p>
            <a:r>
              <a:rPr lang="en-US" dirty="0" smtClean="0"/>
              <a:t>MSU - Mankato</a:t>
            </a:r>
          </a:p>
          <a:p>
            <a:r>
              <a:rPr lang="en-US" dirty="0" smtClean="0"/>
              <a:t>MSU - Moorhead</a:t>
            </a:r>
          </a:p>
          <a:p>
            <a:r>
              <a:rPr lang="en-US" dirty="0" smtClean="0"/>
              <a:t>St. Cloud State</a:t>
            </a:r>
          </a:p>
          <a:p>
            <a:r>
              <a:rPr lang="en-US" dirty="0" smtClean="0"/>
              <a:t>Southwest Minnesota State</a:t>
            </a:r>
          </a:p>
          <a:p>
            <a:r>
              <a:rPr lang="en-US" dirty="0" smtClean="0"/>
              <a:t>Winona State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also 30 two-year colleges in the MNSCU system that we will talk about in another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610" y="1186543"/>
            <a:ext cx="3407438" cy="3733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02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MNSCU 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Application fees waived 10/24-10/31 for ALL MNSCU Schools – check out the MNSCU website for more information!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72440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3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Average Costs (per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MNSCU 4 year colleges- $13,000</a:t>
            </a:r>
          </a:p>
          <a:p>
            <a:r>
              <a:rPr lang="en-US" dirty="0" smtClean="0"/>
              <a:t>UW System 4 year colleges - $15,000</a:t>
            </a:r>
          </a:p>
          <a:p>
            <a:r>
              <a:rPr lang="en-US" dirty="0" smtClean="0"/>
              <a:t>U of M, TC- $24,000</a:t>
            </a:r>
          </a:p>
          <a:p>
            <a:r>
              <a:rPr lang="en-US" dirty="0" smtClean="0"/>
              <a:t>U of M, Duluth- $20,000</a:t>
            </a:r>
          </a:p>
          <a:p>
            <a:r>
              <a:rPr lang="en-US" dirty="0" smtClean="0"/>
              <a:t>Hamline- $40,000</a:t>
            </a:r>
          </a:p>
          <a:p>
            <a:r>
              <a:rPr lang="en-US" dirty="0" smtClean="0"/>
              <a:t>St. Thomas- $39,500</a:t>
            </a:r>
          </a:p>
          <a:p>
            <a:r>
              <a:rPr lang="en-US" dirty="0" smtClean="0"/>
              <a:t>Augsburg- $41,000</a:t>
            </a:r>
          </a:p>
          <a:p>
            <a:r>
              <a:rPr lang="en-US" dirty="0" smtClean="0"/>
              <a:t>Carleton- $55,000</a:t>
            </a:r>
          </a:p>
          <a:p>
            <a:r>
              <a:rPr lang="en-US" dirty="0" smtClean="0"/>
              <a:t>MN School of Business- $19,575 (No Housing)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971800"/>
            <a:ext cx="2966515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Bemidji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6, 231 students (10%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Tech Studies, </a:t>
            </a:r>
            <a:r>
              <a:rPr lang="en-US" sz="1800" dirty="0" err="1" smtClean="0"/>
              <a:t>Phy</a:t>
            </a:r>
            <a:r>
              <a:rPr lang="en-US" sz="1800" dirty="0" smtClean="0"/>
              <a:t> Ed, Education, Biology, Crim. Justice, Business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Applied Eng, Aquatic Biology, Sports Management, Int’l Business, Veterinary Medicine, Pharmacy, Law, Medicine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Lakeside campus</a:t>
            </a:r>
          </a:p>
          <a:p>
            <a:pPr lvl="2"/>
            <a:r>
              <a:rPr lang="en-US" sz="1400" b="1" dirty="0" smtClean="0"/>
              <a:t>Hew high tech nursing and science facilities</a:t>
            </a:r>
          </a:p>
          <a:p>
            <a:pPr lvl="2"/>
            <a:r>
              <a:rPr lang="en-US" sz="1400" b="1" dirty="0" smtClean="0"/>
              <a:t>More than 65 majors and pre-professional programs</a:t>
            </a:r>
          </a:p>
          <a:p>
            <a:pPr lvl="2"/>
            <a:r>
              <a:rPr lang="en-US" sz="1400" b="1" dirty="0" smtClean="0"/>
              <a:t>Environmental and global stewardship focus </a:t>
            </a:r>
          </a:p>
          <a:p>
            <a:pPr lvl="2"/>
            <a:r>
              <a:rPr lang="en-US" sz="1400" b="1" dirty="0" smtClean="0"/>
              <a:t>Only 3% of classes have more than 50 students</a:t>
            </a:r>
          </a:p>
          <a:p>
            <a:pPr lvl="2"/>
            <a:r>
              <a:rPr lang="en-US" sz="1400" b="1" dirty="0" smtClean="0"/>
              <a:t>60% have 20 or fewer students</a:t>
            </a:r>
          </a:p>
          <a:p>
            <a:pPr lvl="2"/>
            <a:r>
              <a:rPr lang="en-US" sz="1400" b="1" dirty="0" smtClean="0"/>
              <a:t>17 to 1 ratio of student to faculty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Top ½ of class or 21 on ACT</a:t>
            </a:r>
          </a:p>
          <a:p>
            <a:pPr lvl="2"/>
            <a:endParaRPr lang="en-US" sz="1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110163"/>
            <a:ext cx="3595075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11,676 students (38%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Individualized Studies, Business, Accounting, Criminal Justice, Nursing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 Computer Forensics, Criminal Justice, Law Enforcement, Theater, Education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Student population more ethnically and generationally reflective of Twin Cities </a:t>
            </a:r>
          </a:p>
          <a:p>
            <a:pPr lvl="2"/>
            <a:r>
              <a:rPr lang="en-US" sz="1400" b="1" dirty="0" smtClean="0"/>
              <a:t>Daytime, evening , and weekend classes</a:t>
            </a:r>
          </a:p>
          <a:p>
            <a:pPr lvl="2"/>
            <a:r>
              <a:rPr lang="en-US" sz="1400" b="1" dirty="0" smtClean="0"/>
              <a:t>1 main campus and several other campuses throughout metro area</a:t>
            </a:r>
          </a:p>
          <a:p>
            <a:pPr lvl="2"/>
            <a:r>
              <a:rPr lang="en-US" sz="1400" b="1" dirty="0" smtClean="0"/>
              <a:t>Many options for on-line learning and credits through non-classroom experience</a:t>
            </a:r>
          </a:p>
          <a:p>
            <a:pPr lvl="2"/>
            <a:r>
              <a:rPr lang="en-US" sz="1400" b="1" dirty="0" smtClean="0"/>
              <a:t>No Housing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Top ½ of class or 21 on ACT or 3.0 GPA</a:t>
            </a:r>
          </a:p>
          <a:p>
            <a:pPr lvl="2"/>
            <a:endParaRPr lang="en-US" sz="1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715000"/>
            <a:ext cx="2857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 - Mankato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18,000 students (13%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Nursing, Elementary Ed, Biology, Law Enforcement, Business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 Athletic Training, Automotive Engineering Technology, Construction Mgmt, Civil Eng, Comp Eng, Dental Hygiene, School Psychology </a:t>
            </a:r>
          </a:p>
          <a:p>
            <a:r>
              <a:rPr lang="en-US" sz="1800" b="1" dirty="0" smtClean="0"/>
              <a:t>Highlights:   </a:t>
            </a:r>
            <a:endParaRPr lang="en-US" sz="1000" b="1" dirty="0" smtClean="0"/>
          </a:p>
          <a:p>
            <a:pPr lvl="2"/>
            <a:r>
              <a:rPr lang="en-US" sz="1400" b="1" dirty="0" smtClean="0"/>
              <a:t>Many new campus buildings</a:t>
            </a:r>
          </a:p>
          <a:p>
            <a:pPr lvl="2"/>
            <a:r>
              <a:rPr lang="en-US" sz="1400" b="1" dirty="0" smtClean="0"/>
              <a:t>Large exercise facilities, “Tech </a:t>
            </a:r>
            <a:r>
              <a:rPr lang="en-US" sz="1400" b="1" dirty="0" err="1" smtClean="0"/>
              <a:t>Rec</a:t>
            </a:r>
            <a:r>
              <a:rPr lang="en-US" sz="1400" b="1" dirty="0" smtClean="0"/>
              <a:t>” (40 machines with internet and cable)</a:t>
            </a:r>
          </a:p>
          <a:p>
            <a:pPr lvl="2"/>
            <a:r>
              <a:rPr lang="en-US" sz="1400" b="1" dirty="0" smtClean="0"/>
              <a:t>Very active theater department</a:t>
            </a:r>
          </a:p>
          <a:p>
            <a:pPr lvl="2"/>
            <a:r>
              <a:rPr lang="en-US" sz="1400" b="1" dirty="0" smtClean="0"/>
              <a:t>Competitive athletic program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Top ½ of class or 21 on ACT w/ satisfactory class rank</a:t>
            </a:r>
          </a:p>
          <a:p>
            <a:pPr lvl="2"/>
            <a:r>
              <a:rPr lang="en-US" sz="1400" b="1" dirty="0" smtClean="0"/>
              <a:t>Alternate admissions process for those who do not  qualify </a:t>
            </a:r>
            <a:endParaRPr lang="en-US" sz="1000" b="1" dirty="0" smtClean="0"/>
          </a:p>
          <a:p>
            <a:pPr lvl="2"/>
            <a:endParaRPr lang="en-US" sz="1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181600"/>
            <a:ext cx="192767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 - Moorhead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/>
              <a:t>Students:</a:t>
            </a:r>
            <a:r>
              <a:rPr lang="en-US" sz="1800" dirty="0" smtClean="0"/>
              <a:t>   8, 930students (6.3% SOC)</a:t>
            </a:r>
          </a:p>
          <a:p>
            <a:r>
              <a:rPr lang="en-US" sz="1800" b="1" dirty="0" smtClean="0"/>
              <a:t>Largest Programs</a:t>
            </a:r>
            <a:r>
              <a:rPr lang="en-US" sz="1800" dirty="0" smtClean="0"/>
              <a:t>: Business, Elementary Ed, Mass Communication, Biosciences, Art</a:t>
            </a:r>
          </a:p>
          <a:p>
            <a:r>
              <a:rPr lang="en-US" sz="1800" b="1" dirty="0" smtClean="0"/>
              <a:t>Unique Programs</a:t>
            </a:r>
            <a:r>
              <a:rPr lang="en-US" sz="1800" dirty="0" smtClean="0"/>
              <a:t>:  Athletic Training, Biotechnology, Construction </a:t>
            </a:r>
            <a:r>
              <a:rPr lang="en-US" sz="1800" dirty="0" err="1" smtClean="0"/>
              <a:t>Mgmt</a:t>
            </a:r>
            <a:r>
              <a:rPr lang="en-US" sz="1800" dirty="0" smtClean="0"/>
              <a:t>, Exercise Science, Film Studies, Music Industry, Graphic Communications, Pharmacy, Vet. Science, Physical Therapy</a:t>
            </a:r>
          </a:p>
          <a:p>
            <a:r>
              <a:rPr lang="en-US" sz="1800" b="1" dirty="0" smtClean="0"/>
              <a:t>Highlights:  </a:t>
            </a:r>
            <a:endParaRPr lang="en-US" sz="1000" b="1" dirty="0" smtClean="0"/>
          </a:p>
          <a:p>
            <a:pPr lvl="2"/>
            <a:r>
              <a:rPr lang="en-US" sz="1600" b="1" dirty="0" smtClean="0"/>
              <a:t>Award winning film studies program, theater, education, graphic design, construction</a:t>
            </a:r>
          </a:p>
          <a:p>
            <a:pPr lvl="2"/>
            <a:r>
              <a:rPr lang="en-US" sz="1600" b="1" dirty="0" smtClean="0"/>
              <a:t>NDSU, Concordia nearby--- co-op courses</a:t>
            </a:r>
          </a:p>
          <a:p>
            <a:pPr lvl="2"/>
            <a:r>
              <a:rPr lang="en-US" sz="1600" b="1" dirty="0" smtClean="0"/>
              <a:t>69 majors</a:t>
            </a:r>
          </a:p>
          <a:p>
            <a:pPr lvl="2"/>
            <a:r>
              <a:rPr lang="en-US" sz="1600" b="1" dirty="0" smtClean="0"/>
              <a:t>Professors teach 99% of classes</a:t>
            </a:r>
          </a:p>
          <a:p>
            <a:pPr lvl="2"/>
            <a:r>
              <a:rPr lang="en-US" sz="1600" b="1" dirty="0" smtClean="0"/>
              <a:t>Student-faculty ratio 19:1</a:t>
            </a:r>
          </a:p>
          <a:p>
            <a:pPr lvl="2"/>
            <a:r>
              <a:rPr lang="en-US" sz="1600" b="1" dirty="0" smtClean="0"/>
              <a:t>73% classes have fewer than 30 students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1800" b="1" dirty="0" smtClean="0"/>
              <a:t>Admissions:  ACT of 21 or higher </a:t>
            </a:r>
          </a:p>
          <a:p>
            <a:pPr lvl="1"/>
            <a:r>
              <a:rPr lang="en-US" sz="2300" b="1" dirty="0" smtClean="0"/>
              <a:t>OR a </a:t>
            </a:r>
            <a:r>
              <a:rPr lang="en-US" sz="1700" dirty="0" smtClean="0"/>
              <a:t>composite </a:t>
            </a:r>
            <a:r>
              <a:rPr lang="en-US" sz="1700" dirty="0"/>
              <a:t>ACT score of 17-21 (inclusive) and either:</a:t>
            </a:r>
          </a:p>
          <a:p>
            <a:pPr lvl="2"/>
            <a:r>
              <a:rPr lang="en-US" sz="1400" dirty="0"/>
              <a:t>A high school class rank at the 50th percentile or higher, or</a:t>
            </a:r>
          </a:p>
          <a:p>
            <a:pPr lvl="2"/>
            <a:r>
              <a:rPr lang="en-US" sz="1400" dirty="0"/>
              <a:t>A high school cumulative GPA of 3.0 or higher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300" b="1" dirty="0" smtClean="0"/>
              <a:t>Call for alternate admissions process </a:t>
            </a:r>
            <a:endParaRPr lang="en-US" sz="10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624" y="4343400"/>
            <a:ext cx="3019424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1491</TotalTime>
  <Words>1306</Words>
  <Application>Microsoft Office PowerPoint</Application>
  <PresentationFormat>On-screen Show (4:3)</PresentationFormat>
  <Paragraphs>189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Tw Cen MT</vt:lpstr>
      <vt:lpstr>Wingdings</vt:lpstr>
      <vt:lpstr>Wingdings 2</vt:lpstr>
      <vt:lpstr>Median</vt:lpstr>
      <vt:lpstr>Minnesota State Schools and the university of Wisconsin system</vt:lpstr>
      <vt:lpstr>4 Year Minnesota State Schools (MNSCU)</vt:lpstr>
      <vt:lpstr>4 Year Minnesota State Schools</vt:lpstr>
      <vt:lpstr>MNSCU Fun Fact</vt:lpstr>
      <vt:lpstr>Comparing Average Costs (per year)</vt:lpstr>
      <vt:lpstr>Bemidji State University</vt:lpstr>
      <vt:lpstr>Metro State University</vt:lpstr>
      <vt:lpstr>MSU - Mankato</vt:lpstr>
      <vt:lpstr>MSU - Moorhead</vt:lpstr>
      <vt:lpstr>St. Cloud State University</vt:lpstr>
      <vt:lpstr>Southwest Minnesota State </vt:lpstr>
      <vt:lpstr>Winona State University</vt:lpstr>
      <vt:lpstr>The UW System</vt:lpstr>
      <vt:lpstr>UW Universities</vt:lpstr>
      <vt:lpstr>UW Universities – Fast Facts</vt:lpstr>
      <vt:lpstr>UW Universities – Fast Facts</vt:lpstr>
      <vt:lpstr>Take Aways</vt:lpstr>
      <vt:lpstr>Additional Information</vt:lpstr>
      <vt:lpstr>Washburn College Fair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7-Minute  Application and Essay Tips</dc:title>
  <dc:creator>Herb Crowell</dc:creator>
  <cp:lastModifiedBy>Loretta Collins</cp:lastModifiedBy>
  <cp:revision>73</cp:revision>
  <cp:lastPrinted>2012-10-12T03:29:32Z</cp:lastPrinted>
  <dcterms:created xsi:type="dcterms:W3CDTF">2011-10-24T04:07:17Z</dcterms:created>
  <dcterms:modified xsi:type="dcterms:W3CDTF">2016-10-27T16:08:26Z</dcterms:modified>
</cp:coreProperties>
</file>