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5143500" type="screen16x9"/>
  <p:notesSz cx="6858000" cy="9144000"/>
  <p:embeddedFontLst>
    <p:embeddedFont>
      <p:font typeface="Raleway" panose="020B0604020202020204" charset="0"/>
      <p:regular r:id="rId30"/>
      <p:bold r:id="rId31"/>
      <p:italic r:id="rId32"/>
      <p:boldItalic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5E4BDFB-E866-4DC7-9C23-CAF205130CE9}">
  <a:tblStyle styleId="{A5E4BDFB-E866-4DC7-9C23-CAF205130CE9}" styleName="Table_0"/>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67" y="17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3.fntdata"/><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1.fntdata"/><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defRPr sz="1200" b="0" i="0" u="none" strike="noStrike" cap="none"/>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 name="Shape 4"/>
          <p:cNvSpPr txBox="1">
            <a:spLocks noGrp="1"/>
          </p:cNvSpPr>
          <p:nvPr>
            <p:ph type="dt" idx="10"/>
          </p:nvPr>
        </p:nvSpPr>
        <p:spPr>
          <a:xfrm>
            <a:off x="3886200" y="0"/>
            <a:ext cx="2971799" cy="457200"/>
          </a:xfrm>
          <a:prstGeom prst="rect">
            <a:avLst/>
          </a:prstGeom>
          <a:noFill/>
          <a:ln>
            <a:noFill/>
          </a:ln>
        </p:spPr>
        <p:txBody>
          <a:bodyPr lIns="91425" tIns="91425" rIns="91425" bIns="91425" anchor="t" anchorCtr="0"/>
          <a:lstStyle>
            <a:lvl1pPr marL="0" marR="0" lvl="0" indent="0" algn="r" rtl="0">
              <a:spcBef>
                <a:spcPts val="0"/>
              </a:spcBef>
              <a:defRPr sz="1200" b="0" i="0" u="none" strike="noStrike" cap="none"/>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5" name="Shape 5"/>
          <p:cNvSpPr>
            <a:spLocks noGrp="1" noRot="1" noChangeAspect="1"/>
          </p:cNvSpPr>
          <p:nvPr>
            <p:ph type="sldImg" idx="3"/>
          </p:nvPr>
        </p:nvSpPr>
        <p:spPr>
          <a:xfrm>
            <a:off x="380999"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6" name="Shape 6"/>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7" name="Shape 7"/>
          <p:cNvSpPr txBox="1">
            <a:spLocks noGrp="1"/>
          </p:cNvSpPr>
          <p:nvPr>
            <p:ph type="ftr" idx="11"/>
          </p:nvPr>
        </p:nvSpPr>
        <p:spPr>
          <a:xfrm>
            <a:off x="0" y="8686800"/>
            <a:ext cx="2971799" cy="457200"/>
          </a:xfrm>
          <a:prstGeom prst="rect">
            <a:avLst/>
          </a:prstGeom>
          <a:noFill/>
          <a:ln>
            <a:noFill/>
          </a:ln>
        </p:spPr>
        <p:txBody>
          <a:bodyPr lIns="91425" tIns="91425" rIns="91425" bIns="91425" anchor="b" anchorCtr="0"/>
          <a:lstStyle>
            <a:lvl1pPr marL="0" marR="0" lvl="0" indent="0" algn="l" rtl="0">
              <a:spcBef>
                <a:spcPts val="0"/>
              </a:spcBef>
              <a:defRPr sz="1200" b="0" i="0" u="none" strike="noStrike" cap="none"/>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8" name="Shape 8"/>
          <p:cNvSpPr txBox="1">
            <a:spLocks noGrp="1"/>
          </p:cNvSpPr>
          <p:nvPr>
            <p:ph type="sldNum" idx="12"/>
          </p:nvPr>
        </p:nvSpPr>
        <p:spPr>
          <a:xfrm>
            <a:off x="3886200" y="8686800"/>
            <a:ext cx="2971799" cy="457200"/>
          </a:xfrm>
          <a:prstGeom prst="rect">
            <a:avLst/>
          </a:prstGeom>
          <a:noFill/>
          <a:ln>
            <a:noFill/>
          </a:ln>
        </p:spPr>
        <p:txBody>
          <a:bodyPr lIns="91425" tIns="91425" rIns="91425" bIns="91425" anchor="b" anchorCtr="0">
            <a:noAutofit/>
          </a:bodyPr>
          <a:lstStyle/>
          <a:p>
            <a:pPr marL="0" marR="0" lvl="0" indent="0" algn="r" rtl="0">
              <a:spcBef>
                <a:spcPts val="0"/>
              </a:spcBef>
            </a:pPr>
            <a:endParaRPr sz="1200" b="0" i="0" u="none" strike="noStrike" cap="none"/>
          </a:p>
          <a:p>
            <a:pPr marL="0" marR="0" lvl="1" indent="0" algn="l" rtl="0">
              <a:spcBef>
                <a:spcPts val="0"/>
              </a:spcBef>
            </a:pPr>
            <a:endParaRPr/>
          </a:p>
          <a:p>
            <a:pPr marL="0" marR="0" lvl="2" indent="0" algn="l" rtl="0">
              <a:spcBef>
                <a:spcPts val="0"/>
              </a:spcBef>
            </a:pPr>
            <a:endParaRPr/>
          </a:p>
          <a:p>
            <a:pPr marL="0" marR="0" lvl="3" indent="0" algn="l" rtl="0">
              <a:spcBef>
                <a:spcPts val="0"/>
              </a:spcBef>
            </a:pPr>
            <a:endParaRPr/>
          </a:p>
          <a:p>
            <a:pPr marL="0" marR="0" lvl="4" indent="0" algn="l" rtl="0">
              <a:spcBef>
                <a:spcPts val="0"/>
              </a:spcBef>
            </a:pPr>
            <a:endParaRPr/>
          </a:p>
          <a:p>
            <a:pPr marL="0" marR="0" lvl="5" indent="0" algn="l" rtl="0">
              <a:spcBef>
                <a:spcPts val="0"/>
              </a:spcBef>
            </a:pPr>
            <a:endParaRPr/>
          </a:p>
          <a:p>
            <a:pPr marL="0" marR="0" lvl="6" indent="0" algn="l" rtl="0">
              <a:spcBef>
                <a:spcPts val="0"/>
              </a:spcBef>
            </a:pPr>
            <a:endParaRPr/>
          </a:p>
          <a:p>
            <a:pPr marL="0" marR="0" lvl="7" indent="0" algn="l" rtl="0">
              <a:spcBef>
                <a:spcPts val="0"/>
              </a:spcBef>
            </a:pPr>
            <a:endParaRPr/>
          </a:p>
          <a:p>
            <a:pPr marL="0" marR="0" lvl="8" indent="0" algn="l" rtl="0">
              <a:spcBef>
                <a:spcPts val="0"/>
              </a:spcBef>
            </a:pPr>
            <a:endParaRPr/>
          </a:p>
        </p:txBody>
      </p:sp>
    </p:spTree>
    <p:extLst>
      <p:ext uri="{BB962C8B-B14F-4D97-AF65-F5344CB8AC3E}">
        <p14:creationId xmlns:p14="http://schemas.microsoft.com/office/powerpoint/2010/main" val="320036863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914400" y="4343400"/>
            <a:ext cx="5029200" cy="4114800"/>
          </a:xfrm>
          <a:prstGeom prst="rect">
            <a:avLst/>
          </a:prstGeom>
        </p:spPr>
        <p:txBody>
          <a:bodyPr lIns="91425" tIns="91425" rIns="91425" bIns="91425" anchor="ctr" anchorCtr="0">
            <a:noAutofit/>
          </a:bodyPr>
          <a:lstStyle/>
          <a:p>
            <a:pPr lvl="0">
              <a:spcBef>
                <a:spcPts val="0"/>
              </a:spcBef>
              <a:buNone/>
            </a:pPr>
            <a:endParaRPr/>
          </a:p>
        </p:txBody>
      </p:sp>
      <p:sp>
        <p:nvSpPr>
          <p:cNvPr id="60" name="Shape 60"/>
          <p:cNvSpPr txBox="1">
            <a:spLocks noGrp="1"/>
          </p:cNvSpPr>
          <p:nvPr>
            <p:ph type="sldNum" idx="12"/>
          </p:nvPr>
        </p:nvSpPr>
        <p:spPr>
          <a:xfrm>
            <a:off x="3886200" y="8686800"/>
            <a:ext cx="2971800" cy="457200"/>
          </a:xfrm>
          <a:prstGeom prst="rect">
            <a:avLst/>
          </a:prstGeom>
        </p:spPr>
        <p:txBody>
          <a:bodyPr lIns="91425" tIns="91425" rIns="91425" bIns="91425" anchor="b" anchorCtr="0">
            <a:noAutofit/>
          </a:bodyPr>
          <a:lstStyle/>
          <a:p>
            <a:pPr lvl="0">
              <a:spcBef>
                <a:spcPts val="0"/>
              </a:spcBef>
              <a:buClr>
                <a:srgbClr val="000000"/>
              </a:buClr>
              <a:buSzPct val="116666"/>
              <a:buFont typeface="Arial"/>
              <a:buNone/>
            </a:pPr>
            <a:endParaRPr/>
          </a:p>
          <a:p>
            <a:pPr lvl="1">
              <a:spcBef>
                <a:spcPts val="0"/>
              </a:spcBef>
              <a:buClr>
                <a:srgbClr val="000000"/>
              </a:buClr>
              <a:buSzPct val="100000"/>
              <a:buFont typeface="Arial"/>
              <a:buNone/>
            </a:pPr>
            <a:endParaRPr/>
          </a:p>
          <a:p>
            <a:pPr lvl="2">
              <a:spcBef>
                <a:spcPts val="0"/>
              </a:spcBef>
              <a:buClr>
                <a:srgbClr val="000000"/>
              </a:buClr>
              <a:buSzPct val="100000"/>
              <a:buFont typeface="Arial"/>
              <a:buNone/>
            </a:pPr>
            <a:endParaRPr/>
          </a:p>
          <a:p>
            <a:pPr lvl="3">
              <a:spcBef>
                <a:spcPts val="0"/>
              </a:spcBef>
              <a:buClr>
                <a:srgbClr val="000000"/>
              </a:buClr>
              <a:buSzPct val="100000"/>
              <a:buFont typeface="Arial"/>
              <a:buNone/>
            </a:pPr>
            <a:endParaRPr/>
          </a:p>
          <a:p>
            <a:pPr lvl="4">
              <a:spcBef>
                <a:spcPts val="0"/>
              </a:spcBef>
              <a:buClr>
                <a:srgbClr val="000000"/>
              </a:buClr>
              <a:buSzPct val="100000"/>
              <a:buFont typeface="Arial"/>
              <a:buNone/>
            </a:pPr>
            <a:endParaRPr/>
          </a:p>
          <a:p>
            <a:pPr lvl="5">
              <a:spcBef>
                <a:spcPts val="0"/>
              </a:spcBef>
              <a:buClr>
                <a:srgbClr val="000000"/>
              </a:buClr>
              <a:buSzPct val="100000"/>
              <a:buFont typeface="Arial"/>
              <a:buNone/>
            </a:pPr>
            <a:endParaRPr/>
          </a:p>
          <a:p>
            <a:pPr lvl="6">
              <a:spcBef>
                <a:spcPts val="0"/>
              </a:spcBef>
              <a:buClr>
                <a:srgbClr val="000000"/>
              </a:buClr>
              <a:buSzPct val="100000"/>
              <a:buFont typeface="Arial"/>
              <a:buNone/>
            </a:pPr>
            <a:endParaRPr/>
          </a:p>
          <a:p>
            <a:pPr lvl="7">
              <a:spcBef>
                <a:spcPts val="0"/>
              </a:spcBef>
              <a:buClr>
                <a:srgbClr val="000000"/>
              </a:buClr>
              <a:buSzPct val="100000"/>
              <a:buFont typeface="Arial"/>
              <a:buNone/>
            </a:pPr>
            <a:endParaRPr/>
          </a:p>
          <a:p>
            <a:pPr lvl="8">
              <a:spcBef>
                <a:spcPts val="0"/>
              </a:spcBef>
              <a:buClr>
                <a:srgbClr val="000000"/>
              </a:buClr>
              <a:buSzPct val="100000"/>
              <a:buFont typeface="Arial"/>
              <a:buNone/>
            </a:pPr>
            <a:endParaRPr/>
          </a:p>
        </p:txBody>
      </p:sp>
    </p:spTree>
    <p:extLst>
      <p:ext uri="{BB962C8B-B14F-4D97-AF65-F5344CB8AC3E}">
        <p14:creationId xmlns:p14="http://schemas.microsoft.com/office/powerpoint/2010/main" val="3687443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914400" y="4343400"/>
            <a:ext cx="5029200" cy="4114800"/>
          </a:xfrm>
          <a:prstGeom prst="rect">
            <a:avLst/>
          </a:prstGeom>
        </p:spPr>
        <p:txBody>
          <a:bodyPr lIns="91425" tIns="91425" rIns="91425" bIns="91425" anchor="ctr" anchorCtr="0">
            <a:noAutofit/>
          </a:bodyPr>
          <a:lstStyle/>
          <a:p>
            <a:pPr lvl="0">
              <a:lnSpc>
                <a:spcPct val="115000"/>
              </a:lnSpc>
              <a:spcBef>
                <a:spcPts val="400"/>
              </a:spcBef>
              <a:buClr>
                <a:schemeClr val="dk1"/>
              </a:buClr>
              <a:buSzPct val="91666"/>
              <a:buFont typeface="Arial"/>
              <a:buNone/>
            </a:pPr>
            <a:r>
              <a:rPr lang="en-US" sz="1200">
                <a:solidFill>
                  <a:schemeClr val="dk1"/>
                </a:solidFill>
              </a:rPr>
              <a:t>Scholarships are one of the best types of financial aid out there. You don’t have to pay scholarships back – you’ll be awarded these funds based on your merit. Scholarship donors may look at your GPA, class standing, test scores, activities you’ve been involved in, or an essay you have written. There are thousands of scholarships available from a variety of sources.</a:t>
            </a:r>
          </a:p>
          <a:p>
            <a:pPr lvl="0">
              <a:spcBef>
                <a:spcPts val="0"/>
              </a:spcBef>
              <a:buNone/>
            </a:pPr>
            <a:endParaRPr/>
          </a:p>
        </p:txBody>
      </p:sp>
      <p:sp>
        <p:nvSpPr>
          <p:cNvPr id="123" name="Shape 123"/>
          <p:cNvSpPr txBox="1">
            <a:spLocks noGrp="1"/>
          </p:cNvSpPr>
          <p:nvPr>
            <p:ph type="sldNum" idx="12"/>
          </p:nvPr>
        </p:nvSpPr>
        <p:spPr>
          <a:xfrm>
            <a:off x="3886200" y="8686800"/>
            <a:ext cx="2971800" cy="457200"/>
          </a:xfrm>
          <a:prstGeom prst="rect">
            <a:avLst/>
          </a:prstGeom>
        </p:spPr>
        <p:txBody>
          <a:bodyPr lIns="91425" tIns="91425" rIns="91425" bIns="91425" anchor="b" anchorCtr="0">
            <a:noAutofit/>
          </a:bodyPr>
          <a:lstStyle/>
          <a:p>
            <a:pPr lvl="0">
              <a:spcBef>
                <a:spcPts val="0"/>
              </a:spcBef>
              <a:buClr>
                <a:srgbClr val="000000"/>
              </a:buClr>
              <a:buSzPct val="116666"/>
              <a:buFont typeface="Arial"/>
              <a:buNone/>
            </a:pPr>
            <a:endParaRPr/>
          </a:p>
          <a:p>
            <a:pPr lvl="1">
              <a:spcBef>
                <a:spcPts val="0"/>
              </a:spcBef>
              <a:buClr>
                <a:srgbClr val="000000"/>
              </a:buClr>
              <a:buSzPct val="100000"/>
              <a:buFont typeface="Arial"/>
              <a:buNone/>
            </a:pPr>
            <a:endParaRPr/>
          </a:p>
          <a:p>
            <a:pPr lvl="2">
              <a:spcBef>
                <a:spcPts val="0"/>
              </a:spcBef>
              <a:buClr>
                <a:srgbClr val="000000"/>
              </a:buClr>
              <a:buSzPct val="100000"/>
              <a:buFont typeface="Arial"/>
              <a:buNone/>
            </a:pPr>
            <a:endParaRPr/>
          </a:p>
          <a:p>
            <a:pPr lvl="3">
              <a:spcBef>
                <a:spcPts val="0"/>
              </a:spcBef>
              <a:buClr>
                <a:srgbClr val="000000"/>
              </a:buClr>
              <a:buSzPct val="100000"/>
              <a:buFont typeface="Arial"/>
              <a:buNone/>
            </a:pPr>
            <a:endParaRPr/>
          </a:p>
          <a:p>
            <a:pPr lvl="4">
              <a:spcBef>
                <a:spcPts val="0"/>
              </a:spcBef>
              <a:buClr>
                <a:srgbClr val="000000"/>
              </a:buClr>
              <a:buSzPct val="100000"/>
              <a:buFont typeface="Arial"/>
              <a:buNone/>
            </a:pPr>
            <a:endParaRPr/>
          </a:p>
          <a:p>
            <a:pPr lvl="5">
              <a:spcBef>
                <a:spcPts val="0"/>
              </a:spcBef>
              <a:buClr>
                <a:srgbClr val="000000"/>
              </a:buClr>
              <a:buSzPct val="100000"/>
              <a:buFont typeface="Arial"/>
              <a:buNone/>
            </a:pPr>
            <a:endParaRPr/>
          </a:p>
          <a:p>
            <a:pPr lvl="6">
              <a:spcBef>
                <a:spcPts val="0"/>
              </a:spcBef>
              <a:buClr>
                <a:srgbClr val="000000"/>
              </a:buClr>
              <a:buSzPct val="100000"/>
              <a:buFont typeface="Arial"/>
              <a:buNone/>
            </a:pPr>
            <a:endParaRPr/>
          </a:p>
          <a:p>
            <a:pPr lvl="7">
              <a:spcBef>
                <a:spcPts val="0"/>
              </a:spcBef>
              <a:buClr>
                <a:srgbClr val="000000"/>
              </a:buClr>
              <a:buSzPct val="100000"/>
              <a:buFont typeface="Arial"/>
              <a:buNone/>
            </a:pPr>
            <a:endParaRPr/>
          </a:p>
          <a:p>
            <a:pPr lvl="8">
              <a:spcBef>
                <a:spcPts val="0"/>
              </a:spcBef>
              <a:buClr>
                <a:srgbClr val="000000"/>
              </a:buClr>
              <a:buSzPct val="100000"/>
              <a:buFont typeface="Arial"/>
              <a:buNone/>
            </a:pPr>
            <a:endParaRPr/>
          </a:p>
        </p:txBody>
      </p:sp>
    </p:spTree>
    <p:extLst>
      <p:ext uri="{BB962C8B-B14F-4D97-AF65-F5344CB8AC3E}">
        <p14:creationId xmlns:p14="http://schemas.microsoft.com/office/powerpoint/2010/main" val="14373018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914400" y="4343400"/>
            <a:ext cx="5029200" cy="4114800"/>
          </a:xfrm>
          <a:prstGeom prst="rect">
            <a:avLst/>
          </a:prstGeom>
        </p:spPr>
        <p:txBody>
          <a:bodyPr lIns="91425" tIns="91425" rIns="91425" bIns="91425" anchor="ctr" anchorCtr="0">
            <a:noAutofit/>
          </a:bodyPr>
          <a:lstStyle/>
          <a:p>
            <a:pPr lvl="0">
              <a:lnSpc>
                <a:spcPct val="115000"/>
              </a:lnSpc>
              <a:spcBef>
                <a:spcPts val="400"/>
              </a:spcBef>
              <a:buClr>
                <a:schemeClr val="dk1"/>
              </a:buClr>
              <a:buSzPct val="91666"/>
              <a:buFont typeface="Arial"/>
              <a:buNone/>
            </a:pPr>
            <a:r>
              <a:rPr lang="en-US" sz="1200">
                <a:solidFill>
                  <a:schemeClr val="dk1"/>
                </a:solidFill>
              </a:rPr>
              <a:t>Make your scholarship search broad, and start looking now to see what is out there. Most, but not all scholarships come from your college. Scholarships are competitive, don’t get discouraged if and when you are denied. Apply to many, receive few.</a:t>
            </a:r>
          </a:p>
          <a:p>
            <a:pPr lvl="0">
              <a:spcBef>
                <a:spcPts val="0"/>
              </a:spcBef>
              <a:buNone/>
            </a:pPr>
            <a:endParaRPr/>
          </a:p>
        </p:txBody>
      </p:sp>
      <p:sp>
        <p:nvSpPr>
          <p:cNvPr id="130" name="Shape 130"/>
          <p:cNvSpPr txBox="1">
            <a:spLocks noGrp="1"/>
          </p:cNvSpPr>
          <p:nvPr>
            <p:ph type="sldNum" idx="12"/>
          </p:nvPr>
        </p:nvSpPr>
        <p:spPr>
          <a:xfrm>
            <a:off x="3886200" y="8686800"/>
            <a:ext cx="2971800" cy="457200"/>
          </a:xfrm>
          <a:prstGeom prst="rect">
            <a:avLst/>
          </a:prstGeom>
        </p:spPr>
        <p:txBody>
          <a:bodyPr lIns="91425" tIns="91425" rIns="91425" bIns="91425" anchor="b" anchorCtr="0">
            <a:noAutofit/>
          </a:bodyPr>
          <a:lstStyle/>
          <a:p>
            <a:pPr lvl="0">
              <a:spcBef>
                <a:spcPts val="0"/>
              </a:spcBef>
              <a:buClr>
                <a:srgbClr val="000000"/>
              </a:buClr>
              <a:buSzPct val="116666"/>
              <a:buFont typeface="Arial"/>
              <a:buNone/>
            </a:pPr>
            <a:endParaRPr/>
          </a:p>
          <a:p>
            <a:pPr lvl="1">
              <a:spcBef>
                <a:spcPts val="0"/>
              </a:spcBef>
              <a:buClr>
                <a:srgbClr val="000000"/>
              </a:buClr>
              <a:buSzPct val="100000"/>
              <a:buFont typeface="Arial"/>
              <a:buNone/>
            </a:pPr>
            <a:endParaRPr/>
          </a:p>
          <a:p>
            <a:pPr lvl="2">
              <a:spcBef>
                <a:spcPts val="0"/>
              </a:spcBef>
              <a:buClr>
                <a:srgbClr val="000000"/>
              </a:buClr>
              <a:buSzPct val="100000"/>
              <a:buFont typeface="Arial"/>
              <a:buNone/>
            </a:pPr>
            <a:endParaRPr/>
          </a:p>
          <a:p>
            <a:pPr lvl="3">
              <a:spcBef>
                <a:spcPts val="0"/>
              </a:spcBef>
              <a:buClr>
                <a:srgbClr val="000000"/>
              </a:buClr>
              <a:buSzPct val="100000"/>
              <a:buFont typeface="Arial"/>
              <a:buNone/>
            </a:pPr>
            <a:endParaRPr/>
          </a:p>
          <a:p>
            <a:pPr lvl="4">
              <a:spcBef>
                <a:spcPts val="0"/>
              </a:spcBef>
              <a:buClr>
                <a:srgbClr val="000000"/>
              </a:buClr>
              <a:buSzPct val="100000"/>
              <a:buFont typeface="Arial"/>
              <a:buNone/>
            </a:pPr>
            <a:endParaRPr/>
          </a:p>
          <a:p>
            <a:pPr lvl="5">
              <a:spcBef>
                <a:spcPts val="0"/>
              </a:spcBef>
              <a:buClr>
                <a:srgbClr val="000000"/>
              </a:buClr>
              <a:buSzPct val="100000"/>
              <a:buFont typeface="Arial"/>
              <a:buNone/>
            </a:pPr>
            <a:endParaRPr/>
          </a:p>
          <a:p>
            <a:pPr lvl="6">
              <a:spcBef>
                <a:spcPts val="0"/>
              </a:spcBef>
              <a:buClr>
                <a:srgbClr val="000000"/>
              </a:buClr>
              <a:buSzPct val="100000"/>
              <a:buFont typeface="Arial"/>
              <a:buNone/>
            </a:pPr>
            <a:endParaRPr/>
          </a:p>
          <a:p>
            <a:pPr lvl="7">
              <a:spcBef>
                <a:spcPts val="0"/>
              </a:spcBef>
              <a:buClr>
                <a:srgbClr val="000000"/>
              </a:buClr>
              <a:buSzPct val="100000"/>
              <a:buFont typeface="Arial"/>
              <a:buNone/>
            </a:pPr>
            <a:endParaRPr/>
          </a:p>
          <a:p>
            <a:pPr lvl="8">
              <a:spcBef>
                <a:spcPts val="0"/>
              </a:spcBef>
              <a:buClr>
                <a:srgbClr val="000000"/>
              </a:buClr>
              <a:buSzPct val="100000"/>
              <a:buFont typeface="Arial"/>
              <a:buNone/>
            </a:pPr>
            <a:endParaRPr/>
          </a:p>
        </p:txBody>
      </p:sp>
    </p:spTree>
    <p:extLst>
      <p:ext uri="{BB962C8B-B14F-4D97-AF65-F5344CB8AC3E}">
        <p14:creationId xmlns:p14="http://schemas.microsoft.com/office/powerpoint/2010/main" val="34780758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914400" y="4343400"/>
            <a:ext cx="5029200" cy="4114800"/>
          </a:xfrm>
          <a:prstGeom prst="rect">
            <a:avLst/>
          </a:prstGeom>
        </p:spPr>
        <p:txBody>
          <a:bodyPr lIns="91425" tIns="91425" rIns="91425" bIns="91425" anchor="ctr" anchorCtr="0">
            <a:noAutofit/>
          </a:bodyPr>
          <a:lstStyle/>
          <a:p>
            <a:pPr lvl="0">
              <a:lnSpc>
                <a:spcPct val="115000"/>
              </a:lnSpc>
              <a:spcBef>
                <a:spcPts val="400"/>
              </a:spcBef>
              <a:buClr>
                <a:schemeClr val="dk1"/>
              </a:buClr>
              <a:buSzPct val="91666"/>
              <a:buFont typeface="Arial"/>
              <a:buNone/>
            </a:pPr>
            <a:r>
              <a:rPr lang="en-US" sz="1200">
                <a:solidFill>
                  <a:schemeClr val="dk1"/>
                </a:solidFill>
              </a:rPr>
              <a:t>Grants are money that don’t need to be paid back, but these are based on financial need. You apply for these through the Free Application for Federal Student Aid (FAFSA), which we will talk about later.</a:t>
            </a:r>
          </a:p>
          <a:p>
            <a:pPr lvl="0">
              <a:spcBef>
                <a:spcPts val="0"/>
              </a:spcBef>
              <a:buNone/>
            </a:pPr>
            <a:endParaRPr/>
          </a:p>
        </p:txBody>
      </p:sp>
      <p:sp>
        <p:nvSpPr>
          <p:cNvPr id="137" name="Shape 137"/>
          <p:cNvSpPr txBox="1">
            <a:spLocks noGrp="1"/>
          </p:cNvSpPr>
          <p:nvPr>
            <p:ph type="sldNum" idx="12"/>
          </p:nvPr>
        </p:nvSpPr>
        <p:spPr>
          <a:xfrm>
            <a:off x="3886200" y="8686800"/>
            <a:ext cx="2971800" cy="457200"/>
          </a:xfrm>
          <a:prstGeom prst="rect">
            <a:avLst/>
          </a:prstGeom>
        </p:spPr>
        <p:txBody>
          <a:bodyPr lIns="91425" tIns="91425" rIns="91425" bIns="91425" anchor="b" anchorCtr="0">
            <a:noAutofit/>
          </a:bodyPr>
          <a:lstStyle/>
          <a:p>
            <a:pPr lvl="0">
              <a:spcBef>
                <a:spcPts val="0"/>
              </a:spcBef>
              <a:buClr>
                <a:srgbClr val="000000"/>
              </a:buClr>
              <a:buSzPct val="116666"/>
              <a:buFont typeface="Arial"/>
              <a:buNone/>
            </a:pPr>
            <a:endParaRPr/>
          </a:p>
          <a:p>
            <a:pPr lvl="1">
              <a:spcBef>
                <a:spcPts val="0"/>
              </a:spcBef>
              <a:buClr>
                <a:srgbClr val="000000"/>
              </a:buClr>
              <a:buSzPct val="100000"/>
              <a:buFont typeface="Arial"/>
              <a:buNone/>
            </a:pPr>
            <a:endParaRPr/>
          </a:p>
          <a:p>
            <a:pPr lvl="2">
              <a:spcBef>
                <a:spcPts val="0"/>
              </a:spcBef>
              <a:buClr>
                <a:srgbClr val="000000"/>
              </a:buClr>
              <a:buSzPct val="100000"/>
              <a:buFont typeface="Arial"/>
              <a:buNone/>
            </a:pPr>
            <a:endParaRPr/>
          </a:p>
          <a:p>
            <a:pPr lvl="3">
              <a:spcBef>
                <a:spcPts val="0"/>
              </a:spcBef>
              <a:buClr>
                <a:srgbClr val="000000"/>
              </a:buClr>
              <a:buSzPct val="100000"/>
              <a:buFont typeface="Arial"/>
              <a:buNone/>
            </a:pPr>
            <a:endParaRPr/>
          </a:p>
          <a:p>
            <a:pPr lvl="4">
              <a:spcBef>
                <a:spcPts val="0"/>
              </a:spcBef>
              <a:buClr>
                <a:srgbClr val="000000"/>
              </a:buClr>
              <a:buSzPct val="100000"/>
              <a:buFont typeface="Arial"/>
              <a:buNone/>
            </a:pPr>
            <a:endParaRPr/>
          </a:p>
          <a:p>
            <a:pPr lvl="5">
              <a:spcBef>
                <a:spcPts val="0"/>
              </a:spcBef>
              <a:buClr>
                <a:srgbClr val="000000"/>
              </a:buClr>
              <a:buSzPct val="100000"/>
              <a:buFont typeface="Arial"/>
              <a:buNone/>
            </a:pPr>
            <a:endParaRPr/>
          </a:p>
          <a:p>
            <a:pPr lvl="6">
              <a:spcBef>
                <a:spcPts val="0"/>
              </a:spcBef>
              <a:buClr>
                <a:srgbClr val="000000"/>
              </a:buClr>
              <a:buSzPct val="100000"/>
              <a:buFont typeface="Arial"/>
              <a:buNone/>
            </a:pPr>
            <a:endParaRPr/>
          </a:p>
          <a:p>
            <a:pPr lvl="7">
              <a:spcBef>
                <a:spcPts val="0"/>
              </a:spcBef>
              <a:buClr>
                <a:srgbClr val="000000"/>
              </a:buClr>
              <a:buSzPct val="100000"/>
              <a:buFont typeface="Arial"/>
              <a:buNone/>
            </a:pPr>
            <a:endParaRPr/>
          </a:p>
          <a:p>
            <a:pPr lvl="8">
              <a:spcBef>
                <a:spcPts val="0"/>
              </a:spcBef>
              <a:buClr>
                <a:srgbClr val="000000"/>
              </a:buClr>
              <a:buSzPct val="100000"/>
              <a:buFont typeface="Arial"/>
              <a:buNone/>
            </a:pPr>
            <a:endParaRPr/>
          </a:p>
        </p:txBody>
      </p:sp>
    </p:spTree>
    <p:extLst>
      <p:ext uri="{BB962C8B-B14F-4D97-AF65-F5344CB8AC3E}">
        <p14:creationId xmlns:p14="http://schemas.microsoft.com/office/powerpoint/2010/main" val="6039472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914400" y="4343400"/>
            <a:ext cx="5029200" cy="4114800"/>
          </a:xfrm>
          <a:prstGeom prst="rect">
            <a:avLst/>
          </a:prstGeom>
        </p:spPr>
        <p:txBody>
          <a:bodyPr lIns="91425" tIns="91425" rIns="91425" bIns="91425" anchor="ctr" anchorCtr="0">
            <a:noAutofit/>
          </a:bodyPr>
          <a:lstStyle/>
          <a:p>
            <a:pPr lvl="0">
              <a:lnSpc>
                <a:spcPct val="115000"/>
              </a:lnSpc>
              <a:spcBef>
                <a:spcPts val="400"/>
              </a:spcBef>
              <a:buClr>
                <a:schemeClr val="dk1"/>
              </a:buClr>
              <a:buSzPct val="91666"/>
              <a:buFont typeface="Arial"/>
              <a:buNone/>
            </a:pPr>
            <a:r>
              <a:rPr lang="en-US" sz="1200">
                <a:solidFill>
                  <a:schemeClr val="dk1"/>
                </a:solidFill>
              </a:rPr>
              <a:t>These are the most common grants that are available. </a:t>
            </a:r>
          </a:p>
          <a:p>
            <a:pPr lvl="0">
              <a:spcBef>
                <a:spcPts val="0"/>
              </a:spcBef>
              <a:buNone/>
            </a:pPr>
            <a:endParaRPr/>
          </a:p>
        </p:txBody>
      </p:sp>
      <p:sp>
        <p:nvSpPr>
          <p:cNvPr id="144" name="Shape 144"/>
          <p:cNvSpPr txBox="1">
            <a:spLocks noGrp="1"/>
          </p:cNvSpPr>
          <p:nvPr>
            <p:ph type="sldNum" idx="12"/>
          </p:nvPr>
        </p:nvSpPr>
        <p:spPr>
          <a:xfrm>
            <a:off x="3886200" y="8686800"/>
            <a:ext cx="2971800" cy="457200"/>
          </a:xfrm>
          <a:prstGeom prst="rect">
            <a:avLst/>
          </a:prstGeom>
        </p:spPr>
        <p:txBody>
          <a:bodyPr lIns="91425" tIns="91425" rIns="91425" bIns="91425" anchor="b" anchorCtr="0">
            <a:noAutofit/>
          </a:bodyPr>
          <a:lstStyle/>
          <a:p>
            <a:pPr lvl="0">
              <a:spcBef>
                <a:spcPts val="0"/>
              </a:spcBef>
              <a:buClr>
                <a:srgbClr val="000000"/>
              </a:buClr>
              <a:buSzPct val="116666"/>
              <a:buFont typeface="Arial"/>
              <a:buNone/>
            </a:pPr>
            <a:endParaRPr/>
          </a:p>
          <a:p>
            <a:pPr lvl="1">
              <a:spcBef>
                <a:spcPts val="0"/>
              </a:spcBef>
              <a:buClr>
                <a:srgbClr val="000000"/>
              </a:buClr>
              <a:buSzPct val="100000"/>
              <a:buFont typeface="Arial"/>
              <a:buNone/>
            </a:pPr>
            <a:endParaRPr/>
          </a:p>
          <a:p>
            <a:pPr lvl="2">
              <a:spcBef>
                <a:spcPts val="0"/>
              </a:spcBef>
              <a:buClr>
                <a:srgbClr val="000000"/>
              </a:buClr>
              <a:buSzPct val="100000"/>
              <a:buFont typeface="Arial"/>
              <a:buNone/>
            </a:pPr>
            <a:endParaRPr/>
          </a:p>
          <a:p>
            <a:pPr lvl="3">
              <a:spcBef>
                <a:spcPts val="0"/>
              </a:spcBef>
              <a:buClr>
                <a:srgbClr val="000000"/>
              </a:buClr>
              <a:buSzPct val="100000"/>
              <a:buFont typeface="Arial"/>
              <a:buNone/>
            </a:pPr>
            <a:endParaRPr/>
          </a:p>
          <a:p>
            <a:pPr lvl="4">
              <a:spcBef>
                <a:spcPts val="0"/>
              </a:spcBef>
              <a:buClr>
                <a:srgbClr val="000000"/>
              </a:buClr>
              <a:buSzPct val="100000"/>
              <a:buFont typeface="Arial"/>
              <a:buNone/>
            </a:pPr>
            <a:endParaRPr/>
          </a:p>
          <a:p>
            <a:pPr lvl="5">
              <a:spcBef>
                <a:spcPts val="0"/>
              </a:spcBef>
              <a:buClr>
                <a:srgbClr val="000000"/>
              </a:buClr>
              <a:buSzPct val="100000"/>
              <a:buFont typeface="Arial"/>
              <a:buNone/>
            </a:pPr>
            <a:endParaRPr/>
          </a:p>
          <a:p>
            <a:pPr lvl="6">
              <a:spcBef>
                <a:spcPts val="0"/>
              </a:spcBef>
              <a:buClr>
                <a:srgbClr val="000000"/>
              </a:buClr>
              <a:buSzPct val="100000"/>
              <a:buFont typeface="Arial"/>
              <a:buNone/>
            </a:pPr>
            <a:endParaRPr/>
          </a:p>
          <a:p>
            <a:pPr lvl="7">
              <a:spcBef>
                <a:spcPts val="0"/>
              </a:spcBef>
              <a:buClr>
                <a:srgbClr val="000000"/>
              </a:buClr>
              <a:buSzPct val="100000"/>
              <a:buFont typeface="Arial"/>
              <a:buNone/>
            </a:pPr>
            <a:endParaRPr/>
          </a:p>
          <a:p>
            <a:pPr lvl="8">
              <a:spcBef>
                <a:spcPts val="0"/>
              </a:spcBef>
              <a:buClr>
                <a:srgbClr val="000000"/>
              </a:buClr>
              <a:buSzPct val="100000"/>
              <a:buFont typeface="Arial"/>
              <a:buNone/>
            </a:pPr>
            <a:endParaRPr/>
          </a:p>
        </p:txBody>
      </p:sp>
    </p:spTree>
    <p:extLst>
      <p:ext uri="{BB962C8B-B14F-4D97-AF65-F5344CB8AC3E}">
        <p14:creationId xmlns:p14="http://schemas.microsoft.com/office/powerpoint/2010/main" val="34245832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914400" y="4343400"/>
            <a:ext cx="5029200" cy="4114800"/>
          </a:xfrm>
          <a:prstGeom prst="rect">
            <a:avLst/>
          </a:prstGeom>
        </p:spPr>
        <p:txBody>
          <a:bodyPr lIns="91425" tIns="91425" rIns="91425" bIns="91425" anchor="ctr" anchorCtr="0">
            <a:noAutofit/>
          </a:bodyPr>
          <a:lstStyle/>
          <a:p>
            <a:pPr lvl="0">
              <a:lnSpc>
                <a:spcPct val="115000"/>
              </a:lnSpc>
              <a:spcBef>
                <a:spcPts val="400"/>
              </a:spcBef>
              <a:buClr>
                <a:schemeClr val="dk1"/>
              </a:buClr>
              <a:buSzPct val="91666"/>
              <a:buFont typeface="Arial"/>
              <a:buNone/>
            </a:pPr>
            <a:r>
              <a:rPr lang="en-US" sz="1200">
                <a:solidFill>
                  <a:schemeClr val="dk1"/>
                </a:solidFill>
              </a:rPr>
              <a:t>You also apply for work-study by completing the FAFSA.</a:t>
            </a:r>
          </a:p>
          <a:p>
            <a:pPr lvl="0">
              <a:spcBef>
                <a:spcPts val="0"/>
              </a:spcBef>
              <a:buNone/>
            </a:pPr>
            <a:endParaRPr/>
          </a:p>
        </p:txBody>
      </p:sp>
      <p:sp>
        <p:nvSpPr>
          <p:cNvPr id="151" name="Shape 151"/>
          <p:cNvSpPr txBox="1">
            <a:spLocks noGrp="1"/>
          </p:cNvSpPr>
          <p:nvPr>
            <p:ph type="sldNum" idx="12"/>
          </p:nvPr>
        </p:nvSpPr>
        <p:spPr>
          <a:xfrm>
            <a:off x="3886200" y="8686800"/>
            <a:ext cx="2971800" cy="457200"/>
          </a:xfrm>
          <a:prstGeom prst="rect">
            <a:avLst/>
          </a:prstGeom>
        </p:spPr>
        <p:txBody>
          <a:bodyPr lIns="91425" tIns="91425" rIns="91425" bIns="91425" anchor="b" anchorCtr="0">
            <a:noAutofit/>
          </a:bodyPr>
          <a:lstStyle/>
          <a:p>
            <a:pPr lvl="0">
              <a:spcBef>
                <a:spcPts val="0"/>
              </a:spcBef>
              <a:buClr>
                <a:srgbClr val="000000"/>
              </a:buClr>
              <a:buSzPct val="116666"/>
              <a:buFont typeface="Arial"/>
              <a:buNone/>
            </a:pPr>
            <a:endParaRPr/>
          </a:p>
          <a:p>
            <a:pPr lvl="1">
              <a:spcBef>
                <a:spcPts val="0"/>
              </a:spcBef>
              <a:buClr>
                <a:srgbClr val="000000"/>
              </a:buClr>
              <a:buSzPct val="100000"/>
              <a:buFont typeface="Arial"/>
              <a:buNone/>
            </a:pPr>
            <a:endParaRPr/>
          </a:p>
          <a:p>
            <a:pPr lvl="2">
              <a:spcBef>
                <a:spcPts val="0"/>
              </a:spcBef>
              <a:buClr>
                <a:srgbClr val="000000"/>
              </a:buClr>
              <a:buSzPct val="100000"/>
              <a:buFont typeface="Arial"/>
              <a:buNone/>
            </a:pPr>
            <a:endParaRPr/>
          </a:p>
          <a:p>
            <a:pPr lvl="3">
              <a:spcBef>
                <a:spcPts val="0"/>
              </a:spcBef>
              <a:buClr>
                <a:srgbClr val="000000"/>
              </a:buClr>
              <a:buSzPct val="100000"/>
              <a:buFont typeface="Arial"/>
              <a:buNone/>
            </a:pPr>
            <a:endParaRPr/>
          </a:p>
          <a:p>
            <a:pPr lvl="4">
              <a:spcBef>
                <a:spcPts val="0"/>
              </a:spcBef>
              <a:buClr>
                <a:srgbClr val="000000"/>
              </a:buClr>
              <a:buSzPct val="100000"/>
              <a:buFont typeface="Arial"/>
              <a:buNone/>
            </a:pPr>
            <a:endParaRPr/>
          </a:p>
          <a:p>
            <a:pPr lvl="5">
              <a:spcBef>
                <a:spcPts val="0"/>
              </a:spcBef>
              <a:buClr>
                <a:srgbClr val="000000"/>
              </a:buClr>
              <a:buSzPct val="100000"/>
              <a:buFont typeface="Arial"/>
              <a:buNone/>
            </a:pPr>
            <a:endParaRPr/>
          </a:p>
          <a:p>
            <a:pPr lvl="6">
              <a:spcBef>
                <a:spcPts val="0"/>
              </a:spcBef>
              <a:buClr>
                <a:srgbClr val="000000"/>
              </a:buClr>
              <a:buSzPct val="100000"/>
              <a:buFont typeface="Arial"/>
              <a:buNone/>
            </a:pPr>
            <a:endParaRPr/>
          </a:p>
          <a:p>
            <a:pPr lvl="7">
              <a:spcBef>
                <a:spcPts val="0"/>
              </a:spcBef>
              <a:buClr>
                <a:srgbClr val="000000"/>
              </a:buClr>
              <a:buSzPct val="100000"/>
              <a:buFont typeface="Arial"/>
              <a:buNone/>
            </a:pPr>
            <a:endParaRPr/>
          </a:p>
          <a:p>
            <a:pPr lvl="8">
              <a:spcBef>
                <a:spcPts val="0"/>
              </a:spcBef>
              <a:buClr>
                <a:srgbClr val="000000"/>
              </a:buClr>
              <a:buSzPct val="100000"/>
              <a:buFont typeface="Arial"/>
              <a:buNone/>
            </a:pPr>
            <a:endParaRPr/>
          </a:p>
        </p:txBody>
      </p:sp>
    </p:spTree>
    <p:extLst>
      <p:ext uri="{BB962C8B-B14F-4D97-AF65-F5344CB8AC3E}">
        <p14:creationId xmlns:p14="http://schemas.microsoft.com/office/powerpoint/2010/main" val="19996786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7" name="Shape 157"/>
          <p:cNvSpPr txBox="1">
            <a:spLocks noGrp="1"/>
          </p:cNvSpPr>
          <p:nvPr>
            <p:ph type="body" idx="1"/>
          </p:nvPr>
        </p:nvSpPr>
        <p:spPr>
          <a:xfrm>
            <a:off x="914400" y="4343400"/>
            <a:ext cx="5029200" cy="4114800"/>
          </a:xfrm>
          <a:prstGeom prst="rect">
            <a:avLst/>
          </a:prstGeom>
        </p:spPr>
        <p:txBody>
          <a:bodyPr lIns="91425" tIns="91425" rIns="91425" bIns="91425" anchor="ctr" anchorCtr="0">
            <a:noAutofit/>
          </a:bodyPr>
          <a:lstStyle/>
          <a:p>
            <a:pPr lvl="0">
              <a:lnSpc>
                <a:spcPct val="115000"/>
              </a:lnSpc>
              <a:spcBef>
                <a:spcPts val="400"/>
              </a:spcBef>
              <a:buClr>
                <a:schemeClr val="dk1"/>
              </a:buClr>
              <a:buSzPct val="91666"/>
              <a:buFont typeface="Arial"/>
              <a:buNone/>
            </a:pPr>
            <a:r>
              <a:rPr lang="en-US" sz="1200">
                <a:solidFill>
                  <a:schemeClr val="dk1"/>
                </a:solidFill>
              </a:rPr>
              <a:t>What is interest – explain how it works (lower better, doesn’t exactly match how much you’ll pay back)</a:t>
            </a:r>
          </a:p>
          <a:p>
            <a:pPr lvl="0">
              <a:lnSpc>
                <a:spcPct val="115000"/>
              </a:lnSpc>
              <a:spcBef>
                <a:spcPts val="400"/>
              </a:spcBef>
              <a:buClr>
                <a:schemeClr val="dk1"/>
              </a:buClr>
              <a:buSzPct val="91666"/>
              <a:buFont typeface="Arial"/>
              <a:buNone/>
            </a:pPr>
            <a:r>
              <a:rPr lang="en-US" sz="1200">
                <a:solidFill>
                  <a:schemeClr val="dk1"/>
                </a:solidFill>
              </a:rPr>
              <a:t>Explain difference between subsidized or unsubsidized loans</a:t>
            </a:r>
          </a:p>
          <a:p>
            <a:pPr lvl="0">
              <a:spcBef>
                <a:spcPts val="0"/>
              </a:spcBef>
              <a:buNone/>
            </a:pPr>
            <a:endParaRPr/>
          </a:p>
        </p:txBody>
      </p:sp>
      <p:sp>
        <p:nvSpPr>
          <p:cNvPr id="158" name="Shape 158"/>
          <p:cNvSpPr txBox="1">
            <a:spLocks noGrp="1"/>
          </p:cNvSpPr>
          <p:nvPr>
            <p:ph type="sldNum" idx="12"/>
          </p:nvPr>
        </p:nvSpPr>
        <p:spPr>
          <a:xfrm>
            <a:off x="3886200" y="8686800"/>
            <a:ext cx="2971800" cy="457200"/>
          </a:xfrm>
          <a:prstGeom prst="rect">
            <a:avLst/>
          </a:prstGeom>
        </p:spPr>
        <p:txBody>
          <a:bodyPr lIns="91425" tIns="91425" rIns="91425" bIns="91425" anchor="b" anchorCtr="0">
            <a:noAutofit/>
          </a:bodyPr>
          <a:lstStyle/>
          <a:p>
            <a:pPr lvl="0">
              <a:spcBef>
                <a:spcPts val="0"/>
              </a:spcBef>
              <a:buClr>
                <a:srgbClr val="000000"/>
              </a:buClr>
              <a:buSzPct val="116666"/>
              <a:buFont typeface="Arial"/>
              <a:buNone/>
            </a:pPr>
            <a:endParaRPr/>
          </a:p>
          <a:p>
            <a:pPr lvl="1">
              <a:spcBef>
                <a:spcPts val="0"/>
              </a:spcBef>
              <a:buClr>
                <a:srgbClr val="000000"/>
              </a:buClr>
              <a:buSzPct val="100000"/>
              <a:buFont typeface="Arial"/>
              <a:buNone/>
            </a:pPr>
            <a:endParaRPr/>
          </a:p>
          <a:p>
            <a:pPr lvl="2">
              <a:spcBef>
                <a:spcPts val="0"/>
              </a:spcBef>
              <a:buClr>
                <a:srgbClr val="000000"/>
              </a:buClr>
              <a:buSzPct val="100000"/>
              <a:buFont typeface="Arial"/>
              <a:buNone/>
            </a:pPr>
            <a:endParaRPr/>
          </a:p>
          <a:p>
            <a:pPr lvl="3">
              <a:spcBef>
                <a:spcPts val="0"/>
              </a:spcBef>
              <a:buClr>
                <a:srgbClr val="000000"/>
              </a:buClr>
              <a:buSzPct val="100000"/>
              <a:buFont typeface="Arial"/>
              <a:buNone/>
            </a:pPr>
            <a:endParaRPr/>
          </a:p>
          <a:p>
            <a:pPr lvl="4">
              <a:spcBef>
                <a:spcPts val="0"/>
              </a:spcBef>
              <a:buClr>
                <a:srgbClr val="000000"/>
              </a:buClr>
              <a:buSzPct val="100000"/>
              <a:buFont typeface="Arial"/>
              <a:buNone/>
            </a:pPr>
            <a:endParaRPr/>
          </a:p>
          <a:p>
            <a:pPr lvl="5">
              <a:spcBef>
                <a:spcPts val="0"/>
              </a:spcBef>
              <a:buClr>
                <a:srgbClr val="000000"/>
              </a:buClr>
              <a:buSzPct val="100000"/>
              <a:buFont typeface="Arial"/>
              <a:buNone/>
            </a:pPr>
            <a:endParaRPr/>
          </a:p>
          <a:p>
            <a:pPr lvl="6">
              <a:spcBef>
                <a:spcPts val="0"/>
              </a:spcBef>
              <a:buClr>
                <a:srgbClr val="000000"/>
              </a:buClr>
              <a:buSzPct val="100000"/>
              <a:buFont typeface="Arial"/>
              <a:buNone/>
            </a:pPr>
            <a:endParaRPr/>
          </a:p>
          <a:p>
            <a:pPr lvl="7">
              <a:spcBef>
                <a:spcPts val="0"/>
              </a:spcBef>
              <a:buClr>
                <a:srgbClr val="000000"/>
              </a:buClr>
              <a:buSzPct val="100000"/>
              <a:buFont typeface="Arial"/>
              <a:buNone/>
            </a:pPr>
            <a:endParaRPr/>
          </a:p>
          <a:p>
            <a:pPr lvl="8">
              <a:spcBef>
                <a:spcPts val="0"/>
              </a:spcBef>
              <a:buClr>
                <a:srgbClr val="000000"/>
              </a:buClr>
              <a:buSzPct val="100000"/>
              <a:buFont typeface="Arial"/>
              <a:buNone/>
            </a:pPr>
            <a:endParaRPr/>
          </a:p>
        </p:txBody>
      </p:sp>
    </p:spTree>
    <p:extLst>
      <p:ext uri="{BB962C8B-B14F-4D97-AF65-F5344CB8AC3E}">
        <p14:creationId xmlns:p14="http://schemas.microsoft.com/office/powerpoint/2010/main" val="34394835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4" name="Shape 164"/>
          <p:cNvSpPr txBox="1">
            <a:spLocks noGrp="1"/>
          </p:cNvSpPr>
          <p:nvPr>
            <p:ph type="body" idx="1"/>
          </p:nvPr>
        </p:nvSpPr>
        <p:spPr>
          <a:xfrm>
            <a:off x="914400" y="4343400"/>
            <a:ext cx="5029200" cy="4114800"/>
          </a:xfrm>
          <a:prstGeom prst="rect">
            <a:avLst/>
          </a:prstGeom>
        </p:spPr>
        <p:txBody>
          <a:bodyPr lIns="91425" tIns="91425" rIns="91425" bIns="91425" anchor="ctr" anchorCtr="0">
            <a:noAutofit/>
          </a:bodyPr>
          <a:lstStyle/>
          <a:p>
            <a:pPr lvl="0">
              <a:lnSpc>
                <a:spcPct val="115000"/>
              </a:lnSpc>
              <a:spcBef>
                <a:spcPts val="400"/>
              </a:spcBef>
              <a:buClr>
                <a:schemeClr val="dk1"/>
              </a:buClr>
              <a:buSzPct val="91666"/>
              <a:buFont typeface="Arial"/>
              <a:buNone/>
            </a:pPr>
            <a:r>
              <a:rPr lang="en-US" sz="1200">
                <a:solidFill>
                  <a:schemeClr val="dk1"/>
                </a:solidFill>
              </a:rPr>
              <a:t>The subsidized loan’s interest is paid for by the government while you’re in school. This means when you graduate, the loan will still be the same amount.</a:t>
            </a:r>
          </a:p>
          <a:p>
            <a:pPr lvl="0">
              <a:lnSpc>
                <a:spcPct val="115000"/>
              </a:lnSpc>
              <a:spcBef>
                <a:spcPts val="400"/>
              </a:spcBef>
              <a:buClr>
                <a:schemeClr val="dk1"/>
              </a:buClr>
              <a:buSzPct val="91666"/>
              <a:buFont typeface="Arial"/>
              <a:buNone/>
            </a:pPr>
            <a:r>
              <a:rPr lang="en-US" sz="1200">
                <a:solidFill>
                  <a:schemeClr val="dk1"/>
                </a:solidFill>
              </a:rPr>
              <a:t>The unusbsidized loan’s interest will accrue while you’re in school. When you graduate, the loan will be larger.</a:t>
            </a:r>
          </a:p>
          <a:p>
            <a:pPr lvl="0">
              <a:lnSpc>
                <a:spcPct val="115000"/>
              </a:lnSpc>
              <a:spcBef>
                <a:spcPts val="400"/>
              </a:spcBef>
              <a:buClr>
                <a:schemeClr val="dk1"/>
              </a:buClr>
              <a:buSzPct val="91666"/>
              <a:buFont typeface="Arial"/>
              <a:buNone/>
            </a:pPr>
            <a:r>
              <a:rPr lang="en-US" sz="1200">
                <a:solidFill>
                  <a:schemeClr val="dk1"/>
                </a:solidFill>
              </a:rPr>
              <a:t>The Parent PLUS loan is a loan in your parent’s name that they will be required to repay. It requires a credit check, has a higher interest rate, and is to be used to pay for your educational expenses.</a:t>
            </a:r>
          </a:p>
          <a:p>
            <a:pPr lvl="0">
              <a:spcBef>
                <a:spcPts val="0"/>
              </a:spcBef>
              <a:buNone/>
            </a:pPr>
            <a:endParaRPr/>
          </a:p>
        </p:txBody>
      </p:sp>
      <p:sp>
        <p:nvSpPr>
          <p:cNvPr id="165" name="Shape 165"/>
          <p:cNvSpPr txBox="1">
            <a:spLocks noGrp="1"/>
          </p:cNvSpPr>
          <p:nvPr>
            <p:ph type="sldNum" idx="12"/>
          </p:nvPr>
        </p:nvSpPr>
        <p:spPr>
          <a:xfrm>
            <a:off x="3886200" y="8686800"/>
            <a:ext cx="2971800" cy="457200"/>
          </a:xfrm>
          <a:prstGeom prst="rect">
            <a:avLst/>
          </a:prstGeom>
        </p:spPr>
        <p:txBody>
          <a:bodyPr lIns="91425" tIns="91425" rIns="91425" bIns="91425" anchor="b" anchorCtr="0">
            <a:noAutofit/>
          </a:bodyPr>
          <a:lstStyle/>
          <a:p>
            <a:pPr lvl="0">
              <a:spcBef>
                <a:spcPts val="0"/>
              </a:spcBef>
              <a:buClr>
                <a:srgbClr val="000000"/>
              </a:buClr>
              <a:buSzPct val="116666"/>
              <a:buFont typeface="Arial"/>
              <a:buNone/>
            </a:pPr>
            <a:endParaRPr/>
          </a:p>
          <a:p>
            <a:pPr lvl="1">
              <a:spcBef>
                <a:spcPts val="0"/>
              </a:spcBef>
              <a:buClr>
                <a:srgbClr val="000000"/>
              </a:buClr>
              <a:buSzPct val="100000"/>
              <a:buFont typeface="Arial"/>
              <a:buNone/>
            </a:pPr>
            <a:endParaRPr/>
          </a:p>
          <a:p>
            <a:pPr lvl="2">
              <a:spcBef>
                <a:spcPts val="0"/>
              </a:spcBef>
              <a:buClr>
                <a:srgbClr val="000000"/>
              </a:buClr>
              <a:buSzPct val="100000"/>
              <a:buFont typeface="Arial"/>
              <a:buNone/>
            </a:pPr>
            <a:endParaRPr/>
          </a:p>
          <a:p>
            <a:pPr lvl="3">
              <a:spcBef>
                <a:spcPts val="0"/>
              </a:spcBef>
              <a:buClr>
                <a:srgbClr val="000000"/>
              </a:buClr>
              <a:buSzPct val="100000"/>
              <a:buFont typeface="Arial"/>
              <a:buNone/>
            </a:pPr>
            <a:endParaRPr/>
          </a:p>
          <a:p>
            <a:pPr lvl="4">
              <a:spcBef>
                <a:spcPts val="0"/>
              </a:spcBef>
              <a:buClr>
                <a:srgbClr val="000000"/>
              </a:buClr>
              <a:buSzPct val="100000"/>
              <a:buFont typeface="Arial"/>
              <a:buNone/>
            </a:pPr>
            <a:endParaRPr/>
          </a:p>
          <a:p>
            <a:pPr lvl="5">
              <a:spcBef>
                <a:spcPts val="0"/>
              </a:spcBef>
              <a:buClr>
                <a:srgbClr val="000000"/>
              </a:buClr>
              <a:buSzPct val="100000"/>
              <a:buFont typeface="Arial"/>
              <a:buNone/>
            </a:pPr>
            <a:endParaRPr/>
          </a:p>
          <a:p>
            <a:pPr lvl="6">
              <a:spcBef>
                <a:spcPts val="0"/>
              </a:spcBef>
              <a:buClr>
                <a:srgbClr val="000000"/>
              </a:buClr>
              <a:buSzPct val="100000"/>
              <a:buFont typeface="Arial"/>
              <a:buNone/>
            </a:pPr>
            <a:endParaRPr/>
          </a:p>
          <a:p>
            <a:pPr lvl="7">
              <a:spcBef>
                <a:spcPts val="0"/>
              </a:spcBef>
              <a:buClr>
                <a:srgbClr val="000000"/>
              </a:buClr>
              <a:buSzPct val="100000"/>
              <a:buFont typeface="Arial"/>
              <a:buNone/>
            </a:pPr>
            <a:endParaRPr/>
          </a:p>
          <a:p>
            <a:pPr lvl="8">
              <a:spcBef>
                <a:spcPts val="0"/>
              </a:spcBef>
              <a:buClr>
                <a:srgbClr val="000000"/>
              </a:buClr>
              <a:buSzPct val="100000"/>
              <a:buFont typeface="Arial"/>
              <a:buNone/>
            </a:pPr>
            <a:endParaRPr/>
          </a:p>
        </p:txBody>
      </p:sp>
    </p:spTree>
    <p:extLst>
      <p:ext uri="{BB962C8B-B14F-4D97-AF65-F5344CB8AC3E}">
        <p14:creationId xmlns:p14="http://schemas.microsoft.com/office/powerpoint/2010/main" val="15852337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1" name="Shape 171"/>
          <p:cNvSpPr txBox="1">
            <a:spLocks noGrp="1"/>
          </p:cNvSpPr>
          <p:nvPr>
            <p:ph type="body" idx="1"/>
          </p:nvPr>
        </p:nvSpPr>
        <p:spPr>
          <a:xfrm>
            <a:off x="914400" y="4343400"/>
            <a:ext cx="5029200" cy="4114800"/>
          </a:xfrm>
          <a:prstGeom prst="rect">
            <a:avLst/>
          </a:prstGeom>
        </p:spPr>
        <p:txBody>
          <a:bodyPr lIns="91425" tIns="91425" rIns="91425" bIns="91425" anchor="ctr" anchorCtr="0">
            <a:noAutofit/>
          </a:bodyPr>
          <a:lstStyle/>
          <a:p>
            <a:pPr lvl="0">
              <a:lnSpc>
                <a:spcPct val="115000"/>
              </a:lnSpc>
              <a:spcBef>
                <a:spcPts val="400"/>
              </a:spcBef>
              <a:buClr>
                <a:schemeClr val="dk1"/>
              </a:buClr>
              <a:buSzPct val="91666"/>
              <a:buFont typeface="Arial"/>
              <a:buNone/>
            </a:pPr>
            <a:r>
              <a:rPr lang="en-US" sz="1200">
                <a:solidFill>
                  <a:schemeClr val="dk1"/>
                </a:solidFill>
              </a:rPr>
              <a:t>NEW PRESENTER</a:t>
            </a:r>
          </a:p>
          <a:p>
            <a:pPr lvl="0">
              <a:lnSpc>
                <a:spcPct val="115000"/>
              </a:lnSpc>
              <a:spcBef>
                <a:spcPts val="400"/>
              </a:spcBef>
              <a:buClr>
                <a:schemeClr val="dk1"/>
              </a:buClr>
              <a:buSzPct val="91666"/>
              <a:buFont typeface="Arial"/>
              <a:buNone/>
            </a:pPr>
            <a:r>
              <a:rPr lang="en-US" sz="1200">
                <a:solidFill>
                  <a:schemeClr val="dk1"/>
                </a:solidFill>
              </a:rPr>
              <a:t>Process everyone does to qualify for any of the previously mentioned financial aid. When you do the FAFSA you are including information about the schools you are interested in, and then the FAFSA sends your information to those schools. Will ask for financial information about you and your family – everyone sees different questions based on your answers. Do it every year. </a:t>
            </a:r>
          </a:p>
          <a:p>
            <a:pPr lvl="0">
              <a:spcBef>
                <a:spcPts val="0"/>
              </a:spcBef>
              <a:buNone/>
            </a:pPr>
            <a:endParaRPr/>
          </a:p>
        </p:txBody>
      </p:sp>
      <p:sp>
        <p:nvSpPr>
          <p:cNvPr id="172" name="Shape 172"/>
          <p:cNvSpPr txBox="1">
            <a:spLocks noGrp="1"/>
          </p:cNvSpPr>
          <p:nvPr>
            <p:ph type="sldNum" idx="12"/>
          </p:nvPr>
        </p:nvSpPr>
        <p:spPr>
          <a:xfrm>
            <a:off x="3886200" y="8686800"/>
            <a:ext cx="2971800" cy="457200"/>
          </a:xfrm>
          <a:prstGeom prst="rect">
            <a:avLst/>
          </a:prstGeom>
        </p:spPr>
        <p:txBody>
          <a:bodyPr lIns="91425" tIns="91425" rIns="91425" bIns="91425" anchor="b" anchorCtr="0">
            <a:noAutofit/>
          </a:bodyPr>
          <a:lstStyle/>
          <a:p>
            <a:pPr lvl="0">
              <a:spcBef>
                <a:spcPts val="0"/>
              </a:spcBef>
              <a:buClr>
                <a:srgbClr val="000000"/>
              </a:buClr>
              <a:buSzPct val="116666"/>
              <a:buFont typeface="Arial"/>
              <a:buNone/>
            </a:pPr>
            <a:endParaRPr/>
          </a:p>
          <a:p>
            <a:pPr lvl="1">
              <a:spcBef>
                <a:spcPts val="0"/>
              </a:spcBef>
              <a:buClr>
                <a:srgbClr val="000000"/>
              </a:buClr>
              <a:buSzPct val="100000"/>
              <a:buFont typeface="Arial"/>
              <a:buNone/>
            </a:pPr>
            <a:endParaRPr/>
          </a:p>
          <a:p>
            <a:pPr lvl="2">
              <a:spcBef>
                <a:spcPts val="0"/>
              </a:spcBef>
              <a:buClr>
                <a:srgbClr val="000000"/>
              </a:buClr>
              <a:buSzPct val="100000"/>
              <a:buFont typeface="Arial"/>
              <a:buNone/>
            </a:pPr>
            <a:endParaRPr/>
          </a:p>
          <a:p>
            <a:pPr lvl="3">
              <a:spcBef>
                <a:spcPts val="0"/>
              </a:spcBef>
              <a:buClr>
                <a:srgbClr val="000000"/>
              </a:buClr>
              <a:buSzPct val="100000"/>
              <a:buFont typeface="Arial"/>
              <a:buNone/>
            </a:pPr>
            <a:endParaRPr/>
          </a:p>
          <a:p>
            <a:pPr lvl="4">
              <a:spcBef>
                <a:spcPts val="0"/>
              </a:spcBef>
              <a:buClr>
                <a:srgbClr val="000000"/>
              </a:buClr>
              <a:buSzPct val="100000"/>
              <a:buFont typeface="Arial"/>
              <a:buNone/>
            </a:pPr>
            <a:endParaRPr/>
          </a:p>
          <a:p>
            <a:pPr lvl="5">
              <a:spcBef>
                <a:spcPts val="0"/>
              </a:spcBef>
              <a:buClr>
                <a:srgbClr val="000000"/>
              </a:buClr>
              <a:buSzPct val="100000"/>
              <a:buFont typeface="Arial"/>
              <a:buNone/>
            </a:pPr>
            <a:endParaRPr/>
          </a:p>
          <a:p>
            <a:pPr lvl="6">
              <a:spcBef>
                <a:spcPts val="0"/>
              </a:spcBef>
              <a:buClr>
                <a:srgbClr val="000000"/>
              </a:buClr>
              <a:buSzPct val="100000"/>
              <a:buFont typeface="Arial"/>
              <a:buNone/>
            </a:pPr>
            <a:endParaRPr/>
          </a:p>
          <a:p>
            <a:pPr lvl="7">
              <a:spcBef>
                <a:spcPts val="0"/>
              </a:spcBef>
              <a:buClr>
                <a:srgbClr val="000000"/>
              </a:buClr>
              <a:buSzPct val="100000"/>
              <a:buFont typeface="Arial"/>
              <a:buNone/>
            </a:pPr>
            <a:endParaRPr/>
          </a:p>
          <a:p>
            <a:pPr lvl="8">
              <a:spcBef>
                <a:spcPts val="0"/>
              </a:spcBef>
              <a:buClr>
                <a:srgbClr val="000000"/>
              </a:buClr>
              <a:buSzPct val="100000"/>
              <a:buFont typeface="Arial"/>
              <a:buNone/>
            </a:pPr>
            <a:endParaRPr/>
          </a:p>
        </p:txBody>
      </p:sp>
    </p:spTree>
    <p:extLst>
      <p:ext uri="{BB962C8B-B14F-4D97-AF65-F5344CB8AC3E}">
        <p14:creationId xmlns:p14="http://schemas.microsoft.com/office/powerpoint/2010/main" val="42136980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Shape 179"/>
          <p:cNvSpPr txBox="1">
            <a:spLocks noGrp="1"/>
          </p:cNvSpPr>
          <p:nvPr>
            <p:ph type="body" idx="1"/>
          </p:nvPr>
        </p:nvSpPr>
        <p:spPr>
          <a:xfrm>
            <a:off x="914400" y="4343400"/>
            <a:ext cx="5029200" cy="4114800"/>
          </a:xfrm>
          <a:prstGeom prst="rect">
            <a:avLst/>
          </a:prstGeom>
        </p:spPr>
        <p:txBody>
          <a:bodyPr lIns="91425" tIns="91425" rIns="91425" bIns="91425" anchor="ctr" anchorCtr="0">
            <a:noAutofit/>
          </a:bodyPr>
          <a:lstStyle/>
          <a:p>
            <a:pPr lvl="0" rtl="0">
              <a:lnSpc>
                <a:spcPct val="115000"/>
              </a:lnSpc>
              <a:spcBef>
                <a:spcPts val="400"/>
              </a:spcBef>
              <a:buClr>
                <a:schemeClr val="dk1"/>
              </a:buClr>
              <a:buSzPct val="91666"/>
              <a:buFont typeface="Arial"/>
              <a:buNone/>
            </a:pPr>
            <a:r>
              <a:rPr lang="en-US" sz="1200">
                <a:solidFill>
                  <a:schemeClr val="dk1"/>
                </a:solidFill>
              </a:rPr>
              <a:t>You also apply for work-study by completing the FAFSA.</a:t>
            </a:r>
          </a:p>
          <a:p>
            <a:pPr lvl="0" rtl="0">
              <a:spcBef>
                <a:spcPts val="0"/>
              </a:spcBef>
              <a:buNone/>
            </a:pPr>
            <a:endParaRPr/>
          </a:p>
        </p:txBody>
      </p:sp>
      <p:sp>
        <p:nvSpPr>
          <p:cNvPr id="180" name="Shape 180"/>
          <p:cNvSpPr txBox="1">
            <a:spLocks noGrp="1"/>
          </p:cNvSpPr>
          <p:nvPr>
            <p:ph type="sldNum" idx="12"/>
          </p:nvPr>
        </p:nvSpPr>
        <p:spPr>
          <a:xfrm>
            <a:off x="3886200" y="8686800"/>
            <a:ext cx="2971800" cy="457200"/>
          </a:xfrm>
          <a:prstGeom prst="rect">
            <a:avLst/>
          </a:prstGeom>
        </p:spPr>
        <p:txBody>
          <a:bodyPr lIns="91425" tIns="91425" rIns="91425" bIns="91425" anchor="b" anchorCtr="0">
            <a:noAutofit/>
          </a:bodyPr>
          <a:lstStyle/>
          <a:p>
            <a:pPr lvl="0" rtl="0">
              <a:spcBef>
                <a:spcPts val="0"/>
              </a:spcBef>
              <a:buClr>
                <a:srgbClr val="000000"/>
              </a:buClr>
              <a:buSzPct val="116666"/>
              <a:buFont typeface="Arial"/>
              <a:buNone/>
            </a:pPr>
            <a:endParaRPr/>
          </a:p>
          <a:p>
            <a:pPr lvl="1" rtl="0">
              <a:spcBef>
                <a:spcPts val="0"/>
              </a:spcBef>
              <a:buClr>
                <a:srgbClr val="000000"/>
              </a:buClr>
              <a:buSzPct val="100000"/>
              <a:buFont typeface="Arial"/>
              <a:buNone/>
            </a:pPr>
            <a:endParaRPr/>
          </a:p>
          <a:p>
            <a:pPr lvl="2" rtl="0">
              <a:spcBef>
                <a:spcPts val="0"/>
              </a:spcBef>
              <a:buClr>
                <a:srgbClr val="000000"/>
              </a:buClr>
              <a:buSzPct val="100000"/>
              <a:buFont typeface="Arial"/>
              <a:buNone/>
            </a:pPr>
            <a:endParaRPr/>
          </a:p>
          <a:p>
            <a:pPr lvl="3" rtl="0">
              <a:spcBef>
                <a:spcPts val="0"/>
              </a:spcBef>
              <a:buClr>
                <a:srgbClr val="000000"/>
              </a:buClr>
              <a:buSzPct val="100000"/>
              <a:buFont typeface="Arial"/>
              <a:buNone/>
            </a:pPr>
            <a:endParaRPr/>
          </a:p>
          <a:p>
            <a:pPr lvl="4" rtl="0">
              <a:spcBef>
                <a:spcPts val="0"/>
              </a:spcBef>
              <a:buClr>
                <a:srgbClr val="000000"/>
              </a:buClr>
              <a:buSzPct val="100000"/>
              <a:buFont typeface="Arial"/>
              <a:buNone/>
            </a:pPr>
            <a:endParaRPr/>
          </a:p>
          <a:p>
            <a:pPr lvl="5" rtl="0">
              <a:spcBef>
                <a:spcPts val="0"/>
              </a:spcBef>
              <a:buClr>
                <a:srgbClr val="000000"/>
              </a:buClr>
              <a:buSzPct val="100000"/>
              <a:buFont typeface="Arial"/>
              <a:buNone/>
            </a:pPr>
            <a:endParaRPr/>
          </a:p>
          <a:p>
            <a:pPr lvl="6" rtl="0">
              <a:spcBef>
                <a:spcPts val="0"/>
              </a:spcBef>
              <a:buClr>
                <a:srgbClr val="000000"/>
              </a:buClr>
              <a:buSzPct val="100000"/>
              <a:buFont typeface="Arial"/>
              <a:buNone/>
            </a:pPr>
            <a:endParaRPr/>
          </a:p>
          <a:p>
            <a:pPr lvl="7" rtl="0">
              <a:spcBef>
                <a:spcPts val="0"/>
              </a:spcBef>
              <a:buClr>
                <a:srgbClr val="000000"/>
              </a:buClr>
              <a:buSzPct val="100000"/>
              <a:buFont typeface="Arial"/>
              <a:buNone/>
            </a:pPr>
            <a:endParaRPr/>
          </a:p>
          <a:p>
            <a:pPr lvl="8" rtl="0">
              <a:spcBef>
                <a:spcPts val="0"/>
              </a:spcBef>
              <a:buClr>
                <a:srgbClr val="000000"/>
              </a:buClr>
              <a:buSzPct val="100000"/>
              <a:buFont typeface="Arial"/>
              <a:buNone/>
            </a:pPr>
            <a:endParaRPr/>
          </a:p>
        </p:txBody>
      </p:sp>
    </p:spTree>
    <p:extLst>
      <p:ext uri="{BB962C8B-B14F-4D97-AF65-F5344CB8AC3E}">
        <p14:creationId xmlns:p14="http://schemas.microsoft.com/office/powerpoint/2010/main" val="6728636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6" name="Shape 186"/>
          <p:cNvSpPr txBox="1">
            <a:spLocks noGrp="1"/>
          </p:cNvSpPr>
          <p:nvPr>
            <p:ph type="body" idx="1"/>
          </p:nvPr>
        </p:nvSpPr>
        <p:spPr>
          <a:xfrm>
            <a:off x="914400" y="4343400"/>
            <a:ext cx="5029200" cy="4114800"/>
          </a:xfrm>
          <a:prstGeom prst="rect">
            <a:avLst/>
          </a:prstGeom>
        </p:spPr>
        <p:txBody>
          <a:bodyPr lIns="91425" tIns="91425" rIns="91425" bIns="91425" anchor="ctr" anchorCtr="0">
            <a:noAutofit/>
          </a:bodyPr>
          <a:lstStyle/>
          <a:p>
            <a:pPr lvl="0">
              <a:lnSpc>
                <a:spcPct val="115000"/>
              </a:lnSpc>
              <a:spcBef>
                <a:spcPts val="400"/>
              </a:spcBef>
              <a:buClr>
                <a:schemeClr val="dk1"/>
              </a:buClr>
              <a:buSzPct val="91666"/>
              <a:buFont typeface="Arial"/>
              <a:buNone/>
            </a:pPr>
            <a:r>
              <a:rPr lang="en-US" sz="1200">
                <a:solidFill>
                  <a:schemeClr val="dk1"/>
                </a:solidFill>
              </a:rPr>
              <a:t>Avoid companies that charge fees to file the FAFSA or scholarship applications. The only legitimate FAFSA website is fafsa.ed.gov.</a:t>
            </a:r>
          </a:p>
          <a:p>
            <a:pPr lvl="0">
              <a:spcBef>
                <a:spcPts val="0"/>
              </a:spcBef>
              <a:buNone/>
            </a:pPr>
            <a:endParaRPr/>
          </a:p>
        </p:txBody>
      </p:sp>
      <p:sp>
        <p:nvSpPr>
          <p:cNvPr id="187" name="Shape 187"/>
          <p:cNvSpPr txBox="1">
            <a:spLocks noGrp="1"/>
          </p:cNvSpPr>
          <p:nvPr>
            <p:ph type="sldNum" idx="12"/>
          </p:nvPr>
        </p:nvSpPr>
        <p:spPr>
          <a:xfrm>
            <a:off x="3886200" y="8686800"/>
            <a:ext cx="2971800" cy="457200"/>
          </a:xfrm>
          <a:prstGeom prst="rect">
            <a:avLst/>
          </a:prstGeom>
        </p:spPr>
        <p:txBody>
          <a:bodyPr lIns="91425" tIns="91425" rIns="91425" bIns="91425" anchor="b" anchorCtr="0">
            <a:noAutofit/>
          </a:bodyPr>
          <a:lstStyle/>
          <a:p>
            <a:pPr lvl="0">
              <a:spcBef>
                <a:spcPts val="0"/>
              </a:spcBef>
              <a:buClr>
                <a:srgbClr val="000000"/>
              </a:buClr>
              <a:buSzPct val="116666"/>
              <a:buFont typeface="Arial"/>
              <a:buNone/>
            </a:pPr>
            <a:endParaRPr/>
          </a:p>
          <a:p>
            <a:pPr lvl="1">
              <a:spcBef>
                <a:spcPts val="0"/>
              </a:spcBef>
              <a:buClr>
                <a:srgbClr val="000000"/>
              </a:buClr>
              <a:buSzPct val="100000"/>
              <a:buFont typeface="Arial"/>
              <a:buNone/>
            </a:pPr>
            <a:endParaRPr/>
          </a:p>
          <a:p>
            <a:pPr lvl="2">
              <a:spcBef>
                <a:spcPts val="0"/>
              </a:spcBef>
              <a:buClr>
                <a:srgbClr val="000000"/>
              </a:buClr>
              <a:buSzPct val="100000"/>
              <a:buFont typeface="Arial"/>
              <a:buNone/>
            </a:pPr>
            <a:endParaRPr/>
          </a:p>
          <a:p>
            <a:pPr lvl="3">
              <a:spcBef>
                <a:spcPts val="0"/>
              </a:spcBef>
              <a:buClr>
                <a:srgbClr val="000000"/>
              </a:buClr>
              <a:buSzPct val="100000"/>
              <a:buFont typeface="Arial"/>
              <a:buNone/>
            </a:pPr>
            <a:endParaRPr/>
          </a:p>
          <a:p>
            <a:pPr lvl="4">
              <a:spcBef>
                <a:spcPts val="0"/>
              </a:spcBef>
              <a:buClr>
                <a:srgbClr val="000000"/>
              </a:buClr>
              <a:buSzPct val="100000"/>
              <a:buFont typeface="Arial"/>
              <a:buNone/>
            </a:pPr>
            <a:endParaRPr/>
          </a:p>
          <a:p>
            <a:pPr lvl="5">
              <a:spcBef>
                <a:spcPts val="0"/>
              </a:spcBef>
              <a:buClr>
                <a:srgbClr val="000000"/>
              </a:buClr>
              <a:buSzPct val="100000"/>
              <a:buFont typeface="Arial"/>
              <a:buNone/>
            </a:pPr>
            <a:endParaRPr/>
          </a:p>
          <a:p>
            <a:pPr lvl="6">
              <a:spcBef>
                <a:spcPts val="0"/>
              </a:spcBef>
              <a:buClr>
                <a:srgbClr val="000000"/>
              </a:buClr>
              <a:buSzPct val="100000"/>
              <a:buFont typeface="Arial"/>
              <a:buNone/>
            </a:pPr>
            <a:endParaRPr/>
          </a:p>
          <a:p>
            <a:pPr lvl="7">
              <a:spcBef>
                <a:spcPts val="0"/>
              </a:spcBef>
              <a:buClr>
                <a:srgbClr val="000000"/>
              </a:buClr>
              <a:buSzPct val="100000"/>
              <a:buFont typeface="Arial"/>
              <a:buNone/>
            </a:pPr>
            <a:endParaRPr/>
          </a:p>
          <a:p>
            <a:pPr lvl="8">
              <a:spcBef>
                <a:spcPts val="0"/>
              </a:spcBef>
              <a:buClr>
                <a:srgbClr val="000000"/>
              </a:buClr>
              <a:buSzPct val="100000"/>
              <a:buFont typeface="Arial"/>
              <a:buNone/>
            </a:pPr>
            <a:endParaRPr/>
          </a:p>
        </p:txBody>
      </p:sp>
    </p:spTree>
    <p:extLst>
      <p:ext uri="{BB962C8B-B14F-4D97-AF65-F5344CB8AC3E}">
        <p14:creationId xmlns:p14="http://schemas.microsoft.com/office/powerpoint/2010/main" val="2338204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lnSpc>
                <a:spcPct val="115000"/>
              </a:lnSpc>
              <a:spcBef>
                <a:spcPts val="400"/>
              </a:spcBef>
              <a:buClr>
                <a:schemeClr val="dk1"/>
              </a:buClr>
              <a:buSzPct val="91666"/>
              <a:buFont typeface="Arial"/>
              <a:buNone/>
            </a:pPr>
            <a:r>
              <a:rPr lang="en-US" sz="1200">
                <a:solidFill>
                  <a:schemeClr val="dk1"/>
                </a:solidFill>
              </a:rPr>
              <a:t>Today we are going to introduce you to just the basics of understanding college costs and financial aid to help you pay for college. We’ll go over some things you can start doing now, as a senior in high school, to prepare you for managing the costs of college.</a:t>
            </a:r>
          </a:p>
          <a:p>
            <a:pPr lvl="0">
              <a:spcBef>
                <a:spcPts val="0"/>
              </a:spcBef>
              <a:buNone/>
            </a:pPr>
            <a:endParaRPr/>
          </a:p>
        </p:txBody>
      </p:sp>
      <p:sp>
        <p:nvSpPr>
          <p:cNvPr id="67" name="Shape 67"/>
          <p:cNvSpPr txBox="1">
            <a:spLocks noGrp="1"/>
          </p:cNvSpPr>
          <p:nvPr>
            <p:ph type="sldNum" idx="12"/>
          </p:nvPr>
        </p:nvSpPr>
        <p:spPr>
          <a:xfrm>
            <a:off x="3886200" y="8686800"/>
            <a:ext cx="2971799" cy="457200"/>
          </a:xfrm>
          <a:prstGeom prst="rect">
            <a:avLst/>
          </a:prstGeom>
        </p:spPr>
        <p:txBody>
          <a:bodyPr lIns="91425" tIns="91425" rIns="91425" bIns="91425" anchor="b" anchorCtr="0">
            <a:noAutofit/>
          </a:bodyPr>
          <a:lstStyle/>
          <a:p>
            <a:pPr lvl="0" rtl="0">
              <a:spcBef>
                <a:spcPts val="0"/>
              </a:spcBef>
              <a:buClr>
                <a:srgbClr val="000000"/>
              </a:buClr>
              <a:buSzPct val="116666"/>
              <a:buFont typeface="Arial"/>
              <a:buNone/>
            </a:pPr>
            <a:endParaRPr/>
          </a:p>
          <a:p>
            <a:pPr lvl="1" rtl="0">
              <a:spcBef>
                <a:spcPts val="0"/>
              </a:spcBef>
              <a:buClr>
                <a:srgbClr val="000000"/>
              </a:buClr>
              <a:buSzPct val="100000"/>
              <a:buFont typeface="Arial"/>
              <a:buNone/>
            </a:pPr>
            <a:endParaRPr/>
          </a:p>
          <a:p>
            <a:pPr lvl="2" rtl="0">
              <a:spcBef>
                <a:spcPts val="0"/>
              </a:spcBef>
              <a:buClr>
                <a:srgbClr val="000000"/>
              </a:buClr>
              <a:buSzPct val="100000"/>
              <a:buFont typeface="Arial"/>
              <a:buNone/>
            </a:pPr>
            <a:endParaRPr/>
          </a:p>
          <a:p>
            <a:pPr lvl="3" rtl="0">
              <a:spcBef>
                <a:spcPts val="0"/>
              </a:spcBef>
              <a:buClr>
                <a:srgbClr val="000000"/>
              </a:buClr>
              <a:buSzPct val="100000"/>
              <a:buFont typeface="Arial"/>
              <a:buNone/>
            </a:pPr>
            <a:endParaRPr/>
          </a:p>
          <a:p>
            <a:pPr lvl="4" rtl="0">
              <a:spcBef>
                <a:spcPts val="0"/>
              </a:spcBef>
              <a:buClr>
                <a:srgbClr val="000000"/>
              </a:buClr>
              <a:buSzPct val="100000"/>
              <a:buFont typeface="Arial"/>
              <a:buNone/>
            </a:pPr>
            <a:endParaRPr/>
          </a:p>
          <a:p>
            <a:pPr lvl="5" rtl="0">
              <a:spcBef>
                <a:spcPts val="0"/>
              </a:spcBef>
              <a:buClr>
                <a:srgbClr val="000000"/>
              </a:buClr>
              <a:buSzPct val="100000"/>
              <a:buFont typeface="Arial"/>
              <a:buNone/>
            </a:pPr>
            <a:endParaRPr/>
          </a:p>
          <a:p>
            <a:pPr lvl="6" rtl="0">
              <a:spcBef>
                <a:spcPts val="0"/>
              </a:spcBef>
              <a:buClr>
                <a:srgbClr val="000000"/>
              </a:buClr>
              <a:buSzPct val="100000"/>
              <a:buFont typeface="Arial"/>
              <a:buNone/>
            </a:pPr>
            <a:endParaRPr/>
          </a:p>
          <a:p>
            <a:pPr lvl="7" rtl="0">
              <a:spcBef>
                <a:spcPts val="0"/>
              </a:spcBef>
              <a:buClr>
                <a:srgbClr val="000000"/>
              </a:buClr>
              <a:buSzPct val="100000"/>
              <a:buFont typeface="Arial"/>
              <a:buNone/>
            </a:pPr>
            <a:endParaRPr/>
          </a:p>
          <a:p>
            <a:pPr lvl="8">
              <a:spcBef>
                <a:spcPts val="0"/>
              </a:spcBef>
              <a:buClr>
                <a:srgbClr val="000000"/>
              </a:buClr>
              <a:buSzPct val="100000"/>
              <a:buFont typeface="Arial"/>
              <a:buNone/>
            </a:pPr>
            <a:endParaRPr/>
          </a:p>
        </p:txBody>
      </p:sp>
    </p:spTree>
    <p:extLst>
      <p:ext uri="{BB962C8B-B14F-4D97-AF65-F5344CB8AC3E}">
        <p14:creationId xmlns:p14="http://schemas.microsoft.com/office/powerpoint/2010/main" val="27100301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3" name="Shape 193"/>
          <p:cNvSpPr txBox="1">
            <a:spLocks noGrp="1"/>
          </p:cNvSpPr>
          <p:nvPr>
            <p:ph type="body" idx="1"/>
          </p:nvPr>
        </p:nvSpPr>
        <p:spPr>
          <a:xfrm>
            <a:off x="914400" y="4343400"/>
            <a:ext cx="5029200" cy="4114800"/>
          </a:xfrm>
          <a:prstGeom prst="rect">
            <a:avLst/>
          </a:prstGeom>
        </p:spPr>
        <p:txBody>
          <a:bodyPr lIns="91425" tIns="91425" rIns="91425" bIns="91425" anchor="ctr" anchorCtr="0">
            <a:noAutofit/>
          </a:bodyPr>
          <a:lstStyle/>
          <a:p>
            <a:pPr lvl="0">
              <a:lnSpc>
                <a:spcPct val="115000"/>
              </a:lnSpc>
              <a:spcBef>
                <a:spcPts val="400"/>
              </a:spcBef>
              <a:buClr>
                <a:schemeClr val="dk1"/>
              </a:buClr>
              <a:buSzPct val="91666"/>
              <a:buFont typeface="Arial"/>
              <a:buNone/>
            </a:pPr>
            <a:r>
              <a:rPr lang="en-US" sz="1200">
                <a:solidFill>
                  <a:schemeClr val="dk1"/>
                </a:solidFill>
              </a:rPr>
              <a:t>The hardest part about the FAFSA is creating your username, called an FSA ID. Your parent will also need their own FSA ID in order to complete your FAFSA. You will want to write down your FSA ID and password, because you will need to use it to submit the FAFSA every year.</a:t>
            </a:r>
          </a:p>
          <a:p>
            <a:pPr lvl="0">
              <a:spcBef>
                <a:spcPts val="0"/>
              </a:spcBef>
              <a:buNone/>
            </a:pPr>
            <a:endParaRPr/>
          </a:p>
        </p:txBody>
      </p:sp>
      <p:sp>
        <p:nvSpPr>
          <p:cNvPr id="194" name="Shape 194"/>
          <p:cNvSpPr txBox="1">
            <a:spLocks noGrp="1"/>
          </p:cNvSpPr>
          <p:nvPr>
            <p:ph type="sldNum" idx="12"/>
          </p:nvPr>
        </p:nvSpPr>
        <p:spPr>
          <a:xfrm>
            <a:off x="3886200" y="8686800"/>
            <a:ext cx="2971800" cy="457200"/>
          </a:xfrm>
          <a:prstGeom prst="rect">
            <a:avLst/>
          </a:prstGeom>
        </p:spPr>
        <p:txBody>
          <a:bodyPr lIns="91425" tIns="91425" rIns="91425" bIns="91425" anchor="b" anchorCtr="0">
            <a:noAutofit/>
          </a:bodyPr>
          <a:lstStyle/>
          <a:p>
            <a:pPr lvl="0">
              <a:spcBef>
                <a:spcPts val="0"/>
              </a:spcBef>
              <a:buClr>
                <a:srgbClr val="000000"/>
              </a:buClr>
              <a:buSzPct val="116666"/>
              <a:buFont typeface="Arial"/>
              <a:buNone/>
            </a:pPr>
            <a:endParaRPr/>
          </a:p>
          <a:p>
            <a:pPr lvl="1">
              <a:spcBef>
                <a:spcPts val="0"/>
              </a:spcBef>
              <a:buClr>
                <a:srgbClr val="000000"/>
              </a:buClr>
              <a:buSzPct val="100000"/>
              <a:buFont typeface="Arial"/>
              <a:buNone/>
            </a:pPr>
            <a:endParaRPr/>
          </a:p>
          <a:p>
            <a:pPr lvl="2">
              <a:spcBef>
                <a:spcPts val="0"/>
              </a:spcBef>
              <a:buClr>
                <a:srgbClr val="000000"/>
              </a:buClr>
              <a:buSzPct val="100000"/>
              <a:buFont typeface="Arial"/>
              <a:buNone/>
            </a:pPr>
            <a:endParaRPr/>
          </a:p>
          <a:p>
            <a:pPr lvl="3">
              <a:spcBef>
                <a:spcPts val="0"/>
              </a:spcBef>
              <a:buClr>
                <a:srgbClr val="000000"/>
              </a:buClr>
              <a:buSzPct val="100000"/>
              <a:buFont typeface="Arial"/>
              <a:buNone/>
            </a:pPr>
            <a:endParaRPr/>
          </a:p>
          <a:p>
            <a:pPr lvl="4">
              <a:spcBef>
                <a:spcPts val="0"/>
              </a:spcBef>
              <a:buClr>
                <a:srgbClr val="000000"/>
              </a:buClr>
              <a:buSzPct val="100000"/>
              <a:buFont typeface="Arial"/>
              <a:buNone/>
            </a:pPr>
            <a:endParaRPr/>
          </a:p>
          <a:p>
            <a:pPr lvl="5">
              <a:spcBef>
                <a:spcPts val="0"/>
              </a:spcBef>
              <a:buClr>
                <a:srgbClr val="000000"/>
              </a:buClr>
              <a:buSzPct val="100000"/>
              <a:buFont typeface="Arial"/>
              <a:buNone/>
            </a:pPr>
            <a:endParaRPr/>
          </a:p>
          <a:p>
            <a:pPr lvl="6">
              <a:spcBef>
                <a:spcPts val="0"/>
              </a:spcBef>
              <a:buClr>
                <a:srgbClr val="000000"/>
              </a:buClr>
              <a:buSzPct val="100000"/>
              <a:buFont typeface="Arial"/>
              <a:buNone/>
            </a:pPr>
            <a:endParaRPr/>
          </a:p>
          <a:p>
            <a:pPr lvl="7">
              <a:spcBef>
                <a:spcPts val="0"/>
              </a:spcBef>
              <a:buClr>
                <a:srgbClr val="000000"/>
              </a:buClr>
              <a:buSzPct val="100000"/>
              <a:buFont typeface="Arial"/>
              <a:buNone/>
            </a:pPr>
            <a:endParaRPr/>
          </a:p>
          <a:p>
            <a:pPr lvl="8">
              <a:spcBef>
                <a:spcPts val="0"/>
              </a:spcBef>
              <a:buClr>
                <a:srgbClr val="000000"/>
              </a:buClr>
              <a:buSzPct val="100000"/>
              <a:buFont typeface="Arial"/>
              <a:buNone/>
            </a:pPr>
            <a:endParaRPr/>
          </a:p>
        </p:txBody>
      </p:sp>
    </p:spTree>
    <p:extLst>
      <p:ext uri="{BB962C8B-B14F-4D97-AF65-F5344CB8AC3E}">
        <p14:creationId xmlns:p14="http://schemas.microsoft.com/office/powerpoint/2010/main" val="5348695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1" name="Shape 201"/>
          <p:cNvSpPr txBox="1">
            <a:spLocks noGrp="1"/>
          </p:cNvSpPr>
          <p:nvPr>
            <p:ph type="body" idx="1"/>
          </p:nvPr>
        </p:nvSpPr>
        <p:spPr>
          <a:xfrm>
            <a:off x="914400" y="4343400"/>
            <a:ext cx="5029200" cy="4114800"/>
          </a:xfrm>
          <a:prstGeom prst="rect">
            <a:avLst/>
          </a:prstGeom>
        </p:spPr>
        <p:txBody>
          <a:bodyPr lIns="91425" tIns="91425" rIns="91425" bIns="91425" anchor="ctr" anchorCtr="0">
            <a:noAutofit/>
          </a:bodyPr>
          <a:lstStyle/>
          <a:p>
            <a:pPr lvl="0">
              <a:lnSpc>
                <a:spcPct val="115000"/>
              </a:lnSpc>
              <a:spcBef>
                <a:spcPts val="0"/>
              </a:spcBef>
              <a:buClr>
                <a:schemeClr val="dk1"/>
              </a:buClr>
              <a:buSzPct val="78571"/>
              <a:buFont typeface="Arial"/>
              <a:buNone/>
            </a:pPr>
            <a:r>
              <a:rPr lang="en-US"/>
              <a:t>Call the FAFSA number, look in the help and hints category, call your school’s financial aid office.</a:t>
            </a:r>
          </a:p>
          <a:p>
            <a:pPr lvl="0">
              <a:spcBef>
                <a:spcPts val="0"/>
              </a:spcBef>
              <a:buNone/>
            </a:pPr>
            <a:endParaRPr/>
          </a:p>
        </p:txBody>
      </p:sp>
      <p:sp>
        <p:nvSpPr>
          <p:cNvPr id="202" name="Shape 202"/>
          <p:cNvSpPr txBox="1">
            <a:spLocks noGrp="1"/>
          </p:cNvSpPr>
          <p:nvPr>
            <p:ph type="sldNum" idx="12"/>
          </p:nvPr>
        </p:nvSpPr>
        <p:spPr>
          <a:xfrm>
            <a:off x="3886200" y="8686800"/>
            <a:ext cx="2971800" cy="457200"/>
          </a:xfrm>
          <a:prstGeom prst="rect">
            <a:avLst/>
          </a:prstGeom>
        </p:spPr>
        <p:txBody>
          <a:bodyPr lIns="91425" tIns="91425" rIns="91425" bIns="91425" anchor="b" anchorCtr="0">
            <a:noAutofit/>
          </a:bodyPr>
          <a:lstStyle/>
          <a:p>
            <a:pPr lvl="0">
              <a:spcBef>
                <a:spcPts val="0"/>
              </a:spcBef>
              <a:buClr>
                <a:srgbClr val="000000"/>
              </a:buClr>
              <a:buSzPct val="116666"/>
              <a:buFont typeface="Arial"/>
              <a:buNone/>
            </a:pPr>
            <a:endParaRPr/>
          </a:p>
          <a:p>
            <a:pPr lvl="1">
              <a:spcBef>
                <a:spcPts val="0"/>
              </a:spcBef>
              <a:buClr>
                <a:srgbClr val="000000"/>
              </a:buClr>
              <a:buSzPct val="100000"/>
              <a:buFont typeface="Arial"/>
              <a:buNone/>
            </a:pPr>
            <a:endParaRPr/>
          </a:p>
          <a:p>
            <a:pPr lvl="2">
              <a:spcBef>
                <a:spcPts val="0"/>
              </a:spcBef>
              <a:buClr>
                <a:srgbClr val="000000"/>
              </a:buClr>
              <a:buSzPct val="100000"/>
              <a:buFont typeface="Arial"/>
              <a:buNone/>
            </a:pPr>
            <a:endParaRPr/>
          </a:p>
          <a:p>
            <a:pPr lvl="3">
              <a:spcBef>
                <a:spcPts val="0"/>
              </a:spcBef>
              <a:buClr>
                <a:srgbClr val="000000"/>
              </a:buClr>
              <a:buSzPct val="100000"/>
              <a:buFont typeface="Arial"/>
              <a:buNone/>
            </a:pPr>
            <a:endParaRPr/>
          </a:p>
          <a:p>
            <a:pPr lvl="4">
              <a:spcBef>
                <a:spcPts val="0"/>
              </a:spcBef>
              <a:buClr>
                <a:srgbClr val="000000"/>
              </a:buClr>
              <a:buSzPct val="100000"/>
              <a:buFont typeface="Arial"/>
              <a:buNone/>
            </a:pPr>
            <a:endParaRPr/>
          </a:p>
          <a:p>
            <a:pPr lvl="5">
              <a:spcBef>
                <a:spcPts val="0"/>
              </a:spcBef>
              <a:buClr>
                <a:srgbClr val="000000"/>
              </a:buClr>
              <a:buSzPct val="100000"/>
              <a:buFont typeface="Arial"/>
              <a:buNone/>
            </a:pPr>
            <a:endParaRPr/>
          </a:p>
          <a:p>
            <a:pPr lvl="6">
              <a:spcBef>
                <a:spcPts val="0"/>
              </a:spcBef>
              <a:buClr>
                <a:srgbClr val="000000"/>
              </a:buClr>
              <a:buSzPct val="100000"/>
              <a:buFont typeface="Arial"/>
              <a:buNone/>
            </a:pPr>
            <a:endParaRPr/>
          </a:p>
          <a:p>
            <a:pPr lvl="7">
              <a:spcBef>
                <a:spcPts val="0"/>
              </a:spcBef>
              <a:buClr>
                <a:srgbClr val="000000"/>
              </a:buClr>
              <a:buSzPct val="100000"/>
              <a:buFont typeface="Arial"/>
              <a:buNone/>
            </a:pPr>
            <a:endParaRPr/>
          </a:p>
          <a:p>
            <a:pPr lvl="8">
              <a:spcBef>
                <a:spcPts val="0"/>
              </a:spcBef>
              <a:buClr>
                <a:srgbClr val="000000"/>
              </a:buClr>
              <a:buSzPct val="100000"/>
              <a:buFont typeface="Arial"/>
              <a:buNone/>
            </a:pPr>
            <a:endParaRPr/>
          </a:p>
        </p:txBody>
      </p:sp>
    </p:spTree>
    <p:extLst>
      <p:ext uri="{BB962C8B-B14F-4D97-AF65-F5344CB8AC3E}">
        <p14:creationId xmlns:p14="http://schemas.microsoft.com/office/powerpoint/2010/main" val="27001476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8" name="Shape 208"/>
          <p:cNvSpPr txBox="1">
            <a:spLocks noGrp="1"/>
          </p:cNvSpPr>
          <p:nvPr>
            <p:ph type="body" idx="1"/>
          </p:nvPr>
        </p:nvSpPr>
        <p:spPr>
          <a:xfrm>
            <a:off x="914400" y="4343400"/>
            <a:ext cx="5029200" cy="4114800"/>
          </a:xfrm>
          <a:prstGeom prst="rect">
            <a:avLst/>
          </a:prstGeom>
        </p:spPr>
        <p:txBody>
          <a:bodyPr lIns="91425" tIns="91425" rIns="91425" bIns="91425" anchor="ctr" anchorCtr="0">
            <a:noAutofit/>
          </a:bodyPr>
          <a:lstStyle/>
          <a:p>
            <a:pPr lvl="0">
              <a:lnSpc>
                <a:spcPct val="115000"/>
              </a:lnSpc>
              <a:spcBef>
                <a:spcPts val="0"/>
              </a:spcBef>
              <a:buClr>
                <a:schemeClr val="dk1"/>
              </a:buClr>
              <a:buSzPct val="78571"/>
              <a:buFont typeface="Arial"/>
              <a:buNone/>
            </a:pPr>
            <a:r>
              <a:rPr lang="en-US"/>
              <a:t>The EFC is not necessarily how much you will pay out of pocket. It’s a financial rating used to determine the amount and type of financial aid you will be eligible for.</a:t>
            </a:r>
          </a:p>
          <a:p>
            <a:pPr lvl="0">
              <a:spcBef>
                <a:spcPts val="0"/>
              </a:spcBef>
              <a:buNone/>
            </a:pPr>
            <a:endParaRPr/>
          </a:p>
        </p:txBody>
      </p:sp>
      <p:sp>
        <p:nvSpPr>
          <p:cNvPr id="209" name="Shape 209"/>
          <p:cNvSpPr txBox="1">
            <a:spLocks noGrp="1"/>
          </p:cNvSpPr>
          <p:nvPr>
            <p:ph type="sldNum" idx="12"/>
          </p:nvPr>
        </p:nvSpPr>
        <p:spPr>
          <a:xfrm>
            <a:off x="3886200" y="8686800"/>
            <a:ext cx="2971800" cy="457200"/>
          </a:xfrm>
          <a:prstGeom prst="rect">
            <a:avLst/>
          </a:prstGeom>
        </p:spPr>
        <p:txBody>
          <a:bodyPr lIns="91425" tIns="91425" rIns="91425" bIns="91425" anchor="b" anchorCtr="0">
            <a:noAutofit/>
          </a:bodyPr>
          <a:lstStyle/>
          <a:p>
            <a:pPr lvl="0">
              <a:spcBef>
                <a:spcPts val="0"/>
              </a:spcBef>
              <a:buClr>
                <a:srgbClr val="000000"/>
              </a:buClr>
              <a:buSzPct val="116666"/>
              <a:buFont typeface="Arial"/>
              <a:buNone/>
            </a:pPr>
            <a:endParaRPr/>
          </a:p>
          <a:p>
            <a:pPr lvl="1">
              <a:spcBef>
                <a:spcPts val="0"/>
              </a:spcBef>
              <a:buClr>
                <a:srgbClr val="000000"/>
              </a:buClr>
              <a:buSzPct val="100000"/>
              <a:buFont typeface="Arial"/>
              <a:buNone/>
            </a:pPr>
            <a:endParaRPr/>
          </a:p>
          <a:p>
            <a:pPr lvl="2">
              <a:spcBef>
                <a:spcPts val="0"/>
              </a:spcBef>
              <a:buClr>
                <a:srgbClr val="000000"/>
              </a:buClr>
              <a:buSzPct val="100000"/>
              <a:buFont typeface="Arial"/>
              <a:buNone/>
            </a:pPr>
            <a:endParaRPr/>
          </a:p>
          <a:p>
            <a:pPr lvl="3">
              <a:spcBef>
                <a:spcPts val="0"/>
              </a:spcBef>
              <a:buClr>
                <a:srgbClr val="000000"/>
              </a:buClr>
              <a:buSzPct val="100000"/>
              <a:buFont typeface="Arial"/>
              <a:buNone/>
            </a:pPr>
            <a:endParaRPr/>
          </a:p>
          <a:p>
            <a:pPr lvl="4">
              <a:spcBef>
                <a:spcPts val="0"/>
              </a:spcBef>
              <a:buClr>
                <a:srgbClr val="000000"/>
              </a:buClr>
              <a:buSzPct val="100000"/>
              <a:buFont typeface="Arial"/>
              <a:buNone/>
            </a:pPr>
            <a:endParaRPr/>
          </a:p>
          <a:p>
            <a:pPr lvl="5">
              <a:spcBef>
                <a:spcPts val="0"/>
              </a:spcBef>
              <a:buClr>
                <a:srgbClr val="000000"/>
              </a:buClr>
              <a:buSzPct val="100000"/>
              <a:buFont typeface="Arial"/>
              <a:buNone/>
            </a:pPr>
            <a:endParaRPr/>
          </a:p>
          <a:p>
            <a:pPr lvl="6">
              <a:spcBef>
                <a:spcPts val="0"/>
              </a:spcBef>
              <a:buClr>
                <a:srgbClr val="000000"/>
              </a:buClr>
              <a:buSzPct val="100000"/>
              <a:buFont typeface="Arial"/>
              <a:buNone/>
            </a:pPr>
            <a:endParaRPr/>
          </a:p>
          <a:p>
            <a:pPr lvl="7">
              <a:spcBef>
                <a:spcPts val="0"/>
              </a:spcBef>
              <a:buClr>
                <a:srgbClr val="000000"/>
              </a:buClr>
              <a:buSzPct val="100000"/>
              <a:buFont typeface="Arial"/>
              <a:buNone/>
            </a:pPr>
            <a:endParaRPr/>
          </a:p>
          <a:p>
            <a:pPr lvl="8">
              <a:spcBef>
                <a:spcPts val="0"/>
              </a:spcBef>
              <a:buClr>
                <a:srgbClr val="000000"/>
              </a:buClr>
              <a:buSzPct val="100000"/>
              <a:buFont typeface="Arial"/>
              <a:buNone/>
            </a:pPr>
            <a:endParaRPr/>
          </a:p>
        </p:txBody>
      </p:sp>
    </p:spTree>
    <p:extLst>
      <p:ext uri="{BB962C8B-B14F-4D97-AF65-F5344CB8AC3E}">
        <p14:creationId xmlns:p14="http://schemas.microsoft.com/office/powerpoint/2010/main" val="23318437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5" name="Shape 215"/>
          <p:cNvSpPr txBox="1">
            <a:spLocks noGrp="1"/>
          </p:cNvSpPr>
          <p:nvPr>
            <p:ph type="body" idx="1"/>
          </p:nvPr>
        </p:nvSpPr>
        <p:spPr>
          <a:xfrm>
            <a:off x="914400" y="4343400"/>
            <a:ext cx="5029200" cy="4114800"/>
          </a:xfrm>
          <a:prstGeom prst="rect">
            <a:avLst/>
          </a:prstGeom>
        </p:spPr>
        <p:txBody>
          <a:bodyPr lIns="91425" tIns="91425" rIns="91425" bIns="91425" anchor="ctr" anchorCtr="0">
            <a:noAutofit/>
          </a:bodyPr>
          <a:lstStyle/>
          <a:p>
            <a:pPr lvl="0">
              <a:lnSpc>
                <a:spcPct val="115000"/>
              </a:lnSpc>
              <a:spcBef>
                <a:spcPts val="0"/>
              </a:spcBef>
              <a:buClr>
                <a:schemeClr val="dk1"/>
              </a:buClr>
              <a:buSzPct val="78571"/>
              <a:buFont typeface="Arial"/>
              <a:buNone/>
            </a:pPr>
            <a:r>
              <a:rPr lang="en-US"/>
              <a:t>NEW PRESENTER</a:t>
            </a:r>
          </a:p>
          <a:p>
            <a:pPr lvl="0">
              <a:lnSpc>
                <a:spcPct val="115000"/>
              </a:lnSpc>
              <a:spcBef>
                <a:spcPts val="0"/>
              </a:spcBef>
              <a:buClr>
                <a:schemeClr val="dk1"/>
              </a:buClr>
              <a:buSzPct val="78571"/>
              <a:buFont typeface="Arial"/>
              <a:buNone/>
            </a:pPr>
            <a:r>
              <a:rPr lang="en-US"/>
              <a:t>If you are not a US citizen or don’t have your Green card, or you have questions about your eligibility, you can find out more about the DREAM act. We also recommend you contact the MN Office of Higher Education. Students who are eligible for the DREAM act are qualified for in-state tuition, the MN State Grant, the MN SELF loan, and potentially institutional aid.</a:t>
            </a:r>
          </a:p>
          <a:p>
            <a:pPr lvl="0">
              <a:spcBef>
                <a:spcPts val="0"/>
              </a:spcBef>
              <a:buNone/>
            </a:pPr>
            <a:endParaRPr/>
          </a:p>
        </p:txBody>
      </p:sp>
      <p:sp>
        <p:nvSpPr>
          <p:cNvPr id="216" name="Shape 216"/>
          <p:cNvSpPr txBox="1">
            <a:spLocks noGrp="1"/>
          </p:cNvSpPr>
          <p:nvPr>
            <p:ph type="sldNum" idx="12"/>
          </p:nvPr>
        </p:nvSpPr>
        <p:spPr>
          <a:xfrm>
            <a:off x="3886200" y="8686800"/>
            <a:ext cx="2971800" cy="457200"/>
          </a:xfrm>
          <a:prstGeom prst="rect">
            <a:avLst/>
          </a:prstGeom>
        </p:spPr>
        <p:txBody>
          <a:bodyPr lIns="91425" tIns="91425" rIns="91425" bIns="91425" anchor="b" anchorCtr="0">
            <a:noAutofit/>
          </a:bodyPr>
          <a:lstStyle/>
          <a:p>
            <a:pPr lvl="0">
              <a:spcBef>
                <a:spcPts val="0"/>
              </a:spcBef>
              <a:buClr>
                <a:srgbClr val="000000"/>
              </a:buClr>
              <a:buSzPct val="116666"/>
              <a:buFont typeface="Arial"/>
              <a:buNone/>
            </a:pPr>
            <a:endParaRPr/>
          </a:p>
          <a:p>
            <a:pPr lvl="1">
              <a:spcBef>
                <a:spcPts val="0"/>
              </a:spcBef>
              <a:buClr>
                <a:srgbClr val="000000"/>
              </a:buClr>
              <a:buSzPct val="100000"/>
              <a:buFont typeface="Arial"/>
              <a:buNone/>
            </a:pPr>
            <a:endParaRPr/>
          </a:p>
          <a:p>
            <a:pPr lvl="2">
              <a:spcBef>
                <a:spcPts val="0"/>
              </a:spcBef>
              <a:buClr>
                <a:srgbClr val="000000"/>
              </a:buClr>
              <a:buSzPct val="100000"/>
              <a:buFont typeface="Arial"/>
              <a:buNone/>
            </a:pPr>
            <a:endParaRPr/>
          </a:p>
          <a:p>
            <a:pPr lvl="3">
              <a:spcBef>
                <a:spcPts val="0"/>
              </a:spcBef>
              <a:buClr>
                <a:srgbClr val="000000"/>
              </a:buClr>
              <a:buSzPct val="100000"/>
              <a:buFont typeface="Arial"/>
              <a:buNone/>
            </a:pPr>
            <a:endParaRPr/>
          </a:p>
          <a:p>
            <a:pPr lvl="4">
              <a:spcBef>
                <a:spcPts val="0"/>
              </a:spcBef>
              <a:buClr>
                <a:srgbClr val="000000"/>
              </a:buClr>
              <a:buSzPct val="100000"/>
              <a:buFont typeface="Arial"/>
              <a:buNone/>
            </a:pPr>
            <a:endParaRPr/>
          </a:p>
          <a:p>
            <a:pPr lvl="5">
              <a:spcBef>
                <a:spcPts val="0"/>
              </a:spcBef>
              <a:buClr>
                <a:srgbClr val="000000"/>
              </a:buClr>
              <a:buSzPct val="100000"/>
              <a:buFont typeface="Arial"/>
              <a:buNone/>
            </a:pPr>
            <a:endParaRPr/>
          </a:p>
          <a:p>
            <a:pPr lvl="6">
              <a:spcBef>
                <a:spcPts val="0"/>
              </a:spcBef>
              <a:buClr>
                <a:srgbClr val="000000"/>
              </a:buClr>
              <a:buSzPct val="100000"/>
              <a:buFont typeface="Arial"/>
              <a:buNone/>
            </a:pPr>
            <a:endParaRPr/>
          </a:p>
          <a:p>
            <a:pPr lvl="7">
              <a:spcBef>
                <a:spcPts val="0"/>
              </a:spcBef>
              <a:buClr>
                <a:srgbClr val="000000"/>
              </a:buClr>
              <a:buSzPct val="100000"/>
              <a:buFont typeface="Arial"/>
              <a:buNone/>
            </a:pPr>
            <a:endParaRPr/>
          </a:p>
          <a:p>
            <a:pPr lvl="8">
              <a:spcBef>
                <a:spcPts val="0"/>
              </a:spcBef>
              <a:buClr>
                <a:srgbClr val="000000"/>
              </a:buClr>
              <a:buSzPct val="100000"/>
              <a:buFont typeface="Arial"/>
              <a:buNone/>
            </a:pPr>
            <a:endParaRPr/>
          </a:p>
        </p:txBody>
      </p:sp>
    </p:spTree>
    <p:extLst>
      <p:ext uri="{BB962C8B-B14F-4D97-AF65-F5344CB8AC3E}">
        <p14:creationId xmlns:p14="http://schemas.microsoft.com/office/powerpoint/2010/main" val="41606832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2" name="Shape 222"/>
          <p:cNvSpPr txBox="1">
            <a:spLocks noGrp="1"/>
          </p:cNvSpPr>
          <p:nvPr>
            <p:ph type="body" idx="1"/>
          </p:nvPr>
        </p:nvSpPr>
        <p:spPr>
          <a:xfrm>
            <a:off x="914400" y="4343400"/>
            <a:ext cx="5029200" cy="4114800"/>
          </a:xfrm>
          <a:prstGeom prst="rect">
            <a:avLst/>
          </a:prstGeom>
        </p:spPr>
        <p:txBody>
          <a:bodyPr lIns="91425" tIns="91425" rIns="91425" bIns="91425" anchor="ctr" anchorCtr="0">
            <a:noAutofit/>
          </a:bodyPr>
          <a:lstStyle/>
          <a:p>
            <a:pPr lvl="0">
              <a:lnSpc>
                <a:spcPct val="115000"/>
              </a:lnSpc>
              <a:spcBef>
                <a:spcPts val="0"/>
              </a:spcBef>
              <a:buClr>
                <a:schemeClr val="dk1"/>
              </a:buClr>
              <a:buSzPct val="78571"/>
              <a:buFont typeface="Arial"/>
              <a:buNone/>
            </a:pPr>
            <a:r>
              <a:rPr lang="en-US"/>
              <a:t>Try to get a good estimate from your college on what your costs will be before you confirm. Make sure you speak to your family about college costs and if your family will be able to contribute. Start saving now, and practicing living like a student.</a:t>
            </a:r>
          </a:p>
          <a:p>
            <a:pPr lvl="0">
              <a:spcBef>
                <a:spcPts val="0"/>
              </a:spcBef>
              <a:buNone/>
            </a:pPr>
            <a:endParaRPr/>
          </a:p>
        </p:txBody>
      </p:sp>
      <p:sp>
        <p:nvSpPr>
          <p:cNvPr id="223" name="Shape 223"/>
          <p:cNvSpPr txBox="1">
            <a:spLocks noGrp="1"/>
          </p:cNvSpPr>
          <p:nvPr>
            <p:ph type="sldNum" idx="12"/>
          </p:nvPr>
        </p:nvSpPr>
        <p:spPr>
          <a:xfrm>
            <a:off x="3886200" y="8686800"/>
            <a:ext cx="2971800" cy="457200"/>
          </a:xfrm>
          <a:prstGeom prst="rect">
            <a:avLst/>
          </a:prstGeom>
        </p:spPr>
        <p:txBody>
          <a:bodyPr lIns="91425" tIns="91425" rIns="91425" bIns="91425" anchor="b" anchorCtr="0">
            <a:noAutofit/>
          </a:bodyPr>
          <a:lstStyle/>
          <a:p>
            <a:pPr lvl="0">
              <a:spcBef>
                <a:spcPts val="0"/>
              </a:spcBef>
              <a:buClr>
                <a:srgbClr val="000000"/>
              </a:buClr>
              <a:buSzPct val="116666"/>
              <a:buFont typeface="Arial"/>
              <a:buNone/>
            </a:pPr>
            <a:endParaRPr/>
          </a:p>
          <a:p>
            <a:pPr lvl="1">
              <a:spcBef>
                <a:spcPts val="0"/>
              </a:spcBef>
              <a:buClr>
                <a:srgbClr val="000000"/>
              </a:buClr>
              <a:buSzPct val="100000"/>
              <a:buFont typeface="Arial"/>
              <a:buNone/>
            </a:pPr>
            <a:endParaRPr/>
          </a:p>
          <a:p>
            <a:pPr lvl="2">
              <a:spcBef>
                <a:spcPts val="0"/>
              </a:spcBef>
              <a:buClr>
                <a:srgbClr val="000000"/>
              </a:buClr>
              <a:buSzPct val="100000"/>
              <a:buFont typeface="Arial"/>
              <a:buNone/>
            </a:pPr>
            <a:endParaRPr/>
          </a:p>
          <a:p>
            <a:pPr lvl="3">
              <a:spcBef>
                <a:spcPts val="0"/>
              </a:spcBef>
              <a:buClr>
                <a:srgbClr val="000000"/>
              </a:buClr>
              <a:buSzPct val="100000"/>
              <a:buFont typeface="Arial"/>
              <a:buNone/>
            </a:pPr>
            <a:endParaRPr/>
          </a:p>
          <a:p>
            <a:pPr lvl="4">
              <a:spcBef>
                <a:spcPts val="0"/>
              </a:spcBef>
              <a:buClr>
                <a:srgbClr val="000000"/>
              </a:buClr>
              <a:buSzPct val="100000"/>
              <a:buFont typeface="Arial"/>
              <a:buNone/>
            </a:pPr>
            <a:endParaRPr/>
          </a:p>
          <a:p>
            <a:pPr lvl="5">
              <a:spcBef>
                <a:spcPts val="0"/>
              </a:spcBef>
              <a:buClr>
                <a:srgbClr val="000000"/>
              </a:buClr>
              <a:buSzPct val="100000"/>
              <a:buFont typeface="Arial"/>
              <a:buNone/>
            </a:pPr>
            <a:endParaRPr/>
          </a:p>
          <a:p>
            <a:pPr lvl="6">
              <a:spcBef>
                <a:spcPts val="0"/>
              </a:spcBef>
              <a:buClr>
                <a:srgbClr val="000000"/>
              </a:buClr>
              <a:buSzPct val="100000"/>
              <a:buFont typeface="Arial"/>
              <a:buNone/>
            </a:pPr>
            <a:endParaRPr/>
          </a:p>
          <a:p>
            <a:pPr lvl="7">
              <a:spcBef>
                <a:spcPts val="0"/>
              </a:spcBef>
              <a:buClr>
                <a:srgbClr val="000000"/>
              </a:buClr>
              <a:buSzPct val="100000"/>
              <a:buFont typeface="Arial"/>
              <a:buNone/>
            </a:pPr>
            <a:endParaRPr/>
          </a:p>
          <a:p>
            <a:pPr lvl="8">
              <a:spcBef>
                <a:spcPts val="0"/>
              </a:spcBef>
              <a:buClr>
                <a:srgbClr val="000000"/>
              </a:buClr>
              <a:buSzPct val="100000"/>
              <a:buFont typeface="Arial"/>
              <a:buNone/>
            </a:pPr>
            <a:endParaRPr/>
          </a:p>
        </p:txBody>
      </p:sp>
    </p:spTree>
    <p:extLst>
      <p:ext uri="{BB962C8B-B14F-4D97-AF65-F5344CB8AC3E}">
        <p14:creationId xmlns:p14="http://schemas.microsoft.com/office/powerpoint/2010/main" val="8916453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9" name="Shape 229"/>
          <p:cNvSpPr txBox="1">
            <a:spLocks noGrp="1"/>
          </p:cNvSpPr>
          <p:nvPr>
            <p:ph type="body" idx="1"/>
          </p:nvPr>
        </p:nvSpPr>
        <p:spPr>
          <a:xfrm>
            <a:off x="914400" y="4343400"/>
            <a:ext cx="5029200" cy="4114800"/>
          </a:xfrm>
          <a:prstGeom prst="rect">
            <a:avLst/>
          </a:prstGeom>
        </p:spPr>
        <p:txBody>
          <a:bodyPr lIns="91425" tIns="91425" rIns="91425" bIns="91425" anchor="ctr" anchorCtr="0">
            <a:noAutofit/>
          </a:bodyPr>
          <a:lstStyle/>
          <a:p>
            <a:pPr lvl="0">
              <a:lnSpc>
                <a:spcPct val="115000"/>
              </a:lnSpc>
              <a:spcBef>
                <a:spcPts val="400"/>
              </a:spcBef>
              <a:buClr>
                <a:schemeClr val="dk1"/>
              </a:buClr>
              <a:buSzPct val="91666"/>
              <a:buFont typeface="Arial"/>
              <a:buNone/>
            </a:pPr>
            <a:r>
              <a:rPr lang="en-US" sz="1200">
                <a:solidFill>
                  <a:schemeClr val="dk1"/>
                </a:solidFill>
              </a:rPr>
              <a:t>What should you be doing for financial aid? Here are the things you will need to do and will need to think ahead about doing. </a:t>
            </a:r>
            <a:r>
              <a:rPr lang="en-US" sz="1200" i="1">
                <a:solidFill>
                  <a:schemeClr val="dk1"/>
                </a:solidFill>
              </a:rPr>
              <a:t>(go over each item)</a:t>
            </a:r>
          </a:p>
          <a:p>
            <a:pPr lvl="0">
              <a:lnSpc>
                <a:spcPct val="115000"/>
              </a:lnSpc>
              <a:spcBef>
                <a:spcPts val="0"/>
              </a:spcBef>
              <a:buClr>
                <a:schemeClr val="dk1"/>
              </a:buClr>
              <a:buSzPct val="100000"/>
              <a:buFont typeface="Arial"/>
              <a:buNone/>
            </a:pPr>
            <a:r>
              <a:rPr lang="en-US" sz="1100">
                <a:solidFill>
                  <a:schemeClr val="dk1"/>
                </a:solidFill>
              </a:rPr>
              <a:t>Remember that you have to complete the FAFSA every single year. </a:t>
            </a:r>
          </a:p>
          <a:p>
            <a:pPr lvl="0">
              <a:spcBef>
                <a:spcPts val="0"/>
              </a:spcBef>
              <a:buNone/>
            </a:pPr>
            <a:endParaRPr/>
          </a:p>
        </p:txBody>
      </p:sp>
      <p:sp>
        <p:nvSpPr>
          <p:cNvPr id="230" name="Shape 230"/>
          <p:cNvSpPr txBox="1">
            <a:spLocks noGrp="1"/>
          </p:cNvSpPr>
          <p:nvPr>
            <p:ph type="sldNum" idx="12"/>
          </p:nvPr>
        </p:nvSpPr>
        <p:spPr>
          <a:xfrm>
            <a:off x="3886200" y="8686800"/>
            <a:ext cx="2971800" cy="457200"/>
          </a:xfrm>
          <a:prstGeom prst="rect">
            <a:avLst/>
          </a:prstGeom>
        </p:spPr>
        <p:txBody>
          <a:bodyPr lIns="91425" tIns="91425" rIns="91425" bIns="91425" anchor="b" anchorCtr="0">
            <a:noAutofit/>
          </a:bodyPr>
          <a:lstStyle/>
          <a:p>
            <a:pPr lvl="0">
              <a:spcBef>
                <a:spcPts val="0"/>
              </a:spcBef>
              <a:buClr>
                <a:srgbClr val="000000"/>
              </a:buClr>
              <a:buSzPct val="116666"/>
              <a:buFont typeface="Arial"/>
              <a:buNone/>
            </a:pPr>
            <a:endParaRPr/>
          </a:p>
          <a:p>
            <a:pPr lvl="1">
              <a:spcBef>
                <a:spcPts val="0"/>
              </a:spcBef>
              <a:buClr>
                <a:srgbClr val="000000"/>
              </a:buClr>
              <a:buSzPct val="100000"/>
              <a:buFont typeface="Arial"/>
              <a:buNone/>
            </a:pPr>
            <a:endParaRPr/>
          </a:p>
          <a:p>
            <a:pPr lvl="2">
              <a:spcBef>
                <a:spcPts val="0"/>
              </a:spcBef>
              <a:buClr>
                <a:srgbClr val="000000"/>
              </a:buClr>
              <a:buSzPct val="100000"/>
              <a:buFont typeface="Arial"/>
              <a:buNone/>
            </a:pPr>
            <a:endParaRPr/>
          </a:p>
          <a:p>
            <a:pPr lvl="3">
              <a:spcBef>
                <a:spcPts val="0"/>
              </a:spcBef>
              <a:buClr>
                <a:srgbClr val="000000"/>
              </a:buClr>
              <a:buSzPct val="100000"/>
              <a:buFont typeface="Arial"/>
              <a:buNone/>
            </a:pPr>
            <a:endParaRPr/>
          </a:p>
          <a:p>
            <a:pPr lvl="4">
              <a:spcBef>
                <a:spcPts val="0"/>
              </a:spcBef>
              <a:buClr>
                <a:srgbClr val="000000"/>
              </a:buClr>
              <a:buSzPct val="100000"/>
              <a:buFont typeface="Arial"/>
              <a:buNone/>
            </a:pPr>
            <a:endParaRPr/>
          </a:p>
          <a:p>
            <a:pPr lvl="5">
              <a:spcBef>
                <a:spcPts val="0"/>
              </a:spcBef>
              <a:buClr>
                <a:srgbClr val="000000"/>
              </a:buClr>
              <a:buSzPct val="100000"/>
              <a:buFont typeface="Arial"/>
              <a:buNone/>
            </a:pPr>
            <a:endParaRPr/>
          </a:p>
          <a:p>
            <a:pPr lvl="6">
              <a:spcBef>
                <a:spcPts val="0"/>
              </a:spcBef>
              <a:buClr>
                <a:srgbClr val="000000"/>
              </a:buClr>
              <a:buSzPct val="100000"/>
              <a:buFont typeface="Arial"/>
              <a:buNone/>
            </a:pPr>
            <a:endParaRPr/>
          </a:p>
          <a:p>
            <a:pPr lvl="7">
              <a:spcBef>
                <a:spcPts val="0"/>
              </a:spcBef>
              <a:buClr>
                <a:srgbClr val="000000"/>
              </a:buClr>
              <a:buSzPct val="100000"/>
              <a:buFont typeface="Arial"/>
              <a:buNone/>
            </a:pPr>
            <a:endParaRPr/>
          </a:p>
          <a:p>
            <a:pPr lvl="8">
              <a:spcBef>
                <a:spcPts val="0"/>
              </a:spcBef>
              <a:buClr>
                <a:srgbClr val="000000"/>
              </a:buClr>
              <a:buSzPct val="100000"/>
              <a:buFont typeface="Arial"/>
              <a:buNone/>
            </a:pPr>
            <a:endParaRPr/>
          </a:p>
        </p:txBody>
      </p:sp>
    </p:spTree>
    <p:extLst>
      <p:ext uri="{BB962C8B-B14F-4D97-AF65-F5344CB8AC3E}">
        <p14:creationId xmlns:p14="http://schemas.microsoft.com/office/powerpoint/2010/main" val="21432862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6" name="Shape 236"/>
          <p:cNvSpPr txBox="1">
            <a:spLocks noGrp="1"/>
          </p:cNvSpPr>
          <p:nvPr>
            <p:ph type="body" idx="1"/>
          </p:nvPr>
        </p:nvSpPr>
        <p:spPr>
          <a:xfrm>
            <a:off x="914400" y="4343400"/>
            <a:ext cx="5029200" cy="4114800"/>
          </a:xfrm>
          <a:prstGeom prst="rect">
            <a:avLst/>
          </a:prstGeom>
        </p:spPr>
        <p:txBody>
          <a:bodyPr lIns="91425" tIns="91425" rIns="91425" bIns="91425" anchor="ctr" anchorCtr="0">
            <a:noAutofit/>
          </a:bodyPr>
          <a:lstStyle/>
          <a:p>
            <a:pPr lvl="0">
              <a:lnSpc>
                <a:spcPct val="115000"/>
              </a:lnSpc>
              <a:spcBef>
                <a:spcPts val="400"/>
              </a:spcBef>
              <a:buClr>
                <a:schemeClr val="dk1"/>
              </a:buClr>
              <a:buSzPct val="91666"/>
              <a:buFont typeface="Arial"/>
              <a:buNone/>
            </a:pPr>
            <a:r>
              <a:rPr lang="en-US" sz="1200">
                <a:solidFill>
                  <a:schemeClr val="dk1"/>
                </a:solidFill>
              </a:rPr>
              <a:t>What should you be doing for financial aid? Here are the things you will need to do and will need to think ahead about doing. </a:t>
            </a:r>
            <a:r>
              <a:rPr lang="en-US" sz="1200" i="1">
                <a:solidFill>
                  <a:schemeClr val="dk1"/>
                </a:solidFill>
              </a:rPr>
              <a:t>(go over each item)</a:t>
            </a:r>
          </a:p>
          <a:p>
            <a:pPr lvl="0">
              <a:spcBef>
                <a:spcPts val="0"/>
              </a:spcBef>
              <a:buNone/>
            </a:pPr>
            <a:endParaRPr/>
          </a:p>
        </p:txBody>
      </p:sp>
      <p:sp>
        <p:nvSpPr>
          <p:cNvPr id="237" name="Shape 237"/>
          <p:cNvSpPr txBox="1">
            <a:spLocks noGrp="1"/>
          </p:cNvSpPr>
          <p:nvPr>
            <p:ph type="sldNum" idx="12"/>
          </p:nvPr>
        </p:nvSpPr>
        <p:spPr>
          <a:xfrm>
            <a:off x="3886200" y="8686800"/>
            <a:ext cx="2971800" cy="457200"/>
          </a:xfrm>
          <a:prstGeom prst="rect">
            <a:avLst/>
          </a:prstGeom>
        </p:spPr>
        <p:txBody>
          <a:bodyPr lIns="91425" tIns="91425" rIns="91425" bIns="91425" anchor="b" anchorCtr="0">
            <a:noAutofit/>
          </a:bodyPr>
          <a:lstStyle/>
          <a:p>
            <a:pPr lvl="0">
              <a:spcBef>
                <a:spcPts val="0"/>
              </a:spcBef>
              <a:buClr>
                <a:srgbClr val="000000"/>
              </a:buClr>
              <a:buSzPct val="116666"/>
              <a:buFont typeface="Arial"/>
              <a:buNone/>
            </a:pPr>
            <a:endParaRPr/>
          </a:p>
          <a:p>
            <a:pPr lvl="1">
              <a:spcBef>
                <a:spcPts val="0"/>
              </a:spcBef>
              <a:buClr>
                <a:srgbClr val="000000"/>
              </a:buClr>
              <a:buSzPct val="100000"/>
              <a:buFont typeface="Arial"/>
              <a:buNone/>
            </a:pPr>
            <a:endParaRPr/>
          </a:p>
          <a:p>
            <a:pPr lvl="2">
              <a:spcBef>
                <a:spcPts val="0"/>
              </a:spcBef>
              <a:buClr>
                <a:srgbClr val="000000"/>
              </a:buClr>
              <a:buSzPct val="100000"/>
              <a:buFont typeface="Arial"/>
              <a:buNone/>
            </a:pPr>
            <a:endParaRPr/>
          </a:p>
          <a:p>
            <a:pPr lvl="3">
              <a:spcBef>
                <a:spcPts val="0"/>
              </a:spcBef>
              <a:buClr>
                <a:srgbClr val="000000"/>
              </a:buClr>
              <a:buSzPct val="100000"/>
              <a:buFont typeface="Arial"/>
              <a:buNone/>
            </a:pPr>
            <a:endParaRPr/>
          </a:p>
          <a:p>
            <a:pPr lvl="4">
              <a:spcBef>
                <a:spcPts val="0"/>
              </a:spcBef>
              <a:buClr>
                <a:srgbClr val="000000"/>
              </a:buClr>
              <a:buSzPct val="100000"/>
              <a:buFont typeface="Arial"/>
              <a:buNone/>
            </a:pPr>
            <a:endParaRPr/>
          </a:p>
          <a:p>
            <a:pPr lvl="5">
              <a:spcBef>
                <a:spcPts val="0"/>
              </a:spcBef>
              <a:buClr>
                <a:srgbClr val="000000"/>
              </a:buClr>
              <a:buSzPct val="100000"/>
              <a:buFont typeface="Arial"/>
              <a:buNone/>
            </a:pPr>
            <a:endParaRPr/>
          </a:p>
          <a:p>
            <a:pPr lvl="6">
              <a:spcBef>
                <a:spcPts val="0"/>
              </a:spcBef>
              <a:buClr>
                <a:srgbClr val="000000"/>
              </a:buClr>
              <a:buSzPct val="100000"/>
              <a:buFont typeface="Arial"/>
              <a:buNone/>
            </a:pPr>
            <a:endParaRPr/>
          </a:p>
          <a:p>
            <a:pPr lvl="7">
              <a:spcBef>
                <a:spcPts val="0"/>
              </a:spcBef>
              <a:buClr>
                <a:srgbClr val="000000"/>
              </a:buClr>
              <a:buSzPct val="100000"/>
              <a:buFont typeface="Arial"/>
              <a:buNone/>
            </a:pPr>
            <a:endParaRPr/>
          </a:p>
          <a:p>
            <a:pPr lvl="8">
              <a:spcBef>
                <a:spcPts val="0"/>
              </a:spcBef>
              <a:buClr>
                <a:srgbClr val="000000"/>
              </a:buClr>
              <a:buSzPct val="100000"/>
              <a:buFont typeface="Arial"/>
              <a:buNone/>
            </a:pPr>
            <a:endParaRPr/>
          </a:p>
        </p:txBody>
      </p:sp>
    </p:spTree>
    <p:extLst>
      <p:ext uri="{BB962C8B-B14F-4D97-AF65-F5344CB8AC3E}">
        <p14:creationId xmlns:p14="http://schemas.microsoft.com/office/powerpoint/2010/main" val="17249235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3" name="Shape 243"/>
          <p:cNvSpPr txBox="1">
            <a:spLocks noGrp="1"/>
          </p:cNvSpPr>
          <p:nvPr>
            <p:ph type="body" idx="1"/>
          </p:nvPr>
        </p:nvSpPr>
        <p:spPr>
          <a:xfrm>
            <a:off x="914400" y="4343400"/>
            <a:ext cx="5029200" cy="4114800"/>
          </a:xfrm>
          <a:prstGeom prst="rect">
            <a:avLst/>
          </a:prstGeom>
        </p:spPr>
        <p:txBody>
          <a:bodyPr lIns="91425" tIns="91425" rIns="91425" bIns="91425" anchor="ctr" anchorCtr="0">
            <a:noAutofit/>
          </a:bodyPr>
          <a:lstStyle/>
          <a:p>
            <a:pPr lvl="0">
              <a:spcBef>
                <a:spcPts val="0"/>
              </a:spcBef>
              <a:buNone/>
            </a:pPr>
            <a:endParaRPr/>
          </a:p>
        </p:txBody>
      </p:sp>
      <p:sp>
        <p:nvSpPr>
          <p:cNvPr id="244" name="Shape 244"/>
          <p:cNvSpPr txBox="1">
            <a:spLocks noGrp="1"/>
          </p:cNvSpPr>
          <p:nvPr>
            <p:ph type="sldNum" idx="12"/>
          </p:nvPr>
        </p:nvSpPr>
        <p:spPr>
          <a:xfrm>
            <a:off x="3886200" y="8686800"/>
            <a:ext cx="2971800" cy="457200"/>
          </a:xfrm>
          <a:prstGeom prst="rect">
            <a:avLst/>
          </a:prstGeom>
        </p:spPr>
        <p:txBody>
          <a:bodyPr lIns="91425" tIns="91425" rIns="91425" bIns="91425" anchor="b" anchorCtr="0">
            <a:noAutofit/>
          </a:bodyPr>
          <a:lstStyle/>
          <a:p>
            <a:pPr lvl="0">
              <a:spcBef>
                <a:spcPts val="0"/>
              </a:spcBef>
              <a:buClr>
                <a:srgbClr val="000000"/>
              </a:buClr>
              <a:buSzPct val="116666"/>
              <a:buFont typeface="Arial"/>
              <a:buNone/>
            </a:pPr>
            <a:endParaRPr/>
          </a:p>
          <a:p>
            <a:pPr lvl="1">
              <a:spcBef>
                <a:spcPts val="0"/>
              </a:spcBef>
              <a:buClr>
                <a:srgbClr val="000000"/>
              </a:buClr>
              <a:buSzPct val="100000"/>
              <a:buFont typeface="Arial"/>
              <a:buNone/>
            </a:pPr>
            <a:endParaRPr/>
          </a:p>
          <a:p>
            <a:pPr lvl="2">
              <a:spcBef>
                <a:spcPts val="0"/>
              </a:spcBef>
              <a:buClr>
                <a:srgbClr val="000000"/>
              </a:buClr>
              <a:buSzPct val="100000"/>
              <a:buFont typeface="Arial"/>
              <a:buNone/>
            </a:pPr>
            <a:endParaRPr/>
          </a:p>
          <a:p>
            <a:pPr lvl="3">
              <a:spcBef>
                <a:spcPts val="0"/>
              </a:spcBef>
              <a:buClr>
                <a:srgbClr val="000000"/>
              </a:buClr>
              <a:buSzPct val="100000"/>
              <a:buFont typeface="Arial"/>
              <a:buNone/>
            </a:pPr>
            <a:endParaRPr/>
          </a:p>
          <a:p>
            <a:pPr lvl="4">
              <a:spcBef>
                <a:spcPts val="0"/>
              </a:spcBef>
              <a:buClr>
                <a:srgbClr val="000000"/>
              </a:buClr>
              <a:buSzPct val="100000"/>
              <a:buFont typeface="Arial"/>
              <a:buNone/>
            </a:pPr>
            <a:endParaRPr/>
          </a:p>
          <a:p>
            <a:pPr lvl="5">
              <a:spcBef>
                <a:spcPts val="0"/>
              </a:spcBef>
              <a:buClr>
                <a:srgbClr val="000000"/>
              </a:buClr>
              <a:buSzPct val="100000"/>
              <a:buFont typeface="Arial"/>
              <a:buNone/>
            </a:pPr>
            <a:endParaRPr/>
          </a:p>
          <a:p>
            <a:pPr lvl="6">
              <a:spcBef>
                <a:spcPts val="0"/>
              </a:spcBef>
              <a:buClr>
                <a:srgbClr val="000000"/>
              </a:buClr>
              <a:buSzPct val="100000"/>
              <a:buFont typeface="Arial"/>
              <a:buNone/>
            </a:pPr>
            <a:endParaRPr/>
          </a:p>
          <a:p>
            <a:pPr lvl="7">
              <a:spcBef>
                <a:spcPts val="0"/>
              </a:spcBef>
              <a:buClr>
                <a:srgbClr val="000000"/>
              </a:buClr>
              <a:buSzPct val="100000"/>
              <a:buFont typeface="Arial"/>
              <a:buNone/>
            </a:pPr>
            <a:endParaRPr/>
          </a:p>
          <a:p>
            <a:pPr lvl="8">
              <a:spcBef>
                <a:spcPts val="0"/>
              </a:spcBef>
              <a:buClr>
                <a:srgbClr val="000000"/>
              </a:buClr>
              <a:buSzPct val="100000"/>
              <a:buFont typeface="Arial"/>
              <a:buNone/>
            </a:pPr>
            <a:endParaRPr/>
          </a:p>
        </p:txBody>
      </p:sp>
    </p:spTree>
    <p:extLst>
      <p:ext uri="{BB962C8B-B14F-4D97-AF65-F5344CB8AC3E}">
        <p14:creationId xmlns:p14="http://schemas.microsoft.com/office/powerpoint/2010/main" val="24035489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914400" y="4343400"/>
            <a:ext cx="5029200" cy="4114800"/>
          </a:xfrm>
          <a:prstGeom prst="rect">
            <a:avLst/>
          </a:prstGeom>
        </p:spPr>
        <p:txBody>
          <a:bodyPr lIns="91425" tIns="91425" rIns="91425" bIns="91425" anchor="ctr" anchorCtr="0">
            <a:noAutofit/>
          </a:bodyPr>
          <a:lstStyle/>
          <a:p>
            <a:pPr lvl="0">
              <a:lnSpc>
                <a:spcPct val="115000"/>
              </a:lnSpc>
              <a:spcBef>
                <a:spcPts val="400"/>
              </a:spcBef>
              <a:buClr>
                <a:schemeClr val="dk1"/>
              </a:buClr>
              <a:buSzPct val="91666"/>
              <a:buFont typeface="Arial"/>
              <a:buNone/>
            </a:pPr>
            <a:r>
              <a:rPr lang="en-US" sz="1200">
                <a:solidFill>
                  <a:schemeClr val="dk1"/>
                </a:solidFill>
              </a:rPr>
              <a:t>You can start now researching college costs. Although many schools will not have tuition and fees set yet for next year, or the year after, they can provide you with information about current costs. The Admissions office or financial aid office are good places to start. All schools also are required to have a Net Price Calculator. These vary from school to school, but will ask you for some information about your family – the Net Price Calculator will tell you what you could expect to pay, after financial aid is applied, to attend a particular school. These are estimates and your actual cost may vary.</a:t>
            </a:r>
          </a:p>
          <a:p>
            <a:pPr lvl="0">
              <a:spcBef>
                <a:spcPts val="0"/>
              </a:spcBef>
              <a:buNone/>
            </a:pPr>
            <a:endParaRPr/>
          </a:p>
        </p:txBody>
      </p:sp>
      <p:sp>
        <p:nvSpPr>
          <p:cNvPr id="74" name="Shape 74"/>
          <p:cNvSpPr txBox="1">
            <a:spLocks noGrp="1"/>
          </p:cNvSpPr>
          <p:nvPr>
            <p:ph type="sldNum" idx="12"/>
          </p:nvPr>
        </p:nvSpPr>
        <p:spPr>
          <a:xfrm>
            <a:off x="3886200" y="8686800"/>
            <a:ext cx="2971800" cy="457200"/>
          </a:xfrm>
          <a:prstGeom prst="rect">
            <a:avLst/>
          </a:prstGeom>
        </p:spPr>
        <p:txBody>
          <a:bodyPr lIns="91425" tIns="91425" rIns="91425" bIns="91425" anchor="b" anchorCtr="0">
            <a:noAutofit/>
          </a:bodyPr>
          <a:lstStyle/>
          <a:p>
            <a:pPr lvl="0">
              <a:spcBef>
                <a:spcPts val="0"/>
              </a:spcBef>
              <a:buClr>
                <a:srgbClr val="000000"/>
              </a:buClr>
              <a:buSzPct val="116666"/>
              <a:buFont typeface="Arial"/>
              <a:buNone/>
            </a:pPr>
            <a:endParaRPr/>
          </a:p>
          <a:p>
            <a:pPr lvl="1">
              <a:spcBef>
                <a:spcPts val="0"/>
              </a:spcBef>
              <a:buClr>
                <a:srgbClr val="000000"/>
              </a:buClr>
              <a:buSzPct val="100000"/>
              <a:buFont typeface="Arial"/>
              <a:buNone/>
            </a:pPr>
            <a:endParaRPr/>
          </a:p>
          <a:p>
            <a:pPr lvl="2">
              <a:spcBef>
                <a:spcPts val="0"/>
              </a:spcBef>
              <a:buClr>
                <a:srgbClr val="000000"/>
              </a:buClr>
              <a:buSzPct val="100000"/>
              <a:buFont typeface="Arial"/>
              <a:buNone/>
            </a:pPr>
            <a:endParaRPr/>
          </a:p>
          <a:p>
            <a:pPr lvl="3">
              <a:spcBef>
                <a:spcPts val="0"/>
              </a:spcBef>
              <a:buClr>
                <a:srgbClr val="000000"/>
              </a:buClr>
              <a:buSzPct val="100000"/>
              <a:buFont typeface="Arial"/>
              <a:buNone/>
            </a:pPr>
            <a:endParaRPr/>
          </a:p>
          <a:p>
            <a:pPr lvl="4">
              <a:spcBef>
                <a:spcPts val="0"/>
              </a:spcBef>
              <a:buClr>
                <a:srgbClr val="000000"/>
              </a:buClr>
              <a:buSzPct val="100000"/>
              <a:buFont typeface="Arial"/>
              <a:buNone/>
            </a:pPr>
            <a:endParaRPr/>
          </a:p>
          <a:p>
            <a:pPr lvl="5">
              <a:spcBef>
                <a:spcPts val="0"/>
              </a:spcBef>
              <a:buClr>
                <a:srgbClr val="000000"/>
              </a:buClr>
              <a:buSzPct val="100000"/>
              <a:buFont typeface="Arial"/>
              <a:buNone/>
            </a:pPr>
            <a:endParaRPr/>
          </a:p>
          <a:p>
            <a:pPr lvl="6">
              <a:spcBef>
                <a:spcPts val="0"/>
              </a:spcBef>
              <a:buClr>
                <a:srgbClr val="000000"/>
              </a:buClr>
              <a:buSzPct val="100000"/>
              <a:buFont typeface="Arial"/>
              <a:buNone/>
            </a:pPr>
            <a:endParaRPr/>
          </a:p>
          <a:p>
            <a:pPr lvl="7">
              <a:spcBef>
                <a:spcPts val="0"/>
              </a:spcBef>
              <a:buClr>
                <a:srgbClr val="000000"/>
              </a:buClr>
              <a:buSzPct val="100000"/>
              <a:buFont typeface="Arial"/>
              <a:buNone/>
            </a:pPr>
            <a:endParaRPr/>
          </a:p>
          <a:p>
            <a:pPr lvl="8">
              <a:spcBef>
                <a:spcPts val="0"/>
              </a:spcBef>
              <a:buClr>
                <a:srgbClr val="000000"/>
              </a:buClr>
              <a:buSzPct val="100000"/>
              <a:buFont typeface="Arial"/>
              <a:buNone/>
            </a:pPr>
            <a:endParaRPr/>
          </a:p>
        </p:txBody>
      </p:sp>
    </p:spTree>
    <p:extLst>
      <p:ext uri="{BB962C8B-B14F-4D97-AF65-F5344CB8AC3E}">
        <p14:creationId xmlns:p14="http://schemas.microsoft.com/office/powerpoint/2010/main" val="97660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914400" y="4343400"/>
            <a:ext cx="5029200" cy="4114800"/>
          </a:xfrm>
          <a:prstGeom prst="rect">
            <a:avLst/>
          </a:prstGeom>
        </p:spPr>
        <p:txBody>
          <a:bodyPr lIns="91425" tIns="91425" rIns="91425" bIns="91425" anchor="ctr" anchorCtr="0">
            <a:noAutofit/>
          </a:bodyPr>
          <a:lstStyle/>
          <a:p>
            <a:pPr lvl="0">
              <a:lnSpc>
                <a:spcPct val="115000"/>
              </a:lnSpc>
              <a:spcBef>
                <a:spcPts val="400"/>
              </a:spcBef>
              <a:buClr>
                <a:schemeClr val="dk1"/>
              </a:buClr>
              <a:buSzPct val="91666"/>
              <a:buFont typeface="Arial"/>
              <a:buNone/>
            </a:pPr>
            <a:r>
              <a:rPr lang="en-US" sz="1200">
                <a:solidFill>
                  <a:schemeClr val="dk1"/>
                </a:solidFill>
              </a:rPr>
              <a:t>When you contact a school to ask questions about costs, it’s a good idea to have some questions prepared. Here are a few to get you started.</a:t>
            </a:r>
          </a:p>
          <a:p>
            <a:pPr lvl="0">
              <a:lnSpc>
                <a:spcPct val="115000"/>
              </a:lnSpc>
              <a:spcBef>
                <a:spcPts val="0"/>
              </a:spcBef>
              <a:buClr>
                <a:schemeClr val="dk1"/>
              </a:buClr>
              <a:buSzPct val="100000"/>
              <a:buFont typeface="Arial"/>
              <a:buNone/>
            </a:pPr>
            <a:r>
              <a:rPr lang="en-US" sz="1100">
                <a:solidFill>
                  <a:schemeClr val="dk1"/>
                </a:solidFill>
              </a:rPr>
              <a:t>Other costs to consider:</a:t>
            </a:r>
          </a:p>
          <a:p>
            <a:pPr lvl="0">
              <a:lnSpc>
                <a:spcPct val="115000"/>
              </a:lnSpc>
              <a:spcBef>
                <a:spcPts val="0"/>
              </a:spcBef>
              <a:buClr>
                <a:schemeClr val="dk1"/>
              </a:buClr>
              <a:buSzPct val="100000"/>
              <a:buFont typeface="Arial"/>
              <a:buNone/>
            </a:pPr>
            <a:r>
              <a:rPr lang="en-US" sz="1100">
                <a:solidFill>
                  <a:schemeClr val="dk1"/>
                </a:solidFill>
              </a:rPr>
              <a:t>Is insurance required? is tuition charged per-credit or a flat rate?</a:t>
            </a:r>
          </a:p>
          <a:p>
            <a:pPr lvl="0">
              <a:spcBef>
                <a:spcPts val="0"/>
              </a:spcBef>
              <a:buNone/>
            </a:pPr>
            <a:endParaRPr/>
          </a:p>
        </p:txBody>
      </p:sp>
      <p:sp>
        <p:nvSpPr>
          <p:cNvPr id="81" name="Shape 81"/>
          <p:cNvSpPr txBox="1">
            <a:spLocks noGrp="1"/>
          </p:cNvSpPr>
          <p:nvPr>
            <p:ph type="sldNum" idx="12"/>
          </p:nvPr>
        </p:nvSpPr>
        <p:spPr>
          <a:xfrm>
            <a:off x="3886200" y="8686800"/>
            <a:ext cx="2971800" cy="457200"/>
          </a:xfrm>
          <a:prstGeom prst="rect">
            <a:avLst/>
          </a:prstGeom>
        </p:spPr>
        <p:txBody>
          <a:bodyPr lIns="91425" tIns="91425" rIns="91425" bIns="91425" anchor="b" anchorCtr="0">
            <a:noAutofit/>
          </a:bodyPr>
          <a:lstStyle/>
          <a:p>
            <a:pPr lvl="0">
              <a:spcBef>
                <a:spcPts val="0"/>
              </a:spcBef>
              <a:buClr>
                <a:srgbClr val="000000"/>
              </a:buClr>
              <a:buSzPct val="116666"/>
              <a:buFont typeface="Arial"/>
              <a:buNone/>
            </a:pPr>
            <a:endParaRPr/>
          </a:p>
          <a:p>
            <a:pPr lvl="1">
              <a:spcBef>
                <a:spcPts val="0"/>
              </a:spcBef>
              <a:buClr>
                <a:srgbClr val="000000"/>
              </a:buClr>
              <a:buSzPct val="100000"/>
              <a:buFont typeface="Arial"/>
              <a:buNone/>
            </a:pPr>
            <a:endParaRPr/>
          </a:p>
          <a:p>
            <a:pPr lvl="2">
              <a:spcBef>
                <a:spcPts val="0"/>
              </a:spcBef>
              <a:buClr>
                <a:srgbClr val="000000"/>
              </a:buClr>
              <a:buSzPct val="100000"/>
              <a:buFont typeface="Arial"/>
              <a:buNone/>
            </a:pPr>
            <a:endParaRPr/>
          </a:p>
          <a:p>
            <a:pPr lvl="3">
              <a:spcBef>
                <a:spcPts val="0"/>
              </a:spcBef>
              <a:buClr>
                <a:srgbClr val="000000"/>
              </a:buClr>
              <a:buSzPct val="100000"/>
              <a:buFont typeface="Arial"/>
              <a:buNone/>
            </a:pPr>
            <a:endParaRPr/>
          </a:p>
          <a:p>
            <a:pPr lvl="4">
              <a:spcBef>
                <a:spcPts val="0"/>
              </a:spcBef>
              <a:buClr>
                <a:srgbClr val="000000"/>
              </a:buClr>
              <a:buSzPct val="100000"/>
              <a:buFont typeface="Arial"/>
              <a:buNone/>
            </a:pPr>
            <a:endParaRPr/>
          </a:p>
          <a:p>
            <a:pPr lvl="5">
              <a:spcBef>
                <a:spcPts val="0"/>
              </a:spcBef>
              <a:buClr>
                <a:srgbClr val="000000"/>
              </a:buClr>
              <a:buSzPct val="100000"/>
              <a:buFont typeface="Arial"/>
              <a:buNone/>
            </a:pPr>
            <a:endParaRPr/>
          </a:p>
          <a:p>
            <a:pPr lvl="6">
              <a:spcBef>
                <a:spcPts val="0"/>
              </a:spcBef>
              <a:buClr>
                <a:srgbClr val="000000"/>
              </a:buClr>
              <a:buSzPct val="100000"/>
              <a:buFont typeface="Arial"/>
              <a:buNone/>
            </a:pPr>
            <a:endParaRPr/>
          </a:p>
          <a:p>
            <a:pPr lvl="7">
              <a:spcBef>
                <a:spcPts val="0"/>
              </a:spcBef>
              <a:buClr>
                <a:srgbClr val="000000"/>
              </a:buClr>
              <a:buSzPct val="100000"/>
              <a:buFont typeface="Arial"/>
              <a:buNone/>
            </a:pPr>
            <a:endParaRPr/>
          </a:p>
          <a:p>
            <a:pPr lvl="8">
              <a:spcBef>
                <a:spcPts val="0"/>
              </a:spcBef>
              <a:buClr>
                <a:srgbClr val="000000"/>
              </a:buClr>
              <a:buSzPct val="100000"/>
              <a:buFont typeface="Arial"/>
              <a:buNone/>
            </a:pPr>
            <a:endParaRPr/>
          </a:p>
        </p:txBody>
      </p:sp>
    </p:spTree>
    <p:extLst>
      <p:ext uri="{BB962C8B-B14F-4D97-AF65-F5344CB8AC3E}">
        <p14:creationId xmlns:p14="http://schemas.microsoft.com/office/powerpoint/2010/main" val="3224312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914400" y="4343400"/>
            <a:ext cx="5029200" cy="4114800"/>
          </a:xfrm>
          <a:prstGeom prst="rect">
            <a:avLst/>
          </a:prstGeom>
        </p:spPr>
        <p:txBody>
          <a:bodyPr lIns="91425" tIns="91425" rIns="91425" bIns="91425" anchor="ctr" anchorCtr="0">
            <a:noAutofit/>
          </a:bodyPr>
          <a:lstStyle/>
          <a:p>
            <a:pPr lvl="0">
              <a:lnSpc>
                <a:spcPct val="115000"/>
              </a:lnSpc>
              <a:spcBef>
                <a:spcPts val="400"/>
              </a:spcBef>
              <a:buClr>
                <a:schemeClr val="dk1"/>
              </a:buClr>
              <a:buSzPct val="91666"/>
              <a:buFont typeface="Arial"/>
              <a:buNone/>
            </a:pPr>
            <a:r>
              <a:rPr lang="en-US" sz="1200">
                <a:solidFill>
                  <a:schemeClr val="dk1"/>
                </a:solidFill>
              </a:rPr>
              <a:t>The cost of college is more than just tuition and fees. What are some other costs that you might have while you are in college?</a:t>
            </a:r>
          </a:p>
          <a:p>
            <a:pPr lvl="0">
              <a:lnSpc>
                <a:spcPct val="115000"/>
              </a:lnSpc>
              <a:spcBef>
                <a:spcPts val="400"/>
              </a:spcBef>
              <a:buClr>
                <a:schemeClr val="dk1"/>
              </a:buClr>
              <a:buSzPct val="91666"/>
              <a:buFont typeface="Arial"/>
              <a:buNone/>
            </a:pPr>
            <a:r>
              <a:rPr lang="en-US" sz="1200">
                <a:solidFill>
                  <a:schemeClr val="dk1"/>
                </a:solidFill>
              </a:rPr>
              <a:t>Room and board, transportation, personal expenses, books and supplies. It is important to consider all the costs when planning for college expenses. How might the college or university you choose impact your overall spending? If you choose to go to college out of state, you may have greater expenses for travel.  Your housing plans will also impact your cost of college. Will you live with a roommate or without? </a:t>
            </a:r>
          </a:p>
          <a:p>
            <a:pPr lvl="0">
              <a:spcBef>
                <a:spcPts val="0"/>
              </a:spcBef>
              <a:buNone/>
            </a:pPr>
            <a:endParaRPr/>
          </a:p>
        </p:txBody>
      </p:sp>
      <p:sp>
        <p:nvSpPr>
          <p:cNvPr id="88" name="Shape 88"/>
          <p:cNvSpPr txBox="1">
            <a:spLocks noGrp="1"/>
          </p:cNvSpPr>
          <p:nvPr>
            <p:ph type="sldNum" idx="12"/>
          </p:nvPr>
        </p:nvSpPr>
        <p:spPr>
          <a:xfrm>
            <a:off x="3886200" y="8686800"/>
            <a:ext cx="2971800" cy="457200"/>
          </a:xfrm>
          <a:prstGeom prst="rect">
            <a:avLst/>
          </a:prstGeom>
        </p:spPr>
        <p:txBody>
          <a:bodyPr lIns="91425" tIns="91425" rIns="91425" bIns="91425" anchor="b" anchorCtr="0">
            <a:noAutofit/>
          </a:bodyPr>
          <a:lstStyle/>
          <a:p>
            <a:pPr lvl="0">
              <a:spcBef>
                <a:spcPts val="0"/>
              </a:spcBef>
              <a:buClr>
                <a:srgbClr val="000000"/>
              </a:buClr>
              <a:buSzPct val="116666"/>
              <a:buFont typeface="Arial"/>
              <a:buNone/>
            </a:pPr>
            <a:endParaRPr/>
          </a:p>
          <a:p>
            <a:pPr lvl="1">
              <a:spcBef>
                <a:spcPts val="0"/>
              </a:spcBef>
              <a:buClr>
                <a:srgbClr val="000000"/>
              </a:buClr>
              <a:buSzPct val="100000"/>
              <a:buFont typeface="Arial"/>
              <a:buNone/>
            </a:pPr>
            <a:endParaRPr/>
          </a:p>
          <a:p>
            <a:pPr lvl="2">
              <a:spcBef>
                <a:spcPts val="0"/>
              </a:spcBef>
              <a:buClr>
                <a:srgbClr val="000000"/>
              </a:buClr>
              <a:buSzPct val="100000"/>
              <a:buFont typeface="Arial"/>
              <a:buNone/>
            </a:pPr>
            <a:endParaRPr/>
          </a:p>
          <a:p>
            <a:pPr lvl="3">
              <a:spcBef>
                <a:spcPts val="0"/>
              </a:spcBef>
              <a:buClr>
                <a:srgbClr val="000000"/>
              </a:buClr>
              <a:buSzPct val="100000"/>
              <a:buFont typeface="Arial"/>
              <a:buNone/>
            </a:pPr>
            <a:endParaRPr/>
          </a:p>
          <a:p>
            <a:pPr lvl="4">
              <a:spcBef>
                <a:spcPts val="0"/>
              </a:spcBef>
              <a:buClr>
                <a:srgbClr val="000000"/>
              </a:buClr>
              <a:buSzPct val="100000"/>
              <a:buFont typeface="Arial"/>
              <a:buNone/>
            </a:pPr>
            <a:endParaRPr/>
          </a:p>
          <a:p>
            <a:pPr lvl="5">
              <a:spcBef>
                <a:spcPts val="0"/>
              </a:spcBef>
              <a:buClr>
                <a:srgbClr val="000000"/>
              </a:buClr>
              <a:buSzPct val="100000"/>
              <a:buFont typeface="Arial"/>
              <a:buNone/>
            </a:pPr>
            <a:endParaRPr/>
          </a:p>
          <a:p>
            <a:pPr lvl="6">
              <a:spcBef>
                <a:spcPts val="0"/>
              </a:spcBef>
              <a:buClr>
                <a:srgbClr val="000000"/>
              </a:buClr>
              <a:buSzPct val="100000"/>
              <a:buFont typeface="Arial"/>
              <a:buNone/>
            </a:pPr>
            <a:endParaRPr/>
          </a:p>
          <a:p>
            <a:pPr lvl="7">
              <a:spcBef>
                <a:spcPts val="0"/>
              </a:spcBef>
              <a:buClr>
                <a:srgbClr val="000000"/>
              </a:buClr>
              <a:buSzPct val="100000"/>
              <a:buFont typeface="Arial"/>
              <a:buNone/>
            </a:pPr>
            <a:endParaRPr/>
          </a:p>
          <a:p>
            <a:pPr lvl="8">
              <a:spcBef>
                <a:spcPts val="0"/>
              </a:spcBef>
              <a:buClr>
                <a:srgbClr val="000000"/>
              </a:buClr>
              <a:buSzPct val="100000"/>
              <a:buFont typeface="Arial"/>
              <a:buNone/>
            </a:pPr>
            <a:endParaRPr/>
          </a:p>
        </p:txBody>
      </p:sp>
    </p:spTree>
    <p:extLst>
      <p:ext uri="{BB962C8B-B14F-4D97-AF65-F5344CB8AC3E}">
        <p14:creationId xmlns:p14="http://schemas.microsoft.com/office/powerpoint/2010/main" val="41004930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914400" y="4343400"/>
            <a:ext cx="5029200" cy="4114800"/>
          </a:xfrm>
          <a:prstGeom prst="rect">
            <a:avLst/>
          </a:prstGeom>
        </p:spPr>
        <p:txBody>
          <a:bodyPr lIns="91425" tIns="91425" rIns="91425" bIns="91425" anchor="ctr" anchorCtr="0">
            <a:noAutofit/>
          </a:bodyPr>
          <a:lstStyle/>
          <a:p>
            <a:pPr lvl="0" rtl="0">
              <a:lnSpc>
                <a:spcPct val="115000"/>
              </a:lnSpc>
              <a:spcBef>
                <a:spcPts val="0"/>
              </a:spcBef>
              <a:buClr>
                <a:schemeClr val="dk1"/>
              </a:buClr>
              <a:buSzPct val="78571"/>
              <a:buFont typeface="Arial"/>
              <a:buNone/>
            </a:pPr>
            <a:r>
              <a:rPr lang="en-US"/>
              <a:t>To determine how much college will cost you, subtract your total grants and scholarships from the school’s Cost of Attendance figure. The difference is what you will need to make up for out of your own savings, or with loans.</a:t>
            </a:r>
          </a:p>
          <a:p>
            <a:pPr lvl="0" rtl="0">
              <a:lnSpc>
                <a:spcPct val="115000"/>
              </a:lnSpc>
              <a:spcBef>
                <a:spcPts val="0"/>
              </a:spcBef>
              <a:buClr>
                <a:schemeClr val="dk1"/>
              </a:buClr>
              <a:buSzPct val="78571"/>
              <a:buFont typeface="Arial"/>
              <a:buNone/>
            </a:pPr>
            <a:r>
              <a:rPr lang="en-US"/>
              <a:t>Multiply that difference by four to get the total four year cost of your degree and to understand what your final loan debt will be when you graduate.</a:t>
            </a:r>
          </a:p>
          <a:p>
            <a:pPr lvl="0" rtl="0">
              <a:lnSpc>
                <a:spcPct val="115000"/>
              </a:lnSpc>
              <a:spcBef>
                <a:spcPts val="0"/>
              </a:spcBef>
              <a:buClr>
                <a:schemeClr val="dk1"/>
              </a:buClr>
              <a:buSzPct val="78571"/>
              <a:buFont typeface="Arial"/>
              <a:buNone/>
            </a:pPr>
            <a:r>
              <a:rPr lang="en-US"/>
              <a:t>SWITCH PRESENTERS</a:t>
            </a:r>
          </a:p>
          <a:p>
            <a:pPr lvl="0" rtl="0">
              <a:spcBef>
                <a:spcPts val="0"/>
              </a:spcBef>
              <a:buNone/>
            </a:pPr>
            <a:endParaRPr/>
          </a:p>
        </p:txBody>
      </p:sp>
      <p:sp>
        <p:nvSpPr>
          <p:cNvPr id="95" name="Shape 95"/>
          <p:cNvSpPr txBox="1">
            <a:spLocks noGrp="1"/>
          </p:cNvSpPr>
          <p:nvPr>
            <p:ph type="sldNum" idx="12"/>
          </p:nvPr>
        </p:nvSpPr>
        <p:spPr>
          <a:xfrm>
            <a:off x="3886200" y="8686800"/>
            <a:ext cx="2971800" cy="457200"/>
          </a:xfrm>
          <a:prstGeom prst="rect">
            <a:avLst/>
          </a:prstGeom>
        </p:spPr>
        <p:txBody>
          <a:bodyPr lIns="91425" tIns="91425" rIns="91425" bIns="91425" anchor="b" anchorCtr="0">
            <a:noAutofit/>
          </a:bodyPr>
          <a:lstStyle/>
          <a:p>
            <a:pPr lvl="0" rtl="0">
              <a:spcBef>
                <a:spcPts val="0"/>
              </a:spcBef>
              <a:buClr>
                <a:srgbClr val="000000"/>
              </a:buClr>
              <a:buSzPct val="116666"/>
              <a:buFont typeface="Arial"/>
              <a:buNone/>
            </a:pPr>
            <a:endParaRPr/>
          </a:p>
          <a:p>
            <a:pPr lvl="1" rtl="0">
              <a:spcBef>
                <a:spcPts val="0"/>
              </a:spcBef>
              <a:buClr>
                <a:srgbClr val="000000"/>
              </a:buClr>
              <a:buSzPct val="100000"/>
              <a:buFont typeface="Arial"/>
              <a:buNone/>
            </a:pPr>
            <a:endParaRPr/>
          </a:p>
          <a:p>
            <a:pPr lvl="2" rtl="0">
              <a:spcBef>
                <a:spcPts val="0"/>
              </a:spcBef>
              <a:buClr>
                <a:srgbClr val="000000"/>
              </a:buClr>
              <a:buSzPct val="100000"/>
              <a:buFont typeface="Arial"/>
              <a:buNone/>
            </a:pPr>
            <a:endParaRPr/>
          </a:p>
          <a:p>
            <a:pPr lvl="3" rtl="0">
              <a:spcBef>
                <a:spcPts val="0"/>
              </a:spcBef>
              <a:buClr>
                <a:srgbClr val="000000"/>
              </a:buClr>
              <a:buSzPct val="100000"/>
              <a:buFont typeface="Arial"/>
              <a:buNone/>
            </a:pPr>
            <a:endParaRPr/>
          </a:p>
          <a:p>
            <a:pPr lvl="4" rtl="0">
              <a:spcBef>
                <a:spcPts val="0"/>
              </a:spcBef>
              <a:buClr>
                <a:srgbClr val="000000"/>
              </a:buClr>
              <a:buSzPct val="100000"/>
              <a:buFont typeface="Arial"/>
              <a:buNone/>
            </a:pPr>
            <a:endParaRPr/>
          </a:p>
          <a:p>
            <a:pPr lvl="5" rtl="0">
              <a:spcBef>
                <a:spcPts val="0"/>
              </a:spcBef>
              <a:buClr>
                <a:srgbClr val="000000"/>
              </a:buClr>
              <a:buSzPct val="100000"/>
              <a:buFont typeface="Arial"/>
              <a:buNone/>
            </a:pPr>
            <a:endParaRPr/>
          </a:p>
          <a:p>
            <a:pPr lvl="6" rtl="0">
              <a:spcBef>
                <a:spcPts val="0"/>
              </a:spcBef>
              <a:buClr>
                <a:srgbClr val="000000"/>
              </a:buClr>
              <a:buSzPct val="100000"/>
              <a:buFont typeface="Arial"/>
              <a:buNone/>
            </a:pPr>
            <a:endParaRPr/>
          </a:p>
          <a:p>
            <a:pPr lvl="7" rtl="0">
              <a:spcBef>
                <a:spcPts val="0"/>
              </a:spcBef>
              <a:buClr>
                <a:srgbClr val="000000"/>
              </a:buClr>
              <a:buSzPct val="100000"/>
              <a:buFont typeface="Arial"/>
              <a:buNone/>
            </a:pPr>
            <a:endParaRPr/>
          </a:p>
          <a:p>
            <a:pPr lvl="8" rtl="0">
              <a:spcBef>
                <a:spcPts val="0"/>
              </a:spcBef>
              <a:buClr>
                <a:srgbClr val="000000"/>
              </a:buClr>
              <a:buSzPct val="100000"/>
              <a:buFont typeface="Arial"/>
              <a:buNone/>
            </a:pPr>
            <a:endParaRPr/>
          </a:p>
        </p:txBody>
      </p:sp>
    </p:spTree>
    <p:extLst>
      <p:ext uri="{BB962C8B-B14F-4D97-AF65-F5344CB8AC3E}">
        <p14:creationId xmlns:p14="http://schemas.microsoft.com/office/powerpoint/2010/main" val="2831446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914400" y="4343400"/>
            <a:ext cx="5029200" cy="4114800"/>
          </a:xfrm>
          <a:prstGeom prst="rect">
            <a:avLst/>
          </a:prstGeom>
        </p:spPr>
        <p:txBody>
          <a:bodyPr lIns="91425" tIns="91425" rIns="91425" bIns="91425" anchor="ctr" anchorCtr="0">
            <a:noAutofit/>
          </a:bodyPr>
          <a:lstStyle/>
          <a:p>
            <a:pPr lvl="0">
              <a:spcBef>
                <a:spcPts val="0"/>
              </a:spcBef>
              <a:buNone/>
            </a:pPr>
            <a:endParaRPr/>
          </a:p>
        </p:txBody>
      </p:sp>
      <p:sp>
        <p:nvSpPr>
          <p:cNvPr id="102" name="Shape 102"/>
          <p:cNvSpPr txBox="1">
            <a:spLocks noGrp="1"/>
          </p:cNvSpPr>
          <p:nvPr>
            <p:ph type="sldNum" idx="12"/>
          </p:nvPr>
        </p:nvSpPr>
        <p:spPr>
          <a:xfrm>
            <a:off x="3886200" y="8686800"/>
            <a:ext cx="2971800" cy="457200"/>
          </a:xfrm>
          <a:prstGeom prst="rect">
            <a:avLst/>
          </a:prstGeom>
        </p:spPr>
        <p:txBody>
          <a:bodyPr lIns="91425" tIns="91425" rIns="91425" bIns="91425" anchor="b" anchorCtr="0">
            <a:noAutofit/>
          </a:bodyPr>
          <a:lstStyle/>
          <a:p>
            <a:pPr lvl="0">
              <a:spcBef>
                <a:spcPts val="0"/>
              </a:spcBef>
              <a:buClr>
                <a:srgbClr val="000000"/>
              </a:buClr>
              <a:buSzPct val="116666"/>
              <a:buFont typeface="Arial"/>
              <a:buNone/>
            </a:pPr>
            <a:endParaRPr/>
          </a:p>
          <a:p>
            <a:pPr lvl="1">
              <a:spcBef>
                <a:spcPts val="0"/>
              </a:spcBef>
              <a:buClr>
                <a:srgbClr val="000000"/>
              </a:buClr>
              <a:buSzPct val="100000"/>
              <a:buFont typeface="Arial"/>
              <a:buNone/>
            </a:pPr>
            <a:endParaRPr/>
          </a:p>
          <a:p>
            <a:pPr lvl="2">
              <a:spcBef>
                <a:spcPts val="0"/>
              </a:spcBef>
              <a:buClr>
                <a:srgbClr val="000000"/>
              </a:buClr>
              <a:buSzPct val="100000"/>
              <a:buFont typeface="Arial"/>
              <a:buNone/>
            </a:pPr>
            <a:endParaRPr/>
          </a:p>
          <a:p>
            <a:pPr lvl="3">
              <a:spcBef>
                <a:spcPts val="0"/>
              </a:spcBef>
              <a:buClr>
                <a:srgbClr val="000000"/>
              </a:buClr>
              <a:buSzPct val="100000"/>
              <a:buFont typeface="Arial"/>
              <a:buNone/>
            </a:pPr>
            <a:endParaRPr/>
          </a:p>
          <a:p>
            <a:pPr lvl="4">
              <a:spcBef>
                <a:spcPts val="0"/>
              </a:spcBef>
              <a:buClr>
                <a:srgbClr val="000000"/>
              </a:buClr>
              <a:buSzPct val="100000"/>
              <a:buFont typeface="Arial"/>
              <a:buNone/>
            </a:pPr>
            <a:endParaRPr/>
          </a:p>
          <a:p>
            <a:pPr lvl="5">
              <a:spcBef>
                <a:spcPts val="0"/>
              </a:spcBef>
              <a:buClr>
                <a:srgbClr val="000000"/>
              </a:buClr>
              <a:buSzPct val="100000"/>
              <a:buFont typeface="Arial"/>
              <a:buNone/>
            </a:pPr>
            <a:endParaRPr/>
          </a:p>
          <a:p>
            <a:pPr lvl="6">
              <a:spcBef>
                <a:spcPts val="0"/>
              </a:spcBef>
              <a:buClr>
                <a:srgbClr val="000000"/>
              </a:buClr>
              <a:buSzPct val="100000"/>
              <a:buFont typeface="Arial"/>
              <a:buNone/>
            </a:pPr>
            <a:endParaRPr/>
          </a:p>
          <a:p>
            <a:pPr lvl="7">
              <a:spcBef>
                <a:spcPts val="0"/>
              </a:spcBef>
              <a:buClr>
                <a:srgbClr val="000000"/>
              </a:buClr>
              <a:buSzPct val="100000"/>
              <a:buFont typeface="Arial"/>
              <a:buNone/>
            </a:pPr>
            <a:endParaRPr/>
          </a:p>
          <a:p>
            <a:pPr lvl="8">
              <a:spcBef>
                <a:spcPts val="0"/>
              </a:spcBef>
              <a:buClr>
                <a:srgbClr val="000000"/>
              </a:buClr>
              <a:buSzPct val="100000"/>
              <a:buFont typeface="Arial"/>
              <a:buNone/>
            </a:pPr>
            <a:endParaRPr/>
          </a:p>
        </p:txBody>
      </p:sp>
    </p:spTree>
    <p:extLst>
      <p:ext uri="{BB962C8B-B14F-4D97-AF65-F5344CB8AC3E}">
        <p14:creationId xmlns:p14="http://schemas.microsoft.com/office/powerpoint/2010/main" val="3371577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914400" y="4343400"/>
            <a:ext cx="5029200" cy="4114800"/>
          </a:xfrm>
          <a:prstGeom prst="rect">
            <a:avLst/>
          </a:prstGeom>
        </p:spPr>
        <p:txBody>
          <a:bodyPr lIns="91425" tIns="91425" rIns="91425" bIns="91425" anchor="ctr" anchorCtr="0">
            <a:noAutofit/>
          </a:bodyPr>
          <a:lstStyle/>
          <a:p>
            <a:pPr lvl="0">
              <a:lnSpc>
                <a:spcPct val="115000"/>
              </a:lnSpc>
              <a:spcBef>
                <a:spcPts val="400"/>
              </a:spcBef>
              <a:buClr>
                <a:schemeClr val="dk1"/>
              </a:buClr>
              <a:buSzPct val="91666"/>
              <a:buFont typeface="Arial"/>
              <a:buNone/>
            </a:pPr>
            <a:r>
              <a:rPr lang="en-US" sz="1200">
                <a:solidFill>
                  <a:schemeClr val="dk1"/>
                </a:solidFill>
              </a:rPr>
              <a:t>NEW PRESENTER</a:t>
            </a:r>
          </a:p>
          <a:p>
            <a:pPr lvl="0">
              <a:lnSpc>
                <a:spcPct val="115000"/>
              </a:lnSpc>
              <a:spcBef>
                <a:spcPts val="400"/>
              </a:spcBef>
              <a:buClr>
                <a:schemeClr val="dk1"/>
              </a:buClr>
              <a:buSzPct val="91666"/>
              <a:buFont typeface="Arial"/>
              <a:buNone/>
            </a:pPr>
            <a:r>
              <a:rPr lang="en-US" sz="1200">
                <a:solidFill>
                  <a:schemeClr val="dk1"/>
                </a:solidFill>
              </a:rPr>
              <a:t>Students and their families finance college in many ways. Some students will have family financial support, you may have some savings you can use, or you may work over the summer or during the school year. Most students also use some type of financial aid to cover the cost of school. We’ll talk about financial aid first.</a:t>
            </a:r>
          </a:p>
          <a:p>
            <a:pPr lvl="0">
              <a:spcBef>
                <a:spcPts val="0"/>
              </a:spcBef>
              <a:buNone/>
            </a:pPr>
            <a:endParaRPr/>
          </a:p>
        </p:txBody>
      </p:sp>
      <p:sp>
        <p:nvSpPr>
          <p:cNvPr id="109" name="Shape 109"/>
          <p:cNvSpPr txBox="1">
            <a:spLocks noGrp="1"/>
          </p:cNvSpPr>
          <p:nvPr>
            <p:ph type="sldNum" idx="12"/>
          </p:nvPr>
        </p:nvSpPr>
        <p:spPr>
          <a:xfrm>
            <a:off x="3886200" y="8686800"/>
            <a:ext cx="2971800" cy="457200"/>
          </a:xfrm>
          <a:prstGeom prst="rect">
            <a:avLst/>
          </a:prstGeom>
        </p:spPr>
        <p:txBody>
          <a:bodyPr lIns="91425" tIns="91425" rIns="91425" bIns="91425" anchor="b" anchorCtr="0">
            <a:noAutofit/>
          </a:bodyPr>
          <a:lstStyle/>
          <a:p>
            <a:pPr lvl="0">
              <a:spcBef>
                <a:spcPts val="0"/>
              </a:spcBef>
              <a:buClr>
                <a:srgbClr val="000000"/>
              </a:buClr>
              <a:buSzPct val="116666"/>
              <a:buFont typeface="Arial"/>
              <a:buNone/>
            </a:pPr>
            <a:endParaRPr/>
          </a:p>
          <a:p>
            <a:pPr lvl="1">
              <a:spcBef>
                <a:spcPts val="0"/>
              </a:spcBef>
              <a:buClr>
                <a:srgbClr val="000000"/>
              </a:buClr>
              <a:buSzPct val="100000"/>
              <a:buFont typeface="Arial"/>
              <a:buNone/>
            </a:pPr>
            <a:endParaRPr/>
          </a:p>
          <a:p>
            <a:pPr lvl="2">
              <a:spcBef>
                <a:spcPts val="0"/>
              </a:spcBef>
              <a:buClr>
                <a:srgbClr val="000000"/>
              </a:buClr>
              <a:buSzPct val="100000"/>
              <a:buFont typeface="Arial"/>
              <a:buNone/>
            </a:pPr>
            <a:endParaRPr/>
          </a:p>
          <a:p>
            <a:pPr lvl="3">
              <a:spcBef>
                <a:spcPts val="0"/>
              </a:spcBef>
              <a:buClr>
                <a:srgbClr val="000000"/>
              </a:buClr>
              <a:buSzPct val="100000"/>
              <a:buFont typeface="Arial"/>
              <a:buNone/>
            </a:pPr>
            <a:endParaRPr/>
          </a:p>
          <a:p>
            <a:pPr lvl="4">
              <a:spcBef>
                <a:spcPts val="0"/>
              </a:spcBef>
              <a:buClr>
                <a:srgbClr val="000000"/>
              </a:buClr>
              <a:buSzPct val="100000"/>
              <a:buFont typeface="Arial"/>
              <a:buNone/>
            </a:pPr>
            <a:endParaRPr/>
          </a:p>
          <a:p>
            <a:pPr lvl="5">
              <a:spcBef>
                <a:spcPts val="0"/>
              </a:spcBef>
              <a:buClr>
                <a:srgbClr val="000000"/>
              </a:buClr>
              <a:buSzPct val="100000"/>
              <a:buFont typeface="Arial"/>
              <a:buNone/>
            </a:pPr>
            <a:endParaRPr/>
          </a:p>
          <a:p>
            <a:pPr lvl="6">
              <a:spcBef>
                <a:spcPts val="0"/>
              </a:spcBef>
              <a:buClr>
                <a:srgbClr val="000000"/>
              </a:buClr>
              <a:buSzPct val="100000"/>
              <a:buFont typeface="Arial"/>
              <a:buNone/>
            </a:pPr>
            <a:endParaRPr/>
          </a:p>
          <a:p>
            <a:pPr lvl="7">
              <a:spcBef>
                <a:spcPts val="0"/>
              </a:spcBef>
              <a:buClr>
                <a:srgbClr val="000000"/>
              </a:buClr>
              <a:buSzPct val="100000"/>
              <a:buFont typeface="Arial"/>
              <a:buNone/>
            </a:pPr>
            <a:endParaRPr/>
          </a:p>
          <a:p>
            <a:pPr lvl="8">
              <a:spcBef>
                <a:spcPts val="0"/>
              </a:spcBef>
              <a:buClr>
                <a:srgbClr val="000000"/>
              </a:buClr>
              <a:buSzPct val="100000"/>
              <a:buFont typeface="Arial"/>
              <a:buNone/>
            </a:pPr>
            <a:endParaRPr/>
          </a:p>
        </p:txBody>
      </p:sp>
    </p:spTree>
    <p:extLst>
      <p:ext uri="{BB962C8B-B14F-4D97-AF65-F5344CB8AC3E}">
        <p14:creationId xmlns:p14="http://schemas.microsoft.com/office/powerpoint/2010/main" val="16736540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914400" y="4343400"/>
            <a:ext cx="5029200" cy="4114800"/>
          </a:xfrm>
          <a:prstGeom prst="rect">
            <a:avLst/>
          </a:prstGeom>
        </p:spPr>
        <p:txBody>
          <a:bodyPr lIns="91425" tIns="91425" rIns="91425" bIns="91425" anchor="ctr" anchorCtr="0">
            <a:noAutofit/>
          </a:bodyPr>
          <a:lstStyle/>
          <a:p>
            <a:pPr lvl="0">
              <a:lnSpc>
                <a:spcPct val="115000"/>
              </a:lnSpc>
              <a:spcBef>
                <a:spcPts val="400"/>
              </a:spcBef>
              <a:buClr>
                <a:schemeClr val="dk1"/>
              </a:buClr>
              <a:buSzPct val="91666"/>
              <a:buFont typeface="Arial"/>
              <a:buNone/>
            </a:pPr>
            <a:r>
              <a:rPr lang="en-US" sz="1200">
                <a:solidFill>
                  <a:schemeClr val="dk1"/>
                </a:solidFill>
              </a:rPr>
              <a:t>There are four types of financial aid. Most people don’t consider loans to be financial aid, but they are. We will talk about each type of financial aid.</a:t>
            </a:r>
          </a:p>
          <a:p>
            <a:pPr lvl="0">
              <a:spcBef>
                <a:spcPts val="0"/>
              </a:spcBef>
              <a:buNone/>
            </a:pPr>
            <a:endParaRPr/>
          </a:p>
        </p:txBody>
      </p:sp>
      <p:sp>
        <p:nvSpPr>
          <p:cNvPr id="116" name="Shape 116"/>
          <p:cNvSpPr txBox="1">
            <a:spLocks noGrp="1"/>
          </p:cNvSpPr>
          <p:nvPr>
            <p:ph type="sldNum" idx="12"/>
          </p:nvPr>
        </p:nvSpPr>
        <p:spPr>
          <a:xfrm>
            <a:off x="3886200" y="8686800"/>
            <a:ext cx="2971800" cy="457200"/>
          </a:xfrm>
          <a:prstGeom prst="rect">
            <a:avLst/>
          </a:prstGeom>
        </p:spPr>
        <p:txBody>
          <a:bodyPr lIns="91425" tIns="91425" rIns="91425" bIns="91425" anchor="b" anchorCtr="0">
            <a:noAutofit/>
          </a:bodyPr>
          <a:lstStyle/>
          <a:p>
            <a:pPr lvl="0">
              <a:spcBef>
                <a:spcPts val="0"/>
              </a:spcBef>
              <a:buClr>
                <a:srgbClr val="000000"/>
              </a:buClr>
              <a:buSzPct val="116666"/>
              <a:buFont typeface="Arial"/>
              <a:buNone/>
            </a:pPr>
            <a:endParaRPr/>
          </a:p>
          <a:p>
            <a:pPr lvl="1">
              <a:spcBef>
                <a:spcPts val="0"/>
              </a:spcBef>
              <a:buClr>
                <a:srgbClr val="000000"/>
              </a:buClr>
              <a:buSzPct val="100000"/>
              <a:buFont typeface="Arial"/>
              <a:buNone/>
            </a:pPr>
            <a:endParaRPr/>
          </a:p>
          <a:p>
            <a:pPr lvl="2">
              <a:spcBef>
                <a:spcPts val="0"/>
              </a:spcBef>
              <a:buClr>
                <a:srgbClr val="000000"/>
              </a:buClr>
              <a:buSzPct val="100000"/>
              <a:buFont typeface="Arial"/>
              <a:buNone/>
            </a:pPr>
            <a:endParaRPr/>
          </a:p>
          <a:p>
            <a:pPr lvl="3">
              <a:spcBef>
                <a:spcPts val="0"/>
              </a:spcBef>
              <a:buClr>
                <a:srgbClr val="000000"/>
              </a:buClr>
              <a:buSzPct val="100000"/>
              <a:buFont typeface="Arial"/>
              <a:buNone/>
            </a:pPr>
            <a:endParaRPr/>
          </a:p>
          <a:p>
            <a:pPr lvl="4">
              <a:spcBef>
                <a:spcPts val="0"/>
              </a:spcBef>
              <a:buClr>
                <a:srgbClr val="000000"/>
              </a:buClr>
              <a:buSzPct val="100000"/>
              <a:buFont typeface="Arial"/>
              <a:buNone/>
            </a:pPr>
            <a:endParaRPr/>
          </a:p>
          <a:p>
            <a:pPr lvl="5">
              <a:spcBef>
                <a:spcPts val="0"/>
              </a:spcBef>
              <a:buClr>
                <a:srgbClr val="000000"/>
              </a:buClr>
              <a:buSzPct val="100000"/>
              <a:buFont typeface="Arial"/>
              <a:buNone/>
            </a:pPr>
            <a:endParaRPr/>
          </a:p>
          <a:p>
            <a:pPr lvl="6">
              <a:spcBef>
                <a:spcPts val="0"/>
              </a:spcBef>
              <a:buClr>
                <a:srgbClr val="000000"/>
              </a:buClr>
              <a:buSzPct val="100000"/>
              <a:buFont typeface="Arial"/>
              <a:buNone/>
            </a:pPr>
            <a:endParaRPr/>
          </a:p>
          <a:p>
            <a:pPr lvl="7">
              <a:spcBef>
                <a:spcPts val="0"/>
              </a:spcBef>
              <a:buClr>
                <a:srgbClr val="000000"/>
              </a:buClr>
              <a:buSzPct val="100000"/>
              <a:buFont typeface="Arial"/>
              <a:buNone/>
            </a:pPr>
            <a:endParaRPr/>
          </a:p>
          <a:p>
            <a:pPr lvl="8">
              <a:spcBef>
                <a:spcPts val="0"/>
              </a:spcBef>
              <a:buClr>
                <a:srgbClr val="000000"/>
              </a:buClr>
              <a:buSzPct val="100000"/>
              <a:buFont typeface="Arial"/>
              <a:buNone/>
            </a:pPr>
            <a:endParaRPr/>
          </a:p>
        </p:txBody>
      </p:sp>
    </p:spTree>
    <p:extLst>
      <p:ext uri="{BB962C8B-B14F-4D97-AF65-F5344CB8AC3E}">
        <p14:creationId xmlns:p14="http://schemas.microsoft.com/office/powerpoint/2010/main" val="22438909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blipFill>
          <a:blip r:embed="rId2">
            <a:alphaModFix/>
          </a:blip>
          <a:stretch>
            <a:fillRect/>
          </a:stretch>
        </a:blipFill>
        <a:effectLst/>
      </p:bgPr>
    </p:bg>
    <p:spTree>
      <p:nvGrpSpPr>
        <p:cNvPr id="1" name="Shape 13"/>
        <p:cNvGrpSpPr/>
        <p:nvPr/>
      </p:nvGrpSpPr>
      <p:grpSpPr>
        <a:xfrm>
          <a:off x="0" y="0"/>
          <a:ext cx="0" cy="0"/>
          <a:chOff x="0" y="0"/>
          <a:chExt cx="0" cy="0"/>
        </a:xfrm>
      </p:grpSpPr>
      <p:sp>
        <p:nvSpPr>
          <p:cNvPr id="14" name="Shape 14"/>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5" name="Shape 15"/>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6" name="Shape 1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US"/>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50" name="Shape 50"/>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1" name="Shape 5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US"/>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2"/>
        <p:cNvGrpSpPr/>
        <p:nvPr/>
      </p:nvGrpSpPr>
      <p:grpSpPr>
        <a:xfrm>
          <a:off x="0" y="0"/>
          <a:ext cx="0" cy="0"/>
          <a:chOff x="0" y="0"/>
          <a:chExt cx="0" cy="0"/>
        </a:xfrm>
      </p:grpSpPr>
      <p:sp>
        <p:nvSpPr>
          <p:cNvPr id="53" name="Shape 5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US"/>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OBJECT">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685800" y="228600"/>
            <a:ext cx="7772400" cy="857400"/>
          </a:xfrm>
          <a:prstGeom prst="rect">
            <a:avLst/>
          </a:prstGeom>
          <a:noFill/>
          <a:ln>
            <a:noFill/>
          </a:ln>
        </p:spPr>
        <p:txBody>
          <a:bodyPr lIns="91425" tIns="91425" rIns="91425" bIns="91425" anchor="ctr" anchorCtr="0"/>
          <a:lstStyle>
            <a:lvl1pPr lvl="0" algn="ctr" rtl="0">
              <a:spcBef>
                <a:spcPts val="0"/>
              </a:spcBef>
              <a:spcAft>
                <a:spcPts val="0"/>
              </a:spcAft>
              <a:buClr>
                <a:srgbClr val="1C88C1"/>
              </a:buClr>
              <a:defRPr sz="4400" b="0">
                <a:solidFill>
                  <a:srgbClr val="1C88C1"/>
                </a:solidFill>
              </a:defRPr>
            </a:lvl1pPr>
            <a:lvl2pPr lvl="1" algn="ctr" rtl="0">
              <a:spcBef>
                <a:spcPts val="0"/>
              </a:spcBef>
              <a:spcAft>
                <a:spcPts val="0"/>
              </a:spcAft>
              <a:defRPr sz="4400">
                <a:solidFill>
                  <a:srgbClr val="7A0019"/>
                </a:solidFill>
                <a:latin typeface="Arial"/>
                <a:ea typeface="Arial"/>
                <a:cs typeface="Arial"/>
                <a:sym typeface="Arial"/>
              </a:defRPr>
            </a:lvl2pPr>
            <a:lvl3pPr lvl="2" algn="ctr" rtl="0">
              <a:spcBef>
                <a:spcPts val="0"/>
              </a:spcBef>
              <a:spcAft>
                <a:spcPts val="0"/>
              </a:spcAft>
              <a:defRPr sz="4400">
                <a:solidFill>
                  <a:srgbClr val="7A0019"/>
                </a:solidFill>
                <a:latin typeface="Arial"/>
                <a:ea typeface="Arial"/>
                <a:cs typeface="Arial"/>
                <a:sym typeface="Arial"/>
              </a:defRPr>
            </a:lvl3pPr>
            <a:lvl4pPr lvl="3" algn="ctr" rtl="0">
              <a:spcBef>
                <a:spcPts val="0"/>
              </a:spcBef>
              <a:spcAft>
                <a:spcPts val="0"/>
              </a:spcAft>
              <a:defRPr sz="4400">
                <a:solidFill>
                  <a:srgbClr val="7A0019"/>
                </a:solidFill>
                <a:latin typeface="Arial"/>
                <a:ea typeface="Arial"/>
                <a:cs typeface="Arial"/>
                <a:sym typeface="Arial"/>
              </a:defRPr>
            </a:lvl4pPr>
            <a:lvl5pPr lvl="4" algn="ctr" rtl="0">
              <a:spcBef>
                <a:spcPts val="0"/>
              </a:spcBef>
              <a:spcAft>
                <a:spcPts val="0"/>
              </a:spcAft>
              <a:defRPr sz="4400">
                <a:solidFill>
                  <a:srgbClr val="7A0019"/>
                </a:solidFill>
                <a:latin typeface="Arial"/>
                <a:ea typeface="Arial"/>
                <a:cs typeface="Arial"/>
                <a:sym typeface="Arial"/>
              </a:defRPr>
            </a:lvl5pPr>
            <a:lvl6pPr marL="457200" lvl="5" algn="ctr" rtl="0">
              <a:spcBef>
                <a:spcPts val="0"/>
              </a:spcBef>
              <a:spcAft>
                <a:spcPts val="0"/>
              </a:spcAft>
              <a:defRPr sz="4400">
                <a:solidFill>
                  <a:srgbClr val="7A0019"/>
                </a:solidFill>
                <a:latin typeface="Arial"/>
                <a:ea typeface="Arial"/>
                <a:cs typeface="Arial"/>
                <a:sym typeface="Arial"/>
              </a:defRPr>
            </a:lvl6pPr>
            <a:lvl7pPr marL="914400" lvl="6" algn="ctr" rtl="0">
              <a:spcBef>
                <a:spcPts val="0"/>
              </a:spcBef>
              <a:spcAft>
                <a:spcPts val="0"/>
              </a:spcAft>
              <a:defRPr sz="4400">
                <a:solidFill>
                  <a:srgbClr val="7A0019"/>
                </a:solidFill>
                <a:latin typeface="Arial"/>
                <a:ea typeface="Arial"/>
                <a:cs typeface="Arial"/>
                <a:sym typeface="Arial"/>
              </a:defRPr>
            </a:lvl7pPr>
            <a:lvl8pPr marL="1371600" lvl="7" algn="ctr" rtl="0">
              <a:spcBef>
                <a:spcPts val="0"/>
              </a:spcBef>
              <a:spcAft>
                <a:spcPts val="0"/>
              </a:spcAft>
              <a:defRPr sz="4400">
                <a:solidFill>
                  <a:srgbClr val="7A0019"/>
                </a:solidFill>
                <a:latin typeface="Arial"/>
                <a:ea typeface="Arial"/>
                <a:cs typeface="Arial"/>
                <a:sym typeface="Arial"/>
              </a:defRPr>
            </a:lvl8pPr>
            <a:lvl9pPr marL="1828800" lvl="8" algn="ctr" rtl="0">
              <a:spcBef>
                <a:spcPts val="0"/>
              </a:spcBef>
              <a:spcAft>
                <a:spcPts val="0"/>
              </a:spcAft>
              <a:defRPr sz="4400">
                <a:solidFill>
                  <a:srgbClr val="7A0019"/>
                </a:solidFill>
                <a:latin typeface="Arial"/>
                <a:ea typeface="Arial"/>
                <a:cs typeface="Arial"/>
                <a:sym typeface="Arial"/>
              </a:defRPr>
            </a:lvl9pPr>
          </a:lstStyle>
          <a:p>
            <a:endParaRPr/>
          </a:p>
        </p:txBody>
      </p:sp>
      <p:sp>
        <p:nvSpPr>
          <p:cNvPr id="56" name="Shape 56"/>
          <p:cNvSpPr txBox="1">
            <a:spLocks noGrp="1"/>
          </p:cNvSpPr>
          <p:nvPr>
            <p:ph type="body" idx="1"/>
          </p:nvPr>
        </p:nvSpPr>
        <p:spPr>
          <a:xfrm>
            <a:off x="685800" y="1314450"/>
            <a:ext cx="7772400" cy="3200400"/>
          </a:xfrm>
          <a:prstGeom prst="rect">
            <a:avLst/>
          </a:prstGeom>
          <a:noFill/>
          <a:ln>
            <a:noFill/>
          </a:ln>
        </p:spPr>
        <p:txBody>
          <a:bodyPr lIns="91425" tIns="91425" rIns="91425" bIns="91425" anchor="t" anchorCtr="0"/>
          <a:lstStyle>
            <a:lvl1pPr marL="342900" lvl="0" indent="-222250" algn="l" rtl="0">
              <a:spcBef>
                <a:spcPts val="640"/>
              </a:spcBef>
              <a:spcAft>
                <a:spcPts val="0"/>
              </a:spcAft>
              <a:buFont typeface="Arial"/>
              <a:buChar char="●"/>
              <a:defRPr sz="3200"/>
            </a:lvl1pPr>
            <a:lvl2pPr marL="742950" lvl="1" indent="-177800" algn="l" rtl="0">
              <a:spcBef>
                <a:spcPts val="560"/>
              </a:spcBef>
              <a:spcAft>
                <a:spcPts val="0"/>
              </a:spcAft>
              <a:buFont typeface="Arial"/>
              <a:buChar char="●"/>
              <a:defRPr sz="2800"/>
            </a:lvl2pPr>
            <a:lvl3pPr marL="1143000" lvl="2" indent="-136525" algn="l" rtl="0">
              <a:spcBef>
                <a:spcPts val="480"/>
              </a:spcBef>
              <a:spcAft>
                <a:spcPts val="0"/>
              </a:spcAft>
              <a:buFont typeface="Arial"/>
              <a:buChar char="●"/>
              <a:defRPr sz="2400"/>
            </a:lvl3pPr>
            <a:lvl4pPr marL="1600200" lvl="3" indent="-152400" algn="l" rtl="0">
              <a:spcBef>
                <a:spcPts val="400"/>
              </a:spcBef>
              <a:spcAft>
                <a:spcPts val="0"/>
              </a:spcAft>
              <a:buFont typeface="Arial"/>
              <a:buChar char="●"/>
              <a:defRPr sz="2000"/>
            </a:lvl4pPr>
            <a:lvl5pPr marL="2057400" lvl="4" indent="-152400" algn="l" rtl="0">
              <a:spcBef>
                <a:spcPts val="400"/>
              </a:spcBef>
              <a:spcAft>
                <a:spcPts val="0"/>
              </a:spcAft>
              <a:buFont typeface="Arial"/>
              <a:buChar char="●"/>
              <a:defRPr sz="2000"/>
            </a:lvl5pPr>
            <a:lvl6pPr marL="2514600" lvl="5" indent="-152400" algn="l" rtl="0">
              <a:spcBef>
                <a:spcPts val="400"/>
              </a:spcBef>
              <a:spcAft>
                <a:spcPts val="0"/>
              </a:spcAft>
              <a:buFont typeface="Arial"/>
              <a:buChar char="●"/>
              <a:defRPr sz="2000"/>
            </a:lvl6pPr>
            <a:lvl7pPr marL="2971800" lvl="6" indent="-152400" algn="l" rtl="0">
              <a:spcBef>
                <a:spcPts val="400"/>
              </a:spcBef>
              <a:spcAft>
                <a:spcPts val="0"/>
              </a:spcAft>
              <a:buFont typeface="Arial"/>
              <a:buChar char="●"/>
              <a:defRPr sz="2000"/>
            </a:lvl7pPr>
            <a:lvl8pPr marL="3429000" lvl="7" indent="-152400" algn="l" rtl="0">
              <a:spcBef>
                <a:spcPts val="400"/>
              </a:spcBef>
              <a:spcAft>
                <a:spcPts val="0"/>
              </a:spcAft>
              <a:buFont typeface="Arial"/>
              <a:buChar char="●"/>
              <a:defRPr sz="2000"/>
            </a:lvl8pPr>
            <a:lvl9pPr marL="3886200" lvl="8" indent="-152400" algn="l" rtl="0">
              <a:spcBef>
                <a:spcPts val="400"/>
              </a:spcBef>
              <a:spcAft>
                <a:spcPts val="0"/>
              </a:spcAft>
              <a:buFont typeface="Arial"/>
              <a:buChar char="●"/>
              <a:defRPr sz="20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US"/>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US"/>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6" name="Shape 26"/>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US"/>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US"/>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4" name="Shape 34"/>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5" name="Shape 3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US"/>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8" name="Shape 3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US"/>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9"/>
        <p:cNvGrpSpPr/>
        <p:nvPr/>
      </p:nvGrpSpPr>
      <p:grpSpPr>
        <a:xfrm>
          <a:off x="0" y="0"/>
          <a:ext cx="0" cy="0"/>
          <a:chOff x="0" y="0"/>
          <a:chExt cx="0" cy="0"/>
        </a:xfrm>
      </p:grpSpPr>
      <p:sp>
        <p:nvSpPr>
          <p:cNvPr id="40" name="Shape 40"/>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41" name="Shape 41"/>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2" name="Shape 42"/>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3" name="Shape 43"/>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4" name="Shape 4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US"/>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US"/>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rgbClr val="1C88C1"/>
              </a:buClr>
              <a:buSzPct val="100000"/>
              <a:buFont typeface="Raleway"/>
              <a:buNone/>
              <a:defRPr sz="3200">
                <a:solidFill>
                  <a:srgbClr val="1C88C1"/>
                </a:solidFill>
                <a:latin typeface="Raleway"/>
                <a:ea typeface="Raleway"/>
                <a:cs typeface="Raleway"/>
                <a:sym typeface="Raleway"/>
              </a:defRPr>
            </a:lvl1pPr>
            <a:lvl2pPr lvl="1">
              <a:spcBef>
                <a:spcPts val="0"/>
              </a:spcBef>
              <a:buClr>
                <a:srgbClr val="5C5C5C"/>
              </a:buClr>
              <a:buSzPct val="100000"/>
              <a:buFont typeface="Raleway"/>
              <a:buNone/>
              <a:defRPr sz="3200">
                <a:solidFill>
                  <a:srgbClr val="5C5C5C"/>
                </a:solidFill>
                <a:latin typeface="Raleway"/>
                <a:ea typeface="Raleway"/>
                <a:cs typeface="Raleway"/>
                <a:sym typeface="Raleway"/>
              </a:defRPr>
            </a:lvl2pPr>
            <a:lvl3pPr lvl="2">
              <a:spcBef>
                <a:spcPts val="0"/>
              </a:spcBef>
              <a:buClr>
                <a:srgbClr val="5C5C5C"/>
              </a:buClr>
              <a:buSzPct val="100000"/>
              <a:buFont typeface="Raleway"/>
              <a:buNone/>
              <a:defRPr sz="3200">
                <a:solidFill>
                  <a:srgbClr val="5C5C5C"/>
                </a:solidFill>
                <a:latin typeface="Raleway"/>
                <a:ea typeface="Raleway"/>
                <a:cs typeface="Raleway"/>
                <a:sym typeface="Raleway"/>
              </a:defRPr>
            </a:lvl3pPr>
            <a:lvl4pPr lvl="3">
              <a:spcBef>
                <a:spcPts val="0"/>
              </a:spcBef>
              <a:buClr>
                <a:srgbClr val="5C5C5C"/>
              </a:buClr>
              <a:buSzPct val="100000"/>
              <a:buFont typeface="Raleway"/>
              <a:buNone/>
              <a:defRPr sz="3200">
                <a:solidFill>
                  <a:srgbClr val="5C5C5C"/>
                </a:solidFill>
                <a:latin typeface="Raleway"/>
                <a:ea typeface="Raleway"/>
                <a:cs typeface="Raleway"/>
                <a:sym typeface="Raleway"/>
              </a:defRPr>
            </a:lvl4pPr>
            <a:lvl5pPr lvl="4">
              <a:spcBef>
                <a:spcPts val="0"/>
              </a:spcBef>
              <a:buClr>
                <a:srgbClr val="5C5C5C"/>
              </a:buClr>
              <a:buSzPct val="100000"/>
              <a:buFont typeface="Raleway"/>
              <a:buNone/>
              <a:defRPr sz="3200">
                <a:solidFill>
                  <a:srgbClr val="5C5C5C"/>
                </a:solidFill>
                <a:latin typeface="Raleway"/>
                <a:ea typeface="Raleway"/>
                <a:cs typeface="Raleway"/>
                <a:sym typeface="Raleway"/>
              </a:defRPr>
            </a:lvl5pPr>
            <a:lvl6pPr lvl="5">
              <a:spcBef>
                <a:spcPts val="0"/>
              </a:spcBef>
              <a:buClr>
                <a:srgbClr val="5C5C5C"/>
              </a:buClr>
              <a:buSzPct val="100000"/>
              <a:buFont typeface="Raleway"/>
              <a:buNone/>
              <a:defRPr sz="3200">
                <a:solidFill>
                  <a:srgbClr val="5C5C5C"/>
                </a:solidFill>
                <a:latin typeface="Raleway"/>
                <a:ea typeface="Raleway"/>
                <a:cs typeface="Raleway"/>
                <a:sym typeface="Raleway"/>
              </a:defRPr>
            </a:lvl6pPr>
            <a:lvl7pPr lvl="6">
              <a:spcBef>
                <a:spcPts val="0"/>
              </a:spcBef>
              <a:buClr>
                <a:srgbClr val="5C5C5C"/>
              </a:buClr>
              <a:buSzPct val="100000"/>
              <a:buFont typeface="Raleway"/>
              <a:buNone/>
              <a:defRPr sz="3200">
                <a:solidFill>
                  <a:srgbClr val="5C5C5C"/>
                </a:solidFill>
                <a:latin typeface="Raleway"/>
                <a:ea typeface="Raleway"/>
                <a:cs typeface="Raleway"/>
                <a:sym typeface="Raleway"/>
              </a:defRPr>
            </a:lvl7pPr>
            <a:lvl8pPr lvl="7">
              <a:spcBef>
                <a:spcPts val="0"/>
              </a:spcBef>
              <a:buClr>
                <a:srgbClr val="5C5C5C"/>
              </a:buClr>
              <a:buSzPct val="100000"/>
              <a:buFont typeface="Raleway"/>
              <a:buNone/>
              <a:defRPr sz="3200">
                <a:solidFill>
                  <a:srgbClr val="5C5C5C"/>
                </a:solidFill>
                <a:latin typeface="Raleway"/>
                <a:ea typeface="Raleway"/>
                <a:cs typeface="Raleway"/>
                <a:sym typeface="Raleway"/>
              </a:defRPr>
            </a:lvl8pPr>
            <a:lvl9pPr lvl="8">
              <a:spcBef>
                <a:spcPts val="0"/>
              </a:spcBef>
              <a:buClr>
                <a:srgbClr val="5C5C5C"/>
              </a:buClr>
              <a:buSzPct val="100000"/>
              <a:buFont typeface="Raleway"/>
              <a:buNone/>
              <a:defRPr sz="3200">
                <a:solidFill>
                  <a:srgbClr val="5C5C5C"/>
                </a:solidFill>
                <a:latin typeface="Raleway"/>
                <a:ea typeface="Raleway"/>
                <a:cs typeface="Raleway"/>
                <a:sym typeface="Raleway"/>
              </a:defRPr>
            </a:lvl9pPr>
          </a:lstStyle>
          <a:p>
            <a:endParaRPr/>
          </a:p>
        </p:txBody>
      </p:sp>
      <p:sp>
        <p:nvSpPr>
          <p:cNvPr id="11" name="Shape 11"/>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rgbClr val="5C5C5C"/>
              </a:buClr>
              <a:buSzPct val="100000"/>
              <a:buFont typeface="Raleway"/>
              <a:defRPr sz="2400">
                <a:solidFill>
                  <a:srgbClr val="5C5C5C"/>
                </a:solidFill>
                <a:latin typeface="Raleway"/>
                <a:ea typeface="Raleway"/>
                <a:cs typeface="Raleway"/>
                <a:sym typeface="Raleway"/>
              </a:defRPr>
            </a:lvl1pPr>
            <a:lvl2pPr lvl="1">
              <a:lnSpc>
                <a:spcPct val="115000"/>
              </a:lnSpc>
              <a:spcBef>
                <a:spcPts val="0"/>
              </a:spcBef>
              <a:spcAft>
                <a:spcPts val="1600"/>
              </a:spcAft>
              <a:buClr>
                <a:srgbClr val="5C5C5C"/>
              </a:buClr>
              <a:buSzPct val="100000"/>
              <a:buFont typeface="Raleway"/>
              <a:defRPr sz="2000">
                <a:solidFill>
                  <a:srgbClr val="5C5C5C"/>
                </a:solidFill>
                <a:latin typeface="Raleway"/>
                <a:ea typeface="Raleway"/>
                <a:cs typeface="Raleway"/>
                <a:sym typeface="Raleway"/>
              </a:defRPr>
            </a:lvl2pPr>
            <a:lvl3pPr lvl="2">
              <a:lnSpc>
                <a:spcPct val="115000"/>
              </a:lnSpc>
              <a:spcBef>
                <a:spcPts val="0"/>
              </a:spcBef>
              <a:spcAft>
                <a:spcPts val="1600"/>
              </a:spcAft>
              <a:buClr>
                <a:srgbClr val="5C5C5C"/>
              </a:buClr>
              <a:buSzPct val="100000"/>
              <a:buFont typeface="Raleway"/>
              <a:defRPr sz="1600">
                <a:solidFill>
                  <a:srgbClr val="5C5C5C"/>
                </a:solidFill>
                <a:latin typeface="Raleway"/>
                <a:ea typeface="Raleway"/>
                <a:cs typeface="Raleway"/>
                <a:sym typeface="Raleway"/>
              </a:defRPr>
            </a:lvl3pPr>
            <a:lvl4pPr lvl="3">
              <a:lnSpc>
                <a:spcPct val="115000"/>
              </a:lnSpc>
              <a:spcBef>
                <a:spcPts val="0"/>
              </a:spcBef>
              <a:spcAft>
                <a:spcPts val="1600"/>
              </a:spcAft>
              <a:buClr>
                <a:srgbClr val="5C5C5C"/>
              </a:buClr>
              <a:buFont typeface="Raleway"/>
              <a:defRPr>
                <a:solidFill>
                  <a:srgbClr val="5C5C5C"/>
                </a:solidFill>
                <a:latin typeface="Raleway"/>
                <a:ea typeface="Raleway"/>
                <a:cs typeface="Raleway"/>
                <a:sym typeface="Raleway"/>
              </a:defRPr>
            </a:lvl4pPr>
            <a:lvl5pPr lvl="4">
              <a:lnSpc>
                <a:spcPct val="115000"/>
              </a:lnSpc>
              <a:spcBef>
                <a:spcPts val="0"/>
              </a:spcBef>
              <a:spcAft>
                <a:spcPts val="1600"/>
              </a:spcAft>
              <a:buClr>
                <a:srgbClr val="5C5C5C"/>
              </a:buClr>
              <a:buFont typeface="Raleway"/>
              <a:defRPr>
                <a:solidFill>
                  <a:srgbClr val="5C5C5C"/>
                </a:solidFill>
                <a:latin typeface="Raleway"/>
                <a:ea typeface="Raleway"/>
                <a:cs typeface="Raleway"/>
                <a:sym typeface="Raleway"/>
              </a:defRPr>
            </a:lvl5pPr>
            <a:lvl6pPr lvl="5">
              <a:lnSpc>
                <a:spcPct val="115000"/>
              </a:lnSpc>
              <a:spcBef>
                <a:spcPts val="0"/>
              </a:spcBef>
              <a:spcAft>
                <a:spcPts val="1600"/>
              </a:spcAft>
              <a:buClr>
                <a:srgbClr val="5C5C5C"/>
              </a:buClr>
              <a:buFont typeface="Raleway"/>
              <a:defRPr>
                <a:solidFill>
                  <a:srgbClr val="5C5C5C"/>
                </a:solidFill>
                <a:latin typeface="Raleway"/>
                <a:ea typeface="Raleway"/>
                <a:cs typeface="Raleway"/>
                <a:sym typeface="Raleway"/>
              </a:defRPr>
            </a:lvl6pPr>
            <a:lvl7pPr lvl="6">
              <a:lnSpc>
                <a:spcPct val="115000"/>
              </a:lnSpc>
              <a:spcBef>
                <a:spcPts val="0"/>
              </a:spcBef>
              <a:spcAft>
                <a:spcPts val="1600"/>
              </a:spcAft>
              <a:buClr>
                <a:srgbClr val="5C5C5C"/>
              </a:buClr>
              <a:buFont typeface="Raleway"/>
              <a:defRPr>
                <a:solidFill>
                  <a:srgbClr val="5C5C5C"/>
                </a:solidFill>
                <a:latin typeface="Raleway"/>
                <a:ea typeface="Raleway"/>
                <a:cs typeface="Raleway"/>
                <a:sym typeface="Raleway"/>
              </a:defRPr>
            </a:lvl7pPr>
            <a:lvl8pPr lvl="7">
              <a:lnSpc>
                <a:spcPct val="115000"/>
              </a:lnSpc>
              <a:spcBef>
                <a:spcPts val="0"/>
              </a:spcBef>
              <a:spcAft>
                <a:spcPts val="1600"/>
              </a:spcAft>
              <a:buClr>
                <a:srgbClr val="5C5C5C"/>
              </a:buClr>
              <a:buFont typeface="Raleway"/>
              <a:defRPr>
                <a:solidFill>
                  <a:srgbClr val="5C5C5C"/>
                </a:solidFill>
                <a:latin typeface="Raleway"/>
                <a:ea typeface="Raleway"/>
                <a:cs typeface="Raleway"/>
                <a:sym typeface="Raleway"/>
              </a:defRPr>
            </a:lvl8pPr>
            <a:lvl9pPr lvl="8">
              <a:lnSpc>
                <a:spcPct val="115000"/>
              </a:lnSpc>
              <a:spcBef>
                <a:spcPts val="0"/>
              </a:spcBef>
              <a:spcAft>
                <a:spcPts val="1600"/>
              </a:spcAft>
              <a:buClr>
                <a:srgbClr val="5C5C5C"/>
              </a:buClr>
              <a:buFont typeface="Raleway"/>
              <a:defRPr>
                <a:solidFill>
                  <a:srgbClr val="5C5C5C"/>
                </a:solidFill>
                <a:latin typeface="Raleway"/>
                <a:ea typeface="Raleway"/>
                <a:cs typeface="Raleway"/>
                <a:sym typeface="Raleway"/>
              </a:defRPr>
            </a:lvl9pPr>
          </a:lstStyle>
          <a:p>
            <a:endParaRPr/>
          </a:p>
        </p:txBody>
      </p:sp>
      <p:sp>
        <p:nvSpPr>
          <p:cNvPr id="12" name="Shape 12"/>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US" sz="1000">
                <a:solidFill>
                  <a:schemeClr val="dk2"/>
                </a:solidFill>
              </a:rPr>
              <a:t>‹#›</a:t>
            </a:fld>
            <a:endParaRPr lang="en-US"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www.fastweb.com/" TargetMode="External"/><Relationship Id="rId2" Type="http://schemas.openxmlformats.org/officeDocument/2006/relationships/notesSlide" Target="../notesSlides/notesSlide11.xml"/><Relationship Id="rId1" Type="http://schemas.openxmlformats.org/officeDocument/2006/relationships/slideLayout" Target="../slideLayouts/slideLayout12.xml"/><Relationship Id="rId5" Type="http://schemas.openxmlformats.org/officeDocument/2006/relationships/hyperlink" Target="http://www.collegeboard.org/" TargetMode="External"/><Relationship Id="rId4" Type="http://schemas.openxmlformats.org/officeDocument/2006/relationships/hyperlink" Target="www.fastweb.com"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hyperlink" Target="http://www.ohe.state.mn.us/" TargetMode="External"/><Relationship Id="rId7" Type="http://schemas.openxmlformats.org/officeDocument/2006/relationships/hyperlink" Target="http://www.collegeboard.org/" TargetMode="External"/><Relationship Id="rId2" Type="http://schemas.openxmlformats.org/officeDocument/2006/relationships/notesSlide" Target="../notesSlides/notesSlide26.xml"/><Relationship Id="rId1" Type="http://schemas.openxmlformats.org/officeDocument/2006/relationships/slideLayout" Target="../slideLayouts/slideLayout12.xml"/><Relationship Id="rId6" Type="http://schemas.openxmlformats.org/officeDocument/2006/relationships/hyperlink" Target="http://www.fastweb.com/" TargetMode="External"/><Relationship Id="rId5" Type="http://schemas.openxmlformats.org/officeDocument/2006/relationships/hyperlink" Target="http://www.iseek.org/" TargetMode="External"/><Relationship Id="rId4" Type="http://schemas.openxmlformats.org/officeDocument/2006/relationships/hyperlink" Target="http://www.finaid.org/"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p:nvPr/>
        </p:nvSpPr>
        <p:spPr>
          <a:xfrm>
            <a:off x="-68175" y="1318463"/>
            <a:ext cx="9270600" cy="1643400"/>
          </a:xfrm>
          <a:prstGeom prst="rect">
            <a:avLst/>
          </a:prstGeom>
          <a:solidFill>
            <a:srgbClr val="037FA6"/>
          </a:solidFill>
          <a:ln>
            <a:noFill/>
          </a:ln>
        </p:spPr>
        <p:txBody>
          <a:bodyPr lIns="91425" tIns="91425" rIns="91425" bIns="91425" anchor="ctr" anchorCtr="0">
            <a:noAutofit/>
          </a:bodyPr>
          <a:lstStyle/>
          <a:p>
            <a:pPr lvl="0">
              <a:spcBef>
                <a:spcPts val="0"/>
              </a:spcBef>
              <a:buNone/>
            </a:pPr>
            <a:endParaRPr/>
          </a:p>
        </p:txBody>
      </p:sp>
      <p:sp>
        <p:nvSpPr>
          <p:cNvPr id="63" name="Shape 63"/>
          <p:cNvSpPr txBox="1"/>
          <p:nvPr/>
        </p:nvSpPr>
        <p:spPr>
          <a:xfrm>
            <a:off x="311708" y="1358531"/>
            <a:ext cx="8520600" cy="1539300"/>
          </a:xfrm>
          <a:prstGeom prst="rect">
            <a:avLst/>
          </a:prstGeom>
          <a:noFill/>
          <a:ln>
            <a:noFill/>
          </a:ln>
        </p:spPr>
        <p:txBody>
          <a:bodyPr lIns="91425" tIns="91425" rIns="91425" bIns="91425" anchor="b" anchorCtr="0">
            <a:noAutofit/>
          </a:bodyPr>
          <a:lstStyle/>
          <a:p>
            <a:pPr lvl="0" algn="ctr" rtl="0">
              <a:spcBef>
                <a:spcPts val="0"/>
              </a:spcBef>
              <a:buNone/>
            </a:pPr>
            <a:r>
              <a:rPr lang="en-US" sz="6000">
                <a:solidFill>
                  <a:srgbClr val="FFFFFF"/>
                </a:solidFill>
                <a:latin typeface="Raleway"/>
                <a:ea typeface="Raleway"/>
                <a:cs typeface="Raleway"/>
                <a:sym typeface="Raleway"/>
              </a:rPr>
              <a:t>Investing in your future</a:t>
            </a:r>
          </a:p>
          <a:p>
            <a:pPr lvl="0" algn="ctr" rtl="0">
              <a:spcBef>
                <a:spcPts val="0"/>
              </a:spcBef>
              <a:buNone/>
            </a:pPr>
            <a:r>
              <a:rPr lang="en-US" sz="2800">
                <a:solidFill>
                  <a:srgbClr val="FFFFFF"/>
                </a:solidFill>
                <a:latin typeface="Raleway"/>
                <a:ea typeface="Raleway"/>
                <a:cs typeface="Raleway"/>
                <a:sym typeface="Raleway"/>
              </a:rPr>
              <a:t>an introduction to managing the costs of college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685800" y="228600"/>
            <a:ext cx="7772400" cy="857400"/>
          </a:xfrm>
          <a:prstGeom prst="rect">
            <a:avLst/>
          </a:prstGeom>
        </p:spPr>
        <p:txBody>
          <a:bodyPr lIns="91425" tIns="91425" rIns="91425" bIns="91425" anchor="ctr" anchorCtr="0">
            <a:noAutofit/>
          </a:bodyPr>
          <a:lstStyle/>
          <a:p>
            <a:pPr lvl="0">
              <a:spcBef>
                <a:spcPts val="0"/>
              </a:spcBef>
              <a:buNone/>
            </a:pPr>
            <a:r>
              <a:rPr lang="en-US" sz="3800" b="1">
                <a:solidFill>
                  <a:srgbClr val="434343"/>
                </a:solidFill>
              </a:rPr>
              <a:t>WHAT IS A SCHOLARSHIP?</a:t>
            </a:r>
          </a:p>
        </p:txBody>
      </p:sp>
      <p:sp>
        <p:nvSpPr>
          <p:cNvPr id="126" name="Shape 126"/>
          <p:cNvSpPr txBox="1">
            <a:spLocks noGrp="1"/>
          </p:cNvSpPr>
          <p:nvPr>
            <p:ph type="body" idx="1"/>
          </p:nvPr>
        </p:nvSpPr>
        <p:spPr>
          <a:xfrm>
            <a:off x="685800" y="1314450"/>
            <a:ext cx="8268600" cy="3200400"/>
          </a:xfrm>
          <a:prstGeom prst="rect">
            <a:avLst/>
          </a:prstGeom>
        </p:spPr>
        <p:txBody>
          <a:bodyPr lIns="91425" tIns="91425" rIns="91425" bIns="91425" anchor="t" anchorCtr="0">
            <a:noAutofit/>
          </a:bodyPr>
          <a:lstStyle/>
          <a:p>
            <a:pPr marL="457200" lvl="0" indent="-355600" rtl="0">
              <a:lnSpc>
                <a:spcPct val="100000"/>
              </a:lnSpc>
              <a:spcBef>
                <a:spcPts val="0"/>
              </a:spcBef>
              <a:spcAft>
                <a:spcPts val="1000"/>
              </a:spcAft>
              <a:buSzPct val="100000"/>
              <a:buChar char="●"/>
            </a:pPr>
            <a:r>
              <a:rPr lang="en-US" sz="2000"/>
              <a:t>Money awarded to a student to help pay for educational expenses</a:t>
            </a:r>
          </a:p>
          <a:p>
            <a:pPr marL="457200" lvl="0" indent="-355600" rtl="0">
              <a:lnSpc>
                <a:spcPct val="150000"/>
              </a:lnSpc>
              <a:spcBef>
                <a:spcPts val="0"/>
              </a:spcBef>
              <a:buSzPct val="100000"/>
              <a:buChar char="●"/>
            </a:pPr>
            <a:r>
              <a:rPr lang="en-US" sz="2000"/>
              <a:t>Scholarships do not have to be paid back</a:t>
            </a:r>
          </a:p>
          <a:p>
            <a:pPr marL="457200" lvl="0" indent="-355600">
              <a:lnSpc>
                <a:spcPct val="100000"/>
              </a:lnSpc>
              <a:spcBef>
                <a:spcPts val="0"/>
              </a:spcBef>
              <a:buSzPct val="100000"/>
              <a:buChar char="●"/>
            </a:pPr>
            <a:r>
              <a:rPr lang="en-US" sz="2000"/>
              <a:t>Scholarships are awarded based on merit</a:t>
            </a:r>
          </a:p>
          <a:p>
            <a:pPr marL="914400" lvl="1" indent="-355600" rtl="0">
              <a:lnSpc>
                <a:spcPct val="150000"/>
              </a:lnSpc>
              <a:spcBef>
                <a:spcPts val="0"/>
              </a:spcBef>
              <a:buClr>
                <a:srgbClr val="666666"/>
              </a:buClr>
              <a:buSzPct val="100000"/>
              <a:buChar char="○"/>
            </a:pPr>
            <a:r>
              <a:rPr lang="en-US" sz="2000">
                <a:solidFill>
                  <a:srgbClr val="666666"/>
                </a:solidFill>
              </a:rPr>
              <a:t>   (GPA, activities, essay, etc.)</a:t>
            </a:r>
          </a:p>
          <a:p>
            <a:pPr marL="457200" lvl="0" indent="-355600">
              <a:lnSpc>
                <a:spcPct val="150000"/>
              </a:lnSpc>
              <a:spcBef>
                <a:spcPts val="0"/>
              </a:spcBef>
              <a:buSzPct val="100000"/>
              <a:buChar char="●"/>
            </a:pPr>
            <a:r>
              <a:rPr lang="en-US" sz="2000"/>
              <a:t>Scholarships come from many sources</a:t>
            </a:r>
          </a:p>
          <a:p>
            <a:pPr lvl="0">
              <a:lnSpc>
                <a:spcPct val="150000"/>
              </a:lnSpc>
              <a:spcBef>
                <a:spcPts val="0"/>
              </a:spcBef>
              <a:buNone/>
            </a:pPr>
            <a:endParaRPr sz="20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685800" y="228600"/>
            <a:ext cx="7772400" cy="857400"/>
          </a:xfrm>
          <a:prstGeom prst="rect">
            <a:avLst/>
          </a:prstGeom>
        </p:spPr>
        <p:txBody>
          <a:bodyPr lIns="91425" tIns="91425" rIns="91425" bIns="91425" anchor="ctr" anchorCtr="0">
            <a:noAutofit/>
          </a:bodyPr>
          <a:lstStyle/>
          <a:p>
            <a:pPr lvl="0">
              <a:spcBef>
                <a:spcPts val="0"/>
              </a:spcBef>
              <a:buNone/>
            </a:pPr>
            <a:r>
              <a:rPr lang="en-US" sz="3600" b="1">
                <a:solidFill>
                  <a:srgbClr val="434343"/>
                </a:solidFill>
              </a:rPr>
              <a:t>WHERE CAN I FIND SCHOLARSHIPS?</a:t>
            </a:r>
          </a:p>
        </p:txBody>
      </p:sp>
      <p:sp>
        <p:nvSpPr>
          <p:cNvPr id="133" name="Shape 133"/>
          <p:cNvSpPr txBox="1">
            <a:spLocks noGrp="1"/>
          </p:cNvSpPr>
          <p:nvPr>
            <p:ph type="body" idx="1"/>
          </p:nvPr>
        </p:nvSpPr>
        <p:spPr>
          <a:xfrm>
            <a:off x="685800" y="1314450"/>
            <a:ext cx="7772400" cy="3200400"/>
          </a:xfrm>
          <a:prstGeom prst="rect">
            <a:avLst/>
          </a:prstGeom>
        </p:spPr>
        <p:txBody>
          <a:bodyPr lIns="91425" tIns="91425" rIns="91425" bIns="91425" anchor="t" anchorCtr="0">
            <a:noAutofit/>
          </a:bodyPr>
          <a:lstStyle/>
          <a:p>
            <a:pPr marL="457200" lvl="0" indent="-355600" rtl="0">
              <a:lnSpc>
                <a:spcPct val="100000"/>
              </a:lnSpc>
              <a:spcBef>
                <a:spcPts val="0"/>
              </a:spcBef>
              <a:buSzPct val="100000"/>
              <a:buChar char="●"/>
            </a:pPr>
            <a:r>
              <a:rPr lang="en-US" sz="2000"/>
              <a:t>On the Web	</a:t>
            </a:r>
          </a:p>
          <a:p>
            <a:pPr marL="914400" lvl="1" indent="-355600" rtl="0">
              <a:lnSpc>
                <a:spcPct val="100000"/>
              </a:lnSpc>
              <a:spcBef>
                <a:spcPts val="0"/>
              </a:spcBef>
              <a:buSzPct val="100000"/>
              <a:buChar char="○"/>
            </a:pPr>
            <a:r>
              <a:rPr lang="en-US" sz="2000"/>
              <a:t>FastWEB scholarship search:</a:t>
            </a:r>
            <a:r>
              <a:rPr lang="en-US" sz="2000">
                <a:hlinkClick r:id="rId3"/>
              </a:rPr>
              <a:t> </a:t>
            </a:r>
            <a:r>
              <a:rPr lang="en-US" sz="2000" u="sng">
                <a:solidFill>
                  <a:schemeClr val="hlink"/>
                </a:solidFill>
                <a:hlinkClick r:id="rId4"/>
              </a:rPr>
              <a:t>www.fastweb.com</a:t>
            </a:r>
          </a:p>
          <a:p>
            <a:pPr marL="914400" lvl="1" indent="-355600" rtl="0">
              <a:lnSpc>
                <a:spcPct val="100000"/>
              </a:lnSpc>
              <a:spcBef>
                <a:spcPts val="1000"/>
              </a:spcBef>
              <a:buSzPct val="100000"/>
              <a:buChar char="○"/>
            </a:pPr>
            <a:r>
              <a:rPr lang="en-US" sz="2000"/>
              <a:t>The College Board:</a:t>
            </a:r>
            <a:r>
              <a:rPr lang="en-US" sz="2000">
                <a:hlinkClick r:id="rId5"/>
              </a:rPr>
              <a:t> </a:t>
            </a:r>
            <a:r>
              <a:rPr lang="en-US" sz="2000" u="sng">
                <a:solidFill>
                  <a:schemeClr val="hlink"/>
                </a:solidFill>
                <a:hlinkClick r:id="rId5"/>
              </a:rPr>
              <a:t>www.collegeboard.org</a:t>
            </a:r>
          </a:p>
          <a:p>
            <a:pPr marL="457200" lvl="0" indent="-355600">
              <a:lnSpc>
                <a:spcPct val="150000"/>
              </a:lnSpc>
              <a:spcBef>
                <a:spcPts val="1000"/>
              </a:spcBef>
              <a:buSzPct val="100000"/>
              <a:buChar char="●"/>
            </a:pPr>
            <a:r>
              <a:rPr lang="en-US" sz="2000"/>
              <a:t>High school counselor’s office or career center</a:t>
            </a:r>
          </a:p>
          <a:p>
            <a:pPr marL="457200" lvl="0" indent="-355600">
              <a:lnSpc>
                <a:spcPct val="150000"/>
              </a:lnSpc>
              <a:spcBef>
                <a:spcPts val="0"/>
              </a:spcBef>
              <a:buSzPct val="100000"/>
              <a:buChar char="●"/>
            </a:pPr>
            <a:r>
              <a:rPr lang="en-US" sz="2000"/>
              <a:t>Community: religious, civic, and business organizations</a:t>
            </a:r>
          </a:p>
          <a:p>
            <a:pPr marL="457200" lvl="0" indent="-355600">
              <a:lnSpc>
                <a:spcPct val="150000"/>
              </a:lnSpc>
              <a:spcBef>
                <a:spcPts val="0"/>
              </a:spcBef>
              <a:buSzPct val="100000"/>
              <a:buChar char="●"/>
            </a:pPr>
            <a:r>
              <a:rPr lang="en-US" sz="2000"/>
              <a:t>Employer (student’s or parent’s)</a:t>
            </a:r>
          </a:p>
          <a:p>
            <a:pPr marL="457200" lvl="0" indent="-355600">
              <a:lnSpc>
                <a:spcPct val="150000"/>
              </a:lnSpc>
              <a:spcBef>
                <a:spcPts val="0"/>
              </a:spcBef>
              <a:buSzPct val="100000"/>
              <a:buChar char="●"/>
            </a:pPr>
            <a:r>
              <a:rPr lang="en-US" sz="2000"/>
              <a:t>High school clubs or activities</a:t>
            </a:r>
          </a:p>
          <a:p>
            <a:pPr marL="457200" lvl="0" indent="-355600">
              <a:lnSpc>
                <a:spcPct val="150000"/>
              </a:lnSpc>
              <a:spcBef>
                <a:spcPts val="0"/>
              </a:spcBef>
              <a:buSzPct val="100000"/>
              <a:buChar char="●"/>
            </a:pPr>
            <a:r>
              <a:rPr lang="en-US" sz="2000"/>
              <a:t>Your college(s) of choice</a:t>
            </a:r>
          </a:p>
          <a:p>
            <a:pPr lvl="0">
              <a:spcBef>
                <a:spcPts val="0"/>
              </a:spcBef>
              <a:buNone/>
            </a:pPr>
            <a:endParaRPr sz="20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685800" y="228600"/>
            <a:ext cx="7772400" cy="857400"/>
          </a:xfrm>
          <a:prstGeom prst="rect">
            <a:avLst/>
          </a:prstGeom>
        </p:spPr>
        <p:txBody>
          <a:bodyPr lIns="91425" tIns="91425" rIns="91425" bIns="91425" anchor="ctr" anchorCtr="0">
            <a:noAutofit/>
          </a:bodyPr>
          <a:lstStyle/>
          <a:p>
            <a:pPr lvl="0">
              <a:spcBef>
                <a:spcPts val="0"/>
              </a:spcBef>
              <a:buNone/>
            </a:pPr>
            <a:r>
              <a:rPr lang="en-US" sz="3800" b="1">
                <a:solidFill>
                  <a:srgbClr val="434343"/>
                </a:solidFill>
              </a:rPr>
              <a:t>WHAT IS A GRANT?</a:t>
            </a:r>
          </a:p>
        </p:txBody>
      </p:sp>
      <p:sp>
        <p:nvSpPr>
          <p:cNvPr id="140" name="Shape 140"/>
          <p:cNvSpPr txBox="1">
            <a:spLocks noGrp="1"/>
          </p:cNvSpPr>
          <p:nvPr>
            <p:ph type="body" idx="1"/>
          </p:nvPr>
        </p:nvSpPr>
        <p:spPr>
          <a:xfrm>
            <a:off x="685800" y="1314450"/>
            <a:ext cx="8299800" cy="3200400"/>
          </a:xfrm>
          <a:prstGeom prst="rect">
            <a:avLst/>
          </a:prstGeom>
        </p:spPr>
        <p:txBody>
          <a:bodyPr lIns="91425" tIns="91425" rIns="91425" bIns="91425" anchor="t" anchorCtr="0">
            <a:noAutofit/>
          </a:bodyPr>
          <a:lstStyle/>
          <a:p>
            <a:pPr marL="457200" lvl="0" indent="-381000" rtl="0">
              <a:lnSpc>
                <a:spcPct val="100000"/>
              </a:lnSpc>
              <a:spcBef>
                <a:spcPts val="0"/>
              </a:spcBef>
              <a:spcAft>
                <a:spcPts val="1000"/>
              </a:spcAft>
              <a:buSzPct val="100000"/>
            </a:pPr>
            <a:r>
              <a:rPr lang="en-US" sz="2400"/>
              <a:t>Money awarded to you to pay for educational expenses</a:t>
            </a:r>
          </a:p>
          <a:p>
            <a:pPr marL="457200" lvl="0" indent="-381000">
              <a:lnSpc>
                <a:spcPct val="150000"/>
              </a:lnSpc>
              <a:spcBef>
                <a:spcPts val="0"/>
              </a:spcBef>
              <a:buSzPct val="100000"/>
            </a:pPr>
            <a:r>
              <a:rPr lang="en-US" sz="2400"/>
              <a:t>Grants do not have to be paid back</a:t>
            </a:r>
          </a:p>
          <a:p>
            <a:pPr marL="457200" lvl="0" indent="-381000">
              <a:lnSpc>
                <a:spcPct val="150000"/>
              </a:lnSpc>
              <a:spcBef>
                <a:spcPts val="0"/>
              </a:spcBef>
              <a:buSzPct val="100000"/>
            </a:pPr>
            <a:r>
              <a:rPr lang="en-US" sz="2400"/>
              <a:t>Grants are awarded based on financial need</a:t>
            </a:r>
          </a:p>
          <a:p>
            <a:pPr marL="457200" lvl="0" indent="-381000">
              <a:lnSpc>
                <a:spcPct val="100000"/>
              </a:lnSpc>
              <a:spcBef>
                <a:spcPts val="0"/>
              </a:spcBef>
              <a:buSzPct val="100000"/>
            </a:pPr>
            <a:r>
              <a:rPr lang="en-US" sz="2400"/>
              <a:t>Grants may come from the federal or state government or the college/university you attend</a:t>
            </a:r>
          </a:p>
          <a:p>
            <a:pPr lvl="0">
              <a:lnSpc>
                <a:spcPct val="150000"/>
              </a:lnSpc>
              <a:spcBef>
                <a:spcPts val="0"/>
              </a:spcBef>
              <a:buNone/>
            </a:pPr>
            <a:endParaRPr sz="24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685800" y="228600"/>
            <a:ext cx="7772400" cy="857400"/>
          </a:xfrm>
          <a:prstGeom prst="rect">
            <a:avLst/>
          </a:prstGeom>
        </p:spPr>
        <p:txBody>
          <a:bodyPr lIns="91425" tIns="91425" rIns="91425" bIns="91425" anchor="ctr" anchorCtr="0">
            <a:noAutofit/>
          </a:bodyPr>
          <a:lstStyle/>
          <a:p>
            <a:pPr lvl="0">
              <a:spcBef>
                <a:spcPts val="0"/>
              </a:spcBef>
              <a:buNone/>
            </a:pPr>
            <a:r>
              <a:rPr lang="en-US" sz="3800" b="1">
                <a:solidFill>
                  <a:srgbClr val="434343"/>
                </a:solidFill>
              </a:rPr>
              <a:t>GRANTS</a:t>
            </a:r>
          </a:p>
        </p:txBody>
      </p:sp>
      <p:sp>
        <p:nvSpPr>
          <p:cNvPr id="147" name="Shape 147"/>
          <p:cNvSpPr txBox="1">
            <a:spLocks noGrp="1"/>
          </p:cNvSpPr>
          <p:nvPr>
            <p:ph type="body" idx="1"/>
          </p:nvPr>
        </p:nvSpPr>
        <p:spPr>
          <a:xfrm>
            <a:off x="685800" y="1314450"/>
            <a:ext cx="7772400" cy="3200400"/>
          </a:xfrm>
          <a:prstGeom prst="rect">
            <a:avLst/>
          </a:prstGeom>
        </p:spPr>
        <p:txBody>
          <a:bodyPr lIns="91425" tIns="91425" rIns="91425" bIns="91425" anchor="t" anchorCtr="0">
            <a:noAutofit/>
          </a:bodyPr>
          <a:lstStyle/>
          <a:p>
            <a:pPr marL="0" lvl="0" indent="-69850">
              <a:lnSpc>
                <a:spcPct val="150000"/>
              </a:lnSpc>
              <a:spcBef>
                <a:spcPts val="0"/>
              </a:spcBef>
              <a:buClr>
                <a:schemeClr val="dk1"/>
              </a:buClr>
              <a:buSzPct val="55000"/>
              <a:buFont typeface="Arial"/>
              <a:buNone/>
            </a:pPr>
            <a:r>
              <a:rPr lang="en-US" sz="2000" b="1"/>
              <a:t>Federal Pell Grant: $5,815</a:t>
            </a:r>
            <a:r>
              <a:rPr lang="en-US" sz="2000"/>
              <a:t> </a:t>
            </a:r>
            <a:r>
              <a:rPr lang="en-US" sz="2000" b="1"/>
              <a:t>max</a:t>
            </a:r>
            <a:r>
              <a:rPr lang="en-US" sz="2000"/>
              <a:t> per year for 2016-2017</a:t>
            </a:r>
          </a:p>
          <a:p>
            <a:pPr marL="0" lvl="0" indent="-69850" rtl="0">
              <a:lnSpc>
                <a:spcPct val="100000"/>
              </a:lnSpc>
              <a:spcBef>
                <a:spcPts val="0"/>
              </a:spcBef>
              <a:buClr>
                <a:schemeClr val="dk1"/>
              </a:buClr>
              <a:buSzPct val="55000"/>
              <a:buFont typeface="Arial"/>
              <a:buNone/>
            </a:pPr>
            <a:r>
              <a:rPr lang="en-US" sz="2000" b="1"/>
              <a:t>Federal SEOG Grant: limited funding</a:t>
            </a:r>
            <a:r>
              <a:rPr lang="en-US" sz="2000"/>
              <a:t>; priority given to students </a:t>
            </a:r>
          </a:p>
          <a:p>
            <a:pPr marL="0" lvl="0" indent="-69850">
              <a:lnSpc>
                <a:spcPct val="150000"/>
              </a:lnSpc>
              <a:spcBef>
                <a:spcPts val="0"/>
              </a:spcBef>
              <a:buClr>
                <a:schemeClr val="dk1"/>
              </a:buClr>
              <a:buSzPct val="55000"/>
              <a:buFont typeface="Arial"/>
              <a:buNone/>
            </a:pPr>
            <a:r>
              <a:rPr lang="en-US" sz="2000"/>
              <a:t>with exceptional need; amount will vary by school</a:t>
            </a:r>
          </a:p>
          <a:p>
            <a:pPr marL="0" lvl="0" indent="-69850">
              <a:lnSpc>
                <a:spcPct val="150000"/>
              </a:lnSpc>
              <a:spcBef>
                <a:spcPts val="0"/>
              </a:spcBef>
              <a:buClr>
                <a:schemeClr val="dk1"/>
              </a:buClr>
              <a:buSzPct val="55000"/>
              <a:buFont typeface="Arial"/>
              <a:buNone/>
            </a:pPr>
            <a:r>
              <a:rPr lang="en-US" sz="2000" b="1"/>
              <a:t>Minnesota State Grant: MN residents only </a:t>
            </a:r>
            <a:r>
              <a:rPr lang="en-US" sz="2000"/>
              <a:t>going to MN schools</a:t>
            </a:r>
          </a:p>
          <a:p>
            <a:pPr marL="0" lvl="0" indent="-69850" rtl="0">
              <a:lnSpc>
                <a:spcPct val="100000"/>
              </a:lnSpc>
              <a:spcBef>
                <a:spcPts val="0"/>
              </a:spcBef>
              <a:buClr>
                <a:schemeClr val="dk1"/>
              </a:buClr>
              <a:buSzPct val="55000"/>
              <a:buFont typeface="Arial"/>
              <a:buNone/>
            </a:pPr>
            <a:r>
              <a:rPr lang="en-US" sz="2000" b="1"/>
              <a:t>Institutional Grant: varies by institution</a:t>
            </a:r>
            <a:r>
              <a:rPr lang="en-US" sz="2000"/>
              <a:t>; talk to your college </a:t>
            </a:r>
          </a:p>
          <a:p>
            <a:pPr marL="0" lvl="0" indent="-69850">
              <a:lnSpc>
                <a:spcPct val="100000"/>
              </a:lnSpc>
              <a:spcBef>
                <a:spcPts val="0"/>
              </a:spcBef>
              <a:buClr>
                <a:schemeClr val="dk1"/>
              </a:buClr>
              <a:buSzPct val="55000"/>
              <a:buFont typeface="Arial"/>
              <a:buNone/>
            </a:pPr>
            <a:r>
              <a:rPr lang="en-US" sz="2000"/>
              <a:t>financial aid office</a:t>
            </a:r>
          </a:p>
          <a:p>
            <a:pPr lvl="0">
              <a:lnSpc>
                <a:spcPct val="150000"/>
              </a:lnSpc>
              <a:spcBef>
                <a:spcPts val="0"/>
              </a:spcBef>
              <a:buNone/>
            </a:pPr>
            <a:endParaRPr sz="20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685800" y="228600"/>
            <a:ext cx="7772400" cy="857400"/>
          </a:xfrm>
          <a:prstGeom prst="rect">
            <a:avLst/>
          </a:prstGeom>
        </p:spPr>
        <p:txBody>
          <a:bodyPr lIns="91425" tIns="91425" rIns="91425" bIns="91425" anchor="ctr" anchorCtr="0">
            <a:noAutofit/>
          </a:bodyPr>
          <a:lstStyle/>
          <a:p>
            <a:pPr lvl="0">
              <a:spcBef>
                <a:spcPts val="0"/>
              </a:spcBef>
              <a:buNone/>
            </a:pPr>
            <a:r>
              <a:rPr lang="en-US" sz="3800" b="1">
                <a:solidFill>
                  <a:srgbClr val="434343"/>
                </a:solidFill>
              </a:rPr>
              <a:t>WHAT IS WORK-STUDY?</a:t>
            </a:r>
          </a:p>
        </p:txBody>
      </p:sp>
      <p:sp>
        <p:nvSpPr>
          <p:cNvPr id="154" name="Shape 154"/>
          <p:cNvSpPr txBox="1">
            <a:spLocks noGrp="1"/>
          </p:cNvSpPr>
          <p:nvPr>
            <p:ph type="body" idx="1"/>
          </p:nvPr>
        </p:nvSpPr>
        <p:spPr>
          <a:xfrm>
            <a:off x="685800" y="1314450"/>
            <a:ext cx="7772400" cy="3200400"/>
          </a:xfrm>
          <a:prstGeom prst="rect">
            <a:avLst/>
          </a:prstGeom>
        </p:spPr>
        <p:txBody>
          <a:bodyPr lIns="91425" tIns="91425" rIns="91425" bIns="91425" anchor="t" anchorCtr="0">
            <a:noAutofit/>
          </a:bodyPr>
          <a:lstStyle/>
          <a:p>
            <a:pPr marL="457200" lvl="0" indent="-381000" rtl="0">
              <a:lnSpc>
                <a:spcPct val="100000"/>
              </a:lnSpc>
              <a:spcBef>
                <a:spcPts val="0"/>
              </a:spcBef>
              <a:spcAft>
                <a:spcPts val="1000"/>
              </a:spcAft>
              <a:buSzPct val="100000"/>
            </a:pPr>
            <a:r>
              <a:rPr lang="en-US" sz="2400"/>
              <a:t>Work-study programs allow you to work on- and off-campus to earn up to a set amount of money</a:t>
            </a:r>
          </a:p>
          <a:p>
            <a:pPr marL="457200" lvl="0" indent="-381000">
              <a:lnSpc>
                <a:spcPct val="150000"/>
              </a:lnSpc>
              <a:spcBef>
                <a:spcPts val="0"/>
              </a:spcBef>
              <a:buSzPct val="100000"/>
            </a:pPr>
            <a:r>
              <a:rPr lang="en-US" sz="2400"/>
              <a:t>You receive a paycheck</a:t>
            </a:r>
          </a:p>
          <a:p>
            <a:pPr marL="457200" lvl="0" indent="-381000">
              <a:lnSpc>
                <a:spcPct val="100000"/>
              </a:lnSpc>
              <a:spcBef>
                <a:spcPts val="0"/>
              </a:spcBef>
              <a:spcAft>
                <a:spcPts val="1000"/>
              </a:spcAft>
              <a:buSzPct val="100000"/>
            </a:pPr>
            <a:r>
              <a:rPr lang="en-US" sz="2400"/>
              <a:t>You are paid with federal or state financial aid funds</a:t>
            </a:r>
          </a:p>
          <a:p>
            <a:pPr marL="457200" lvl="0" indent="-381000" rtl="0">
              <a:lnSpc>
                <a:spcPct val="100000"/>
              </a:lnSpc>
              <a:spcBef>
                <a:spcPts val="0"/>
              </a:spcBef>
              <a:buSzPct val="100000"/>
            </a:pPr>
            <a:r>
              <a:rPr lang="en-US" sz="2400"/>
              <a:t>Talk with the college or university about work-study options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685800" y="228600"/>
            <a:ext cx="7772400" cy="857400"/>
          </a:xfrm>
          <a:prstGeom prst="rect">
            <a:avLst/>
          </a:prstGeom>
        </p:spPr>
        <p:txBody>
          <a:bodyPr lIns="91425" tIns="91425" rIns="91425" bIns="91425" anchor="ctr" anchorCtr="0">
            <a:noAutofit/>
          </a:bodyPr>
          <a:lstStyle/>
          <a:p>
            <a:pPr lvl="0">
              <a:spcBef>
                <a:spcPts val="0"/>
              </a:spcBef>
              <a:buNone/>
            </a:pPr>
            <a:r>
              <a:rPr lang="en-US" sz="3800" b="1">
                <a:solidFill>
                  <a:srgbClr val="434343"/>
                </a:solidFill>
              </a:rPr>
              <a:t>WHAT ARE STUDENT LOANS?</a:t>
            </a:r>
          </a:p>
        </p:txBody>
      </p:sp>
      <p:sp>
        <p:nvSpPr>
          <p:cNvPr id="161" name="Shape 161"/>
          <p:cNvSpPr txBox="1">
            <a:spLocks noGrp="1"/>
          </p:cNvSpPr>
          <p:nvPr>
            <p:ph type="body" idx="1"/>
          </p:nvPr>
        </p:nvSpPr>
        <p:spPr>
          <a:xfrm>
            <a:off x="685800" y="1314450"/>
            <a:ext cx="7176000" cy="3200400"/>
          </a:xfrm>
          <a:prstGeom prst="rect">
            <a:avLst/>
          </a:prstGeom>
        </p:spPr>
        <p:txBody>
          <a:bodyPr lIns="91425" tIns="91425" rIns="91425" bIns="91425" anchor="t" anchorCtr="0">
            <a:noAutofit/>
          </a:bodyPr>
          <a:lstStyle/>
          <a:p>
            <a:pPr marL="457200" lvl="0" indent="-381000">
              <a:lnSpc>
                <a:spcPct val="150000"/>
              </a:lnSpc>
              <a:spcBef>
                <a:spcPts val="0"/>
              </a:spcBef>
              <a:buSzPct val="100000"/>
            </a:pPr>
            <a:r>
              <a:rPr lang="en-US" sz="2400"/>
              <a:t>Loans must be paid back, with interest</a:t>
            </a:r>
          </a:p>
          <a:p>
            <a:pPr marL="457200" lvl="0" indent="-381000" rtl="0">
              <a:lnSpc>
                <a:spcPct val="100000"/>
              </a:lnSpc>
              <a:spcBef>
                <a:spcPts val="0"/>
              </a:spcBef>
              <a:spcAft>
                <a:spcPts val="1000"/>
              </a:spcAft>
              <a:buSzPct val="100000"/>
            </a:pPr>
            <a:r>
              <a:rPr lang="en-US" sz="2400"/>
              <a:t>Loans are available from a variety of sources: the federal government, state, college or university, or a bank</a:t>
            </a:r>
          </a:p>
          <a:p>
            <a:pPr marL="457200" lvl="0" indent="-381000" rtl="0">
              <a:lnSpc>
                <a:spcPct val="100000"/>
              </a:lnSpc>
              <a:spcBef>
                <a:spcPts val="0"/>
              </a:spcBef>
              <a:buSzPct val="100000"/>
            </a:pPr>
            <a:r>
              <a:rPr lang="en-US" sz="2400"/>
              <a:t>If you need to borrow a loan, federal loans offer the best options</a:t>
            </a:r>
          </a:p>
          <a:p>
            <a:pPr lvl="0">
              <a:lnSpc>
                <a:spcPct val="150000"/>
              </a:lnSpc>
              <a:spcBef>
                <a:spcPts val="0"/>
              </a:spcBef>
              <a:buNone/>
            </a:pPr>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685800" y="228600"/>
            <a:ext cx="7772400" cy="857400"/>
          </a:xfrm>
          <a:prstGeom prst="rect">
            <a:avLst/>
          </a:prstGeom>
        </p:spPr>
        <p:txBody>
          <a:bodyPr lIns="91425" tIns="91425" rIns="91425" bIns="91425" anchor="ctr" anchorCtr="0">
            <a:noAutofit/>
          </a:bodyPr>
          <a:lstStyle/>
          <a:p>
            <a:pPr lvl="0">
              <a:spcBef>
                <a:spcPts val="0"/>
              </a:spcBef>
              <a:buNone/>
            </a:pPr>
            <a:r>
              <a:rPr lang="en-US" sz="3800" b="1">
                <a:solidFill>
                  <a:srgbClr val="434343"/>
                </a:solidFill>
              </a:rPr>
              <a:t>FEDERAL LOAN TYPES  </a:t>
            </a:r>
          </a:p>
        </p:txBody>
      </p:sp>
      <p:sp>
        <p:nvSpPr>
          <p:cNvPr id="168" name="Shape 168"/>
          <p:cNvSpPr txBox="1">
            <a:spLocks noGrp="1"/>
          </p:cNvSpPr>
          <p:nvPr>
            <p:ph type="body" idx="1"/>
          </p:nvPr>
        </p:nvSpPr>
        <p:spPr>
          <a:xfrm>
            <a:off x="685800" y="1314450"/>
            <a:ext cx="7772400" cy="3200400"/>
          </a:xfrm>
          <a:prstGeom prst="rect">
            <a:avLst/>
          </a:prstGeom>
        </p:spPr>
        <p:txBody>
          <a:bodyPr lIns="91425" tIns="91425" rIns="91425" bIns="91425" anchor="t" anchorCtr="0">
            <a:noAutofit/>
          </a:bodyPr>
          <a:lstStyle/>
          <a:p>
            <a:pPr marL="0" lvl="0" indent="-69850" rtl="0">
              <a:lnSpc>
                <a:spcPct val="100000"/>
              </a:lnSpc>
              <a:spcBef>
                <a:spcPts val="0"/>
              </a:spcBef>
              <a:buClr>
                <a:schemeClr val="dk1"/>
              </a:buClr>
              <a:buSzPct val="45833"/>
              <a:buFont typeface="Arial"/>
              <a:buNone/>
            </a:pPr>
            <a:r>
              <a:rPr lang="en-US" sz="2400" b="1"/>
              <a:t>Subsidized</a:t>
            </a:r>
            <a:r>
              <a:rPr lang="en-US" sz="2400"/>
              <a:t>: interest is subsidized (paid for) by the</a:t>
            </a:r>
          </a:p>
          <a:p>
            <a:pPr marL="0" lvl="0" indent="-69850">
              <a:lnSpc>
                <a:spcPct val="150000"/>
              </a:lnSpc>
              <a:spcBef>
                <a:spcPts val="0"/>
              </a:spcBef>
              <a:buClr>
                <a:schemeClr val="dk1"/>
              </a:buClr>
              <a:buSzPct val="45833"/>
              <a:buFont typeface="Arial"/>
              <a:buNone/>
            </a:pPr>
            <a:r>
              <a:rPr lang="en-US" sz="2400"/>
              <a:t>government while you’re in school.</a:t>
            </a:r>
          </a:p>
          <a:p>
            <a:pPr marL="0" lvl="0" indent="-69850">
              <a:lnSpc>
                <a:spcPct val="150000"/>
              </a:lnSpc>
              <a:spcBef>
                <a:spcPts val="0"/>
              </a:spcBef>
              <a:buClr>
                <a:schemeClr val="dk1"/>
              </a:buClr>
              <a:buSzPct val="45833"/>
              <a:buFont typeface="Arial"/>
              <a:buNone/>
            </a:pPr>
            <a:r>
              <a:rPr lang="en-US" sz="2400" b="1"/>
              <a:t>Unsubsidized</a:t>
            </a:r>
            <a:r>
              <a:rPr lang="en-US" sz="2400"/>
              <a:t>: interest accrues while you’re in school.</a:t>
            </a:r>
          </a:p>
          <a:p>
            <a:pPr marL="0" lvl="0" indent="-69850" rtl="0">
              <a:lnSpc>
                <a:spcPct val="100000"/>
              </a:lnSpc>
              <a:spcBef>
                <a:spcPts val="0"/>
              </a:spcBef>
              <a:buClr>
                <a:schemeClr val="dk1"/>
              </a:buClr>
              <a:buSzPct val="45833"/>
              <a:buFont typeface="Arial"/>
              <a:buNone/>
            </a:pPr>
            <a:r>
              <a:rPr lang="en-US" sz="2400" b="1"/>
              <a:t>Parent PLUS</a:t>
            </a:r>
            <a:r>
              <a:rPr lang="en-US" sz="2400"/>
              <a:t>: a loan in your parent’s name for your </a:t>
            </a:r>
          </a:p>
          <a:p>
            <a:pPr marL="0" lvl="0" indent="-69850">
              <a:lnSpc>
                <a:spcPct val="100000"/>
              </a:lnSpc>
              <a:spcBef>
                <a:spcPts val="0"/>
              </a:spcBef>
              <a:buClr>
                <a:schemeClr val="dk1"/>
              </a:buClr>
              <a:buSzPct val="45833"/>
              <a:buFont typeface="Arial"/>
              <a:buNone/>
            </a:pPr>
            <a:r>
              <a:rPr lang="en-US" sz="2400"/>
              <a:t>educational expenses.</a:t>
            </a:r>
          </a:p>
          <a:p>
            <a:pPr lvl="0">
              <a:lnSpc>
                <a:spcPct val="150000"/>
              </a:lnSpc>
              <a:spcBef>
                <a:spcPts val="0"/>
              </a:spcBef>
              <a:buNone/>
            </a:pPr>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171450" y="228600"/>
            <a:ext cx="8837400" cy="857400"/>
          </a:xfrm>
          <a:prstGeom prst="rect">
            <a:avLst/>
          </a:prstGeom>
        </p:spPr>
        <p:txBody>
          <a:bodyPr lIns="91425" tIns="91425" rIns="91425" bIns="91425" anchor="ctr" anchorCtr="0">
            <a:noAutofit/>
          </a:bodyPr>
          <a:lstStyle/>
          <a:p>
            <a:pPr lvl="0">
              <a:spcBef>
                <a:spcPts val="0"/>
              </a:spcBef>
              <a:buClr>
                <a:schemeClr val="dk1"/>
              </a:buClr>
              <a:buSzPct val="28947"/>
              <a:buFont typeface="Arial"/>
              <a:buNone/>
            </a:pPr>
            <a:r>
              <a:rPr lang="en-US" sz="3800" b="1">
                <a:solidFill>
                  <a:srgbClr val="434343"/>
                </a:solidFill>
              </a:rPr>
              <a:t>HOW DO I APPLY FOR AID?</a:t>
            </a:r>
          </a:p>
        </p:txBody>
      </p:sp>
      <p:sp>
        <p:nvSpPr>
          <p:cNvPr id="175" name="Shape 175"/>
          <p:cNvSpPr txBox="1">
            <a:spLocks noGrp="1"/>
          </p:cNvSpPr>
          <p:nvPr>
            <p:ph type="body" idx="1"/>
          </p:nvPr>
        </p:nvSpPr>
        <p:spPr>
          <a:xfrm>
            <a:off x="685800" y="1314450"/>
            <a:ext cx="7772400" cy="3200400"/>
          </a:xfrm>
          <a:prstGeom prst="rect">
            <a:avLst/>
          </a:prstGeom>
        </p:spPr>
        <p:txBody>
          <a:bodyPr lIns="91425" tIns="91425" rIns="91425" bIns="91425" anchor="t" anchorCtr="0">
            <a:noAutofit/>
          </a:bodyPr>
          <a:lstStyle/>
          <a:p>
            <a:pPr marL="0" lvl="0" indent="-69850">
              <a:lnSpc>
                <a:spcPct val="115000"/>
              </a:lnSpc>
              <a:spcBef>
                <a:spcPts val="0"/>
              </a:spcBef>
              <a:buClr>
                <a:schemeClr val="dk1"/>
              </a:buClr>
              <a:buSzPct val="45833"/>
              <a:buFont typeface="Arial"/>
              <a:buNone/>
            </a:pPr>
            <a:r>
              <a:rPr lang="en-US" sz="2400"/>
              <a:t>   	Complete the 2017-2018 FAFSA at fafsa.gov</a:t>
            </a:r>
          </a:p>
          <a:p>
            <a:pPr lvl="0">
              <a:spcBef>
                <a:spcPts val="0"/>
              </a:spcBef>
              <a:buNone/>
            </a:pPr>
            <a:endParaRPr/>
          </a:p>
        </p:txBody>
      </p:sp>
      <p:pic>
        <p:nvPicPr>
          <p:cNvPr id="176" name="Shape 176"/>
          <p:cNvPicPr preferRelativeResize="0"/>
          <p:nvPr/>
        </p:nvPicPr>
        <p:blipFill>
          <a:blip r:embed="rId3">
            <a:alphaModFix/>
          </a:blip>
          <a:stretch>
            <a:fillRect/>
          </a:stretch>
        </p:blipFill>
        <p:spPr>
          <a:xfrm>
            <a:off x="2607812" y="1982872"/>
            <a:ext cx="3928374" cy="2646199"/>
          </a:xfrm>
          <a:prstGeom prst="rect">
            <a:avLst/>
          </a:prstGeom>
          <a:noFill/>
          <a:ln>
            <a:no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685800" y="228600"/>
            <a:ext cx="7772400" cy="857400"/>
          </a:xfrm>
          <a:prstGeom prst="rect">
            <a:avLst/>
          </a:prstGeom>
        </p:spPr>
        <p:txBody>
          <a:bodyPr lIns="91425" tIns="91425" rIns="91425" bIns="91425" anchor="ctr" anchorCtr="0">
            <a:noAutofit/>
          </a:bodyPr>
          <a:lstStyle/>
          <a:p>
            <a:pPr lvl="0" rtl="0">
              <a:spcBef>
                <a:spcPts val="0"/>
              </a:spcBef>
              <a:buNone/>
            </a:pPr>
            <a:r>
              <a:rPr lang="en-US" sz="3800" b="1">
                <a:solidFill>
                  <a:srgbClr val="434343"/>
                </a:solidFill>
              </a:rPr>
              <a:t>Free Application for Federal Student Aid (FAFSA) update</a:t>
            </a:r>
          </a:p>
        </p:txBody>
      </p:sp>
      <p:sp>
        <p:nvSpPr>
          <p:cNvPr id="183" name="Shape 183"/>
          <p:cNvSpPr txBox="1">
            <a:spLocks noGrp="1"/>
          </p:cNvSpPr>
          <p:nvPr>
            <p:ph type="body" idx="1"/>
          </p:nvPr>
        </p:nvSpPr>
        <p:spPr>
          <a:xfrm>
            <a:off x="685800" y="1389675"/>
            <a:ext cx="7772400" cy="3200400"/>
          </a:xfrm>
          <a:prstGeom prst="rect">
            <a:avLst/>
          </a:prstGeom>
        </p:spPr>
        <p:txBody>
          <a:bodyPr lIns="91425" tIns="91425" rIns="91425" bIns="91425" anchor="t" anchorCtr="0">
            <a:noAutofit/>
          </a:bodyPr>
          <a:lstStyle/>
          <a:p>
            <a:pPr marL="457200" lvl="0" indent="-381000" rtl="0">
              <a:lnSpc>
                <a:spcPct val="100000"/>
              </a:lnSpc>
              <a:spcBef>
                <a:spcPts val="0"/>
              </a:spcBef>
              <a:spcAft>
                <a:spcPts val="1000"/>
              </a:spcAft>
              <a:buSzPct val="100000"/>
            </a:pPr>
            <a:r>
              <a:rPr lang="en-US" sz="2400"/>
              <a:t>“Early” FAFSA is new this year </a:t>
            </a:r>
          </a:p>
          <a:p>
            <a:pPr marL="457200" lvl="0" indent="-381000" rtl="0">
              <a:lnSpc>
                <a:spcPct val="100000"/>
              </a:lnSpc>
              <a:spcBef>
                <a:spcPts val="0"/>
              </a:spcBef>
              <a:spcAft>
                <a:spcPts val="1000"/>
              </a:spcAft>
              <a:buSzPct val="100000"/>
            </a:pPr>
            <a:r>
              <a:rPr lang="en-US" sz="2400"/>
              <a:t>May completed starting Oct. 1</a:t>
            </a:r>
          </a:p>
          <a:p>
            <a:pPr marL="457200" lvl="0" indent="-381000" rtl="0">
              <a:lnSpc>
                <a:spcPct val="100000"/>
              </a:lnSpc>
              <a:spcBef>
                <a:spcPts val="0"/>
              </a:spcBef>
              <a:spcAft>
                <a:spcPts val="1000"/>
              </a:spcAft>
              <a:buSzPct val="100000"/>
            </a:pPr>
            <a:r>
              <a:rPr lang="en-US" sz="2400"/>
              <a:t>Will use “Prior-Prior Year” Info (2015 taxes)</a:t>
            </a:r>
          </a:p>
          <a:p>
            <a:pPr marL="457200" lvl="0" indent="-381000" rtl="0">
              <a:lnSpc>
                <a:spcPct val="100000"/>
              </a:lnSpc>
              <a:spcBef>
                <a:spcPts val="0"/>
              </a:spcBef>
              <a:buSzPct val="100000"/>
            </a:pPr>
            <a:r>
              <a:rPr lang="en-US" sz="2400"/>
              <a:t>Recommended to submit tax information with the IRS Data Retrieval Tool (DRT) </a:t>
            </a:r>
          </a:p>
          <a:p>
            <a:pPr marL="0" lvl="0" indent="0" rtl="0">
              <a:lnSpc>
                <a:spcPct val="100000"/>
              </a:lnSpc>
              <a:spcBef>
                <a:spcPts val="0"/>
              </a:spcBef>
              <a:buNone/>
            </a:pPr>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685800" y="228600"/>
            <a:ext cx="7772400" cy="857400"/>
          </a:xfrm>
          <a:prstGeom prst="rect">
            <a:avLst/>
          </a:prstGeom>
        </p:spPr>
        <p:txBody>
          <a:bodyPr lIns="91425" tIns="91425" rIns="91425" bIns="91425" anchor="ctr" anchorCtr="0">
            <a:noAutofit/>
          </a:bodyPr>
          <a:lstStyle/>
          <a:p>
            <a:pPr lvl="0">
              <a:spcBef>
                <a:spcPts val="0"/>
              </a:spcBef>
              <a:buNone/>
            </a:pPr>
            <a:r>
              <a:rPr lang="en-US" sz="3800" b="1">
                <a:solidFill>
                  <a:srgbClr val="434343"/>
                </a:solidFill>
              </a:rPr>
              <a:t>THE FAFSA IS FREE  </a:t>
            </a:r>
          </a:p>
        </p:txBody>
      </p:sp>
      <p:sp>
        <p:nvSpPr>
          <p:cNvPr id="190" name="Shape 190"/>
          <p:cNvSpPr txBox="1">
            <a:spLocks noGrp="1"/>
          </p:cNvSpPr>
          <p:nvPr>
            <p:ph type="body" idx="1"/>
          </p:nvPr>
        </p:nvSpPr>
        <p:spPr>
          <a:xfrm>
            <a:off x="685800" y="1314450"/>
            <a:ext cx="7772400" cy="3200400"/>
          </a:xfrm>
          <a:prstGeom prst="rect">
            <a:avLst/>
          </a:prstGeom>
        </p:spPr>
        <p:txBody>
          <a:bodyPr lIns="91425" tIns="91425" rIns="91425" bIns="91425" anchor="t" anchorCtr="0">
            <a:noAutofit/>
          </a:bodyPr>
          <a:lstStyle/>
          <a:p>
            <a:pPr marL="0" lvl="0" indent="-69850" rtl="0">
              <a:lnSpc>
                <a:spcPct val="100000"/>
              </a:lnSpc>
              <a:spcBef>
                <a:spcPts val="0"/>
              </a:spcBef>
              <a:buClr>
                <a:schemeClr val="dk1"/>
              </a:buClr>
              <a:buSzPct val="45833"/>
              <a:buFont typeface="Arial"/>
              <a:buNone/>
            </a:pPr>
            <a:r>
              <a:rPr lang="en-US" sz="2400"/>
              <a:t>The FAFSA is free of charge. Do not pay anyone to </a:t>
            </a:r>
          </a:p>
          <a:p>
            <a:pPr marL="0" lvl="0" indent="-69850" rtl="0">
              <a:lnSpc>
                <a:spcPct val="150000"/>
              </a:lnSpc>
              <a:spcBef>
                <a:spcPts val="0"/>
              </a:spcBef>
              <a:buClr>
                <a:schemeClr val="dk1"/>
              </a:buClr>
              <a:buSzPct val="45833"/>
              <a:buFont typeface="Arial"/>
              <a:buNone/>
            </a:pPr>
            <a:r>
              <a:rPr lang="en-US" sz="2400"/>
              <a:t>complete your financial aid application</a:t>
            </a:r>
          </a:p>
          <a:p>
            <a:pPr marL="0" lvl="0" indent="-69850" rtl="0">
              <a:lnSpc>
                <a:spcPct val="100000"/>
              </a:lnSpc>
              <a:spcBef>
                <a:spcPts val="0"/>
              </a:spcBef>
              <a:buClr>
                <a:schemeClr val="dk1"/>
              </a:buClr>
              <a:buSzPct val="45833"/>
              <a:buFont typeface="Arial"/>
              <a:buNone/>
            </a:pPr>
            <a:r>
              <a:rPr lang="en-US" sz="2400"/>
              <a:t>Legitimate scholarships never charge fees and the </a:t>
            </a:r>
          </a:p>
          <a:p>
            <a:pPr marL="0" lvl="0" indent="-69850" rtl="0">
              <a:lnSpc>
                <a:spcPct val="150000"/>
              </a:lnSpc>
              <a:spcBef>
                <a:spcPts val="0"/>
              </a:spcBef>
              <a:buClr>
                <a:schemeClr val="dk1"/>
              </a:buClr>
              <a:buSzPct val="45833"/>
              <a:buFont typeface="Arial"/>
              <a:buNone/>
            </a:pPr>
            <a:r>
              <a:rPr lang="en-US" sz="2400"/>
              <a:t>application information is available to everyone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685800" y="228600"/>
            <a:ext cx="7772400" cy="857400"/>
          </a:xfrm>
          <a:prstGeom prst="rect">
            <a:avLst/>
          </a:prstGeom>
        </p:spPr>
        <p:txBody>
          <a:bodyPr lIns="91425" tIns="91425" rIns="91425" bIns="91425" anchor="ctr" anchorCtr="0">
            <a:noAutofit/>
          </a:bodyPr>
          <a:lstStyle/>
          <a:p>
            <a:pPr lvl="0">
              <a:spcBef>
                <a:spcPts val="0"/>
              </a:spcBef>
              <a:buNone/>
            </a:pPr>
            <a:r>
              <a:rPr lang="en-US" sz="3800" b="1">
                <a:solidFill>
                  <a:srgbClr val="434343"/>
                </a:solidFill>
              </a:rPr>
              <a:t>FINANCING YOUR FUTURE</a:t>
            </a:r>
          </a:p>
        </p:txBody>
      </p:sp>
      <p:sp>
        <p:nvSpPr>
          <p:cNvPr id="70" name="Shape 70"/>
          <p:cNvSpPr txBox="1">
            <a:spLocks noGrp="1"/>
          </p:cNvSpPr>
          <p:nvPr>
            <p:ph type="body" idx="1"/>
          </p:nvPr>
        </p:nvSpPr>
        <p:spPr>
          <a:xfrm>
            <a:off x="685800" y="1314450"/>
            <a:ext cx="7772400" cy="3200400"/>
          </a:xfrm>
          <a:prstGeom prst="rect">
            <a:avLst/>
          </a:prstGeom>
        </p:spPr>
        <p:txBody>
          <a:bodyPr lIns="91425" tIns="91425" rIns="91425" bIns="91425" anchor="t" anchorCtr="0">
            <a:noAutofit/>
          </a:bodyPr>
          <a:lstStyle/>
          <a:p>
            <a:pPr marL="457200" lvl="0" indent="-381000">
              <a:lnSpc>
                <a:spcPct val="150000"/>
              </a:lnSpc>
              <a:spcBef>
                <a:spcPts val="0"/>
              </a:spcBef>
              <a:buSzPct val="100000"/>
            </a:pPr>
            <a:r>
              <a:rPr lang="en-US" sz="2400"/>
              <a:t>How much does college cost?</a:t>
            </a:r>
          </a:p>
          <a:p>
            <a:pPr marL="457200" lvl="0" indent="-381000">
              <a:lnSpc>
                <a:spcPct val="150000"/>
              </a:lnSpc>
              <a:spcBef>
                <a:spcPts val="0"/>
              </a:spcBef>
              <a:buSzPct val="100000"/>
            </a:pPr>
            <a:r>
              <a:rPr lang="en-US" sz="2400"/>
              <a:t>How will I pay for college?</a:t>
            </a:r>
          </a:p>
          <a:p>
            <a:pPr marL="457200" lvl="0" indent="-381000">
              <a:lnSpc>
                <a:spcPct val="150000"/>
              </a:lnSpc>
              <a:spcBef>
                <a:spcPts val="0"/>
              </a:spcBef>
              <a:buSzPct val="100000"/>
            </a:pPr>
            <a:r>
              <a:rPr lang="en-US" sz="2400"/>
              <a:t>What is financial aid?</a:t>
            </a:r>
          </a:p>
          <a:p>
            <a:pPr marL="457200" lvl="0" indent="-381000">
              <a:lnSpc>
                <a:spcPct val="150000"/>
              </a:lnSpc>
              <a:spcBef>
                <a:spcPts val="0"/>
              </a:spcBef>
              <a:buSzPct val="100000"/>
            </a:pPr>
            <a:r>
              <a:rPr lang="en-US" sz="2400"/>
              <a:t>How do I complete the FAFSA?</a:t>
            </a:r>
          </a:p>
          <a:p>
            <a:pPr marL="457200" lvl="0" indent="-381000" rtl="0">
              <a:lnSpc>
                <a:spcPct val="100000"/>
              </a:lnSpc>
              <a:spcBef>
                <a:spcPts val="0"/>
              </a:spcBef>
              <a:buSzPct val="100000"/>
            </a:pPr>
            <a:r>
              <a:rPr lang="en-US" sz="2400"/>
              <a:t>How can I prepare to manage the costs of college?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685800" y="228600"/>
            <a:ext cx="7772400" cy="857400"/>
          </a:xfrm>
          <a:prstGeom prst="rect">
            <a:avLst/>
          </a:prstGeom>
        </p:spPr>
        <p:txBody>
          <a:bodyPr lIns="91425" tIns="91425" rIns="91425" bIns="91425" anchor="ctr" anchorCtr="0">
            <a:noAutofit/>
          </a:bodyPr>
          <a:lstStyle/>
          <a:p>
            <a:pPr lvl="0">
              <a:spcBef>
                <a:spcPts val="0"/>
              </a:spcBef>
              <a:buNone/>
            </a:pPr>
            <a:r>
              <a:rPr lang="en-US" sz="3800" b="1">
                <a:solidFill>
                  <a:srgbClr val="434343"/>
                </a:solidFill>
              </a:rPr>
              <a:t>CREATING AN FSA ID</a:t>
            </a:r>
          </a:p>
        </p:txBody>
      </p:sp>
      <p:sp>
        <p:nvSpPr>
          <p:cNvPr id="197" name="Shape 197"/>
          <p:cNvSpPr txBox="1">
            <a:spLocks noGrp="1"/>
          </p:cNvSpPr>
          <p:nvPr>
            <p:ph type="body" idx="1"/>
          </p:nvPr>
        </p:nvSpPr>
        <p:spPr>
          <a:xfrm>
            <a:off x="685800" y="1314450"/>
            <a:ext cx="7772400" cy="3200400"/>
          </a:xfrm>
          <a:prstGeom prst="rect">
            <a:avLst/>
          </a:prstGeom>
        </p:spPr>
        <p:txBody>
          <a:bodyPr lIns="91425" tIns="91425" rIns="91425" bIns="91425" anchor="t" anchorCtr="0">
            <a:noAutofit/>
          </a:bodyPr>
          <a:lstStyle/>
          <a:p>
            <a:pPr marL="0" lvl="0" indent="-69850">
              <a:lnSpc>
                <a:spcPct val="115000"/>
              </a:lnSpc>
              <a:spcBef>
                <a:spcPts val="0"/>
              </a:spcBef>
              <a:buClr>
                <a:schemeClr val="dk1"/>
              </a:buClr>
              <a:buSzPct val="45833"/>
              <a:buFont typeface="Arial"/>
              <a:buNone/>
            </a:pPr>
            <a:r>
              <a:rPr lang="en-US" sz="2400"/>
              <a:t>An FSA ID gives you access to Federal Student Aid’s online system and serves as your legal signature. </a:t>
            </a:r>
          </a:p>
          <a:p>
            <a:pPr lvl="0">
              <a:spcBef>
                <a:spcPts val="0"/>
              </a:spcBef>
              <a:buNone/>
            </a:pPr>
            <a:endParaRPr/>
          </a:p>
        </p:txBody>
      </p:sp>
      <p:pic>
        <p:nvPicPr>
          <p:cNvPr id="198" name="Shape 198"/>
          <p:cNvPicPr preferRelativeResize="0"/>
          <p:nvPr/>
        </p:nvPicPr>
        <p:blipFill>
          <a:blip r:embed="rId3">
            <a:alphaModFix/>
          </a:blip>
          <a:stretch>
            <a:fillRect/>
          </a:stretch>
        </p:blipFill>
        <p:spPr>
          <a:xfrm>
            <a:off x="1629328" y="2331950"/>
            <a:ext cx="5142149" cy="2029549"/>
          </a:xfrm>
          <a:prstGeom prst="rect">
            <a:avLst/>
          </a:prstGeom>
          <a:noFill/>
          <a:ln>
            <a:noFill/>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685800" y="228600"/>
            <a:ext cx="7772400" cy="857400"/>
          </a:xfrm>
          <a:prstGeom prst="rect">
            <a:avLst/>
          </a:prstGeom>
        </p:spPr>
        <p:txBody>
          <a:bodyPr lIns="91425" tIns="91425" rIns="91425" bIns="91425" anchor="ctr" anchorCtr="0">
            <a:noAutofit/>
          </a:bodyPr>
          <a:lstStyle/>
          <a:p>
            <a:pPr lvl="0">
              <a:spcBef>
                <a:spcPts val="0"/>
              </a:spcBef>
              <a:buNone/>
            </a:pPr>
            <a:r>
              <a:rPr lang="en-US" sz="3800" b="1">
                <a:solidFill>
                  <a:srgbClr val="434343"/>
                </a:solidFill>
              </a:rPr>
              <a:t>WHAT IF I NEED HELP?</a:t>
            </a:r>
          </a:p>
        </p:txBody>
      </p:sp>
      <p:pic>
        <p:nvPicPr>
          <p:cNvPr id="205" name="Shape 205"/>
          <p:cNvPicPr preferRelativeResize="0"/>
          <p:nvPr/>
        </p:nvPicPr>
        <p:blipFill>
          <a:blip r:embed="rId3">
            <a:alphaModFix/>
          </a:blip>
          <a:stretch>
            <a:fillRect/>
          </a:stretch>
        </p:blipFill>
        <p:spPr>
          <a:xfrm>
            <a:off x="2391049" y="1085999"/>
            <a:ext cx="3611375" cy="3272800"/>
          </a:xfrm>
          <a:prstGeom prst="rect">
            <a:avLst/>
          </a:prstGeom>
          <a:noFill/>
          <a:ln>
            <a:noFill/>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a:xfrm>
            <a:off x="685800" y="228600"/>
            <a:ext cx="7772400" cy="857400"/>
          </a:xfrm>
          <a:prstGeom prst="rect">
            <a:avLst/>
          </a:prstGeom>
        </p:spPr>
        <p:txBody>
          <a:bodyPr lIns="91425" tIns="91425" rIns="91425" bIns="91425" anchor="ctr" anchorCtr="0">
            <a:noAutofit/>
          </a:bodyPr>
          <a:lstStyle/>
          <a:p>
            <a:pPr lvl="0">
              <a:spcBef>
                <a:spcPts val="0"/>
              </a:spcBef>
              <a:buNone/>
            </a:pPr>
            <a:r>
              <a:rPr lang="en-US" sz="3800" b="1">
                <a:solidFill>
                  <a:srgbClr val="434343"/>
                </a:solidFill>
              </a:rPr>
              <a:t>COMPLETING THE FAFSA</a:t>
            </a:r>
          </a:p>
        </p:txBody>
      </p:sp>
      <p:sp>
        <p:nvSpPr>
          <p:cNvPr id="212" name="Shape 212"/>
          <p:cNvSpPr txBox="1">
            <a:spLocks noGrp="1"/>
          </p:cNvSpPr>
          <p:nvPr>
            <p:ph type="body" idx="1"/>
          </p:nvPr>
        </p:nvSpPr>
        <p:spPr>
          <a:xfrm>
            <a:off x="685800" y="1086000"/>
            <a:ext cx="7191900" cy="3200400"/>
          </a:xfrm>
          <a:prstGeom prst="rect">
            <a:avLst/>
          </a:prstGeom>
        </p:spPr>
        <p:txBody>
          <a:bodyPr lIns="91425" tIns="91425" rIns="91425" bIns="91425" anchor="t" anchorCtr="0">
            <a:noAutofit/>
          </a:bodyPr>
          <a:lstStyle/>
          <a:p>
            <a:pPr marL="457200" lvl="0" indent="-228600">
              <a:lnSpc>
                <a:spcPct val="100000"/>
              </a:lnSpc>
              <a:spcBef>
                <a:spcPts val="0"/>
              </a:spcBef>
              <a:spcAft>
                <a:spcPts val="1000"/>
              </a:spcAft>
            </a:pPr>
            <a:r>
              <a:rPr lang="en-US" sz="2400"/>
              <a:t>Determines estimated Expected Family Contribution (EFC)</a:t>
            </a:r>
          </a:p>
          <a:p>
            <a:pPr marL="457200" lvl="0" indent="-228600" rtl="0">
              <a:lnSpc>
                <a:spcPct val="100000"/>
              </a:lnSpc>
              <a:spcBef>
                <a:spcPts val="0"/>
              </a:spcBef>
              <a:spcAft>
                <a:spcPts val="1000"/>
              </a:spcAft>
            </a:pPr>
            <a:r>
              <a:rPr lang="en-US" sz="2400"/>
              <a:t>This is not the amount you are expected to pay out of pocket</a:t>
            </a:r>
          </a:p>
          <a:p>
            <a:pPr marL="457200" lvl="0" indent="-228600">
              <a:lnSpc>
                <a:spcPct val="150000"/>
              </a:lnSpc>
              <a:spcBef>
                <a:spcPts val="0"/>
              </a:spcBef>
            </a:pPr>
            <a:r>
              <a:rPr lang="en-US" sz="2400"/>
              <a:t>Indicates your financial aid eligibility</a:t>
            </a:r>
          </a:p>
          <a:p>
            <a:pPr marL="457200" lvl="0" indent="-228600" rtl="0">
              <a:lnSpc>
                <a:spcPct val="100000"/>
              </a:lnSpc>
              <a:spcBef>
                <a:spcPts val="0"/>
              </a:spcBef>
            </a:pPr>
            <a:r>
              <a:rPr lang="en-US" sz="2400"/>
              <a:t>Schools use the EFC and Cost of Attendance to decide what kind of financial aid you will receive</a:t>
            </a:r>
          </a:p>
          <a:p>
            <a:pPr lvl="0">
              <a:lnSpc>
                <a:spcPct val="150000"/>
              </a:lnSpc>
              <a:spcBef>
                <a:spcPts val="0"/>
              </a:spcBef>
              <a:buNone/>
            </a:pPr>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685800" y="228600"/>
            <a:ext cx="7772400" cy="857400"/>
          </a:xfrm>
          <a:prstGeom prst="rect">
            <a:avLst/>
          </a:prstGeom>
        </p:spPr>
        <p:txBody>
          <a:bodyPr lIns="91425" tIns="91425" rIns="91425" bIns="91425" anchor="ctr" anchorCtr="0">
            <a:noAutofit/>
          </a:bodyPr>
          <a:lstStyle/>
          <a:p>
            <a:pPr lvl="0">
              <a:spcBef>
                <a:spcPts val="0"/>
              </a:spcBef>
              <a:buNone/>
            </a:pPr>
            <a:r>
              <a:rPr lang="en-US" sz="3800" b="1">
                <a:solidFill>
                  <a:srgbClr val="434343"/>
                </a:solidFill>
              </a:rPr>
              <a:t>MINNESOTA DREAM ACT</a:t>
            </a:r>
          </a:p>
        </p:txBody>
      </p:sp>
      <p:sp>
        <p:nvSpPr>
          <p:cNvPr id="219" name="Shape 219"/>
          <p:cNvSpPr txBox="1">
            <a:spLocks noGrp="1"/>
          </p:cNvSpPr>
          <p:nvPr>
            <p:ph type="body" idx="1"/>
          </p:nvPr>
        </p:nvSpPr>
        <p:spPr>
          <a:xfrm>
            <a:off x="685800" y="1314450"/>
            <a:ext cx="7772400" cy="3200400"/>
          </a:xfrm>
          <a:prstGeom prst="rect">
            <a:avLst/>
          </a:prstGeom>
        </p:spPr>
        <p:txBody>
          <a:bodyPr lIns="91425" tIns="91425" rIns="91425" bIns="91425" anchor="t" anchorCtr="0">
            <a:noAutofit/>
          </a:bodyPr>
          <a:lstStyle/>
          <a:p>
            <a:pPr marL="0" lvl="0" indent="-69850">
              <a:lnSpc>
                <a:spcPct val="150000"/>
              </a:lnSpc>
              <a:spcBef>
                <a:spcPts val="0"/>
              </a:spcBef>
              <a:buClr>
                <a:schemeClr val="dk1"/>
              </a:buClr>
              <a:buSzPct val="45833"/>
              <a:buFont typeface="Arial"/>
              <a:buNone/>
            </a:pPr>
            <a:r>
              <a:rPr lang="en-US" sz="2400"/>
              <a:t>Visit </a:t>
            </a:r>
            <a:r>
              <a:rPr lang="en-US" sz="2400" b="1"/>
              <a:t>dream.umn.edu</a:t>
            </a:r>
            <a:r>
              <a:rPr lang="en-US" sz="2400"/>
              <a:t> for more information</a:t>
            </a:r>
          </a:p>
          <a:p>
            <a:pPr marL="0" lvl="0" indent="-69850">
              <a:lnSpc>
                <a:spcPct val="100000"/>
              </a:lnSpc>
              <a:spcBef>
                <a:spcPts val="0"/>
              </a:spcBef>
              <a:buClr>
                <a:schemeClr val="dk1"/>
              </a:buClr>
              <a:buSzPct val="45833"/>
              <a:buFont typeface="Arial"/>
              <a:buNone/>
            </a:pPr>
            <a:r>
              <a:rPr lang="en-US" sz="2400"/>
              <a:t>Financial Aid option for undocumented students who graduate from MN high schools</a:t>
            </a:r>
          </a:p>
          <a:p>
            <a:pPr marL="457200" lvl="0" indent="-69850">
              <a:lnSpc>
                <a:spcPct val="115000"/>
              </a:lnSpc>
              <a:spcBef>
                <a:spcPts val="0"/>
              </a:spcBef>
              <a:buClr>
                <a:schemeClr val="dk1"/>
              </a:buClr>
              <a:buSzPct val="61111"/>
              <a:buFont typeface="Arial"/>
              <a:buNone/>
            </a:pPr>
            <a:r>
              <a:rPr lang="en-US" sz="1800"/>
              <a:t>The University of Minnesota believes that providing college opportunities for young people—especially Minnesota's own high school graduates—serves the public interest by creating a college-educated workforce that promotes Minnesota's economic and cultural development</a:t>
            </a:r>
          </a:p>
          <a:p>
            <a:pPr lvl="0">
              <a:spcBef>
                <a:spcPts val="0"/>
              </a:spcBef>
              <a:buNone/>
            </a:pPr>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Shape 225"/>
          <p:cNvSpPr txBox="1">
            <a:spLocks noGrp="1"/>
          </p:cNvSpPr>
          <p:nvPr>
            <p:ph type="title"/>
          </p:nvPr>
        </p:nvSpPr>
        <p:spPr>
          <a:xfrm>
            <a:off x="685800" y="228600"/>
            <a:ext cx="7772400" cy="857400"/>
          </a:xfrm>
          <a:prstGeom prst="rect">
            <a:avLst/>
          </a:prstGeom>
        </p:spPr>
        <p:txBody>
          <a:bodyPr lIns="91425" tIns="91425" rIns="91425" bIns="91425" anchor="ctr" anchorCtr="0">
            <a:noAutofit/>
          </a:bodyPr>
          <a:lstStyle/>
          <a:p>
            <a:pPr lvl="0">
              <a:spcBef>
                <a:spcPts val="0"/>
              </a:spcBef>
              <a:buNone/>
            </a:pPr>
            <a:r>
              <a:rPr lang="en-US" sz="3800" b="1">
                <a:solidFill>
                  <a:srgbClr val="434343"/>
                </a:solidFill>
              </a:rPr>
              <a:t>HOW ELSE CAN I PREPARE?</a:t>
            </a:r>
          </a:p>
        </p:txBody>
      </p:sp>
      <p:sp>
        <p:nvSpPr>
          <p:cNvPr id="226" name="Shape 226"/>
          <p:cNvSpPr txBox="1">
            <a:spLocks noGrp="1"/>
          </p:cNvSpPr>
          <p:nvPr>
            <p:ph type="body" idx="1"/>
          </p:nvPr>
        </p:nvSpPr>
        <p:spPr>
          <a:xfrm>
            <a:off x="685800" y="1314450"/>
            <a:ext cx="7772400" cy="3200400"/>
          </a:xfrm>
          <a:prstGeom prst="rect">
            <a:avLst/>
          </a:prstGeom>
        </p:spPr>
        <p:txBody>
          <a:bodyPr lIns="91425" tIns="91425" rIns="91425" bIns="91425" anchor="t" anchorCtr="0">
            <a:noAutofit/>
          </a:bodyPr>
          <a:lstStyle/>
          <a:p>
            <a:pPr marL="457200" lvl="0" indent="-368300" rtl="0">
              <a:lnSpc>
                <a:spcPct val="100000"/>
              </a:lnSpc>
              <a:spcBef>
                <a:spcPts val="0"/>
              </a:spcBef>
              <a:spcAft>
                <a:spcPts val="1000"/>
              </a:spcAft>
              <a:buSzPct val="100000"/>
            </a:pPr>
            <a:r>
              <a:rPr lang="en-US" sz="2200"/>
              <a:t>Call the colleges you are interested in and ask about costs and financial aid availability</a:t>
            </a:r>
          </a:p>
          <a:p>
            <a:pPr marL="457200" lvl="0" indent="-368300" rtl="0">
              <a:lnSpc>
                <a:spcPct val="100000"/>
              </a:lnSpc>
              <a:spcBef>
                <a:spcPts val="0"/>
              </a:spcBef>
              <a:spcAft>
                <a:spcPts val="1000"/>
              </a:spcAft>
              <a:buSzPct val="100000"/>
            </a:pPr>
            <a:r>
              <a:rPr lang="en-US" sz="2200"/>
              <a:t>Talk with your family about your college choices and how together you can manage the cost of college</a:t>
            </a:r>
          </a:p>
          <a:p>
            <a:pPr marL="457200" lvl="0" indent="-368300" rtl="0">
              <a:lnSpc>
                <a:spcPct val="150000"/>
              </a:lnSpc>
              <a:spcBef>
                <a:spcPts val="0"/>
              </a:spcBef>
              <a:buSzPct val="100000"/>
            </a:pPr>
            <a:r>
              <a:rPr lang="en-US" sz="2200"/>
              <a:t>Save what you can from a part-time or summer job</a:t>
            </a:r>
          </a:p>
          <a:p>
            <a:pPr marL="457200" lvl="0" indent="-368300" rtl="0">
              <a:lnSpc>
                <a:spcPct val="100000"/>
              </a:lnSpc>
              <a:spcBef>
                <a:spcPts val="0"/>
              </a:spcBef>
              <a:buSzPct val="100000"/>
            </a:pPr>
            <a:r>
              <a:rPr lang="en-US" sz="2200"/>
              <a:t>Create a budget and stick to it! Get in the habit now so when you get to college it will be second nature</a:t>
            </a:r>
          </a:p>
          <a:p>
            <a:pPr lvl="0">
              <a:lnSpc>
                <a:spcPct val="150000"/>
              </a:lnSpc>
              <a:spcBef>
                <a:spcPts val="0"/>
              </a:spcBef>
              <a:buNone/>
            </a:pPr>
            <a:endParaRPr sz="20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title"/>
          </p:nvPr>
        </p:nvSpPr>
        <p:spPr>
          <a:xfrm>
            <a:off x="685800" y="228600"/>
            <a:ext cx="7772400" cy="857400"/>
          </a:xfrm>
          <a:prstGeom prst="rect">
            <a:avLst/>
          </a:prstGeom>
        </p:spPr>
        <p:txBody>
          <a:bodyPr lIns="91425" tIns="91425" rIns="91425" bIns="91425" anchor="ctr" anchorCtr="0">
            <a:noAutofit/>
          </a:bodyPr>
          <a:lstStyle/>
          <a:p>
            <a:pPr lvl="0">
              <a:spcBef>
                <a:spcPts val="0"/>
              </a:spcBef>
              <a:buNone/>
            </a:pPr>
            <a:r>
              <a:rPr lang="en-US" sz="3800" b="1">
                <a:solidFill>
                  <a:srgbClr val="434343"/>
                </a:solidFill>
              </a:rPr>
              <a:t>WHAT DO I DO… AND WHEN?</a:t>
            </a:r>
          </a:p>
        </p:txBody>
      </p:sp>
      <p:sp>
        <p:nvSpPr>
          <p:cNvPr id="233" name="Shape 233"/>
          <p:cNvSpPr txBox="1">
            <a:spLocks noGrp="1"/>
          </p:cNvSpPr>
          <p:nvPr>
            <p:ph type="body" idx="1"/>
          </p:nvPr>
        </p:nvSpPr>
        <p:spPr>
          <a:xfrm>
            <a:off x="685800" y="1314450"/>
            <a:ext cx="7772400" cy="3200400"/>
          </a:xfrm>
          <a:prstGeom prst="rect">
            <a:avLst/>
          </a:prstGeom>
        </p:spPr>
        <p:txBody>
          <a:bodyPr lIns="91425" tIns="91425" rIns="91425" bIns="91425" anchor="t" anchorCtr="0">
            <a:noAutofit/>
          </a:bodyPr>
          <a:lstStyle/>
          <a:p>
            <a:pPr marL="457200" lvl="0" indent="-355600">
              <a:lnSpc>
                <a:spcPct val="150000"/>
              </a:lnSpc>
              <a:spcBef>
                <a:spcPts val="0"/>
              </a:spcBef>
              <a:buSzPct val="100000"/>
            </a:pPr>
            <a:r>
              <a:rPr lang="en-US" sz="2000"/>
              <a:t>Apply for scholarships now and throughout college</a:t>
            </a:r>
          </a:p>
          <a:p>
            <a:pPr marL="457200" lvl="0" indent="-355600">
              <a:lnSpc>
                <a:spcPct val="150000"/>
              </a:lnSpc>
              <a:spcBef>
                <a:spcPts val="0"/>
              </a:spcBef>
              <a:buSzPct val="100000"/>
            </a:pPr>
            <a:r>
              <a:rPr lang="en-US" sz="2000"/>
              <a:t>Complete the FAFSA as soon as possible</a:t>
            </a:r>
          </a:p>
          <a:p>
            <a:pPr marL="457200" lvl="0" indent="-355600">
              <a:lnSpc>
                <a:spcPct val="150000"/>
              </a:lnSpc>
              <a:spcBef>
                <a:spcPts val="0"/>
              </a:spcBef>
              <a:buSzPct val="100000"/>
            </a:pPr>
            <a:r>
              <a:rPr lang="en-US" sz="2000"/>
              <a:t>Respond promptly if your school requests more information</a:t>
            </a:r>
          </a:p>
          <a:p>
            <a:pPr marL="457200" lvl="0" indent="-355600">
              <a:lnSpc>
                <a:spcPct val="150000"/>
              </a:lnSpc>
              <a:spcBef>
                <a:spcPts val="0"/>
              </a:spcBef>
              <a:buSzPct val="100000"/>
            </a:pPr>
            <a:r>
              <a:rPr lang="en-US" sz="2000"/>
              <a:t>Respond to your financial aid award</a:t>
            </a:r>
          </a:p>
          <a:p>
            <a:pPr marL="457200" lvl="0" indent="-355600" rtl="0">
              <a:lnSpc>
                <a:spcPct val="100000"/>
              </a:lnSpc>
              <a:spcBef>
                <a:spcPts val="0"/>
              </a:spcBef>
              <a:buSzPct val="100000"/>
            </a:pPr>
            <a:r>
              <a:rPr lang="en-US" sz="2000"/>
              <a:t>If awarded work-study, apply for a work-study job and begin working once school begins</a:t>
            </a:r>
          </a:p>
          <a:p>
            <a:pPr lvl="0">
              <a:spcBef>
                <a:spcPts val="0"/>
              </a:spcBef>
              <a:buNone/>
            </a:pPr>
            <a:endParaRPr sz="20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Shape 239"/>
          <p:cNvSpPr txBox="1">
            <a:spLocks noGrp="1"/>
          </p:cNvSpPr>
          <p:nvPr>
            <p:ph type="title"/>
          </p:nvPr>
        </p:nvSpPr>
        <p:spPr>
          <a:xfrm>
            <a:off x="685800" y="228600"/>
            <a:ext cx="7772400" cy="857400"/>
          </a:xfrm>
          <a:prstGeom prst="rect">
            <a:avLst/>
          </a:prstGeom>
        </p:spPr>
        <p:txBody>
          <a:bodyPr lIns="91425" tIns="91425" rIns="91425" bIns="91425" anchor="ctr" anchorCtr="0">
            <a:noAutofit/>
          </a:bodyPr>
          <a:lstStyle/>
          <a:p>
            <a:pPr lvl="0">
              <a:spcBef>
                <a:spcPts val="0"/>
              </a:spcBef>
              <a:buNone/>
            </a:pPr>
            <a:r>
              <a:rPr lang="en-US" sz="3800" b="1">
                <a:solidFill>
                  <a:srgbClr val="434343"/>
                </a:solidFill>
              </a:rPr>
              <a:t>NEED MORE INFORMATION?</a:t>
            </a:r>
          </a:p>
        </p:txBody>
      </p:sp>
      <p:sp>
        <p:nvSpPr>
          <p:cNvPr id="240" name="Shape 240"/>
          <p:cNvSpPr txBox="1">
            <a:spLocks noGrp="1"/>
          </p:cNvSpPr>
          <p:nvPr>
            <p:ph type="body" idx="1"/>
          </p:nvPr>
        </p:nvSpPr>
        <p:spPr>
          <a:xfrm>
            <a:off x="249375" y="1314450"/>
            <a:ext cx="8689500" cy="3200400"/>
          </a:xfrm>
          <a:prstGeom prst="rect">
            <a:avLst/>
          </a:prstGeom>
        </p:spPr>
        <p:txBody>
          <a:bodyPr lIns="91425" tIns="91425" rIns="91425" bIns="91425" anchor="t" anchorCtr="0">
            <a:noAutofit/>
          </a:bodyPr>
          <a:lstStyle/>
          <a:p>
            <a:pPr marL="457200" lvl="0" indent="-355600">
              <a:lnSpc>
                <a:spcPct val="150000"/>
              </a:lnSpc>
              <a:spcBef>
                <a:spcPts val="0"/>
              </a:spcBef>
              <a:buSzPct val="100000"/>
            </a:pPr>
            <a:r>
              <a:rPr lang="en-US" sz="2000"/>
              <a:t>U.S. Department of Education: </a:t>
            </a:r>
            <a:r>
              <a:rPr lang="en-US" sz="2000" u="sng">
                <a:solidFill>
                  <a:srgbClr val="3C78D8"/>
                </a:solidFill>
              </a:rPr>
              <a:t>www.ed.gov</a:t>
            </a:r>
          </a:p>
          <a:p>
            <a:pPr marL="457200" lvl="0" indent="-355600">
              <a:lnSpc>
                <a:spcPct val="150000"/>
              </a:lnSpc>
              <a:spcBef>
                <a:spcPts val="0"/>
              </a:spcBef>
              <a:buSzPct val="100000"/>
            </a:pPr>
            <a:r>
              <a:rPr lang="en-US" sz="2000"/>
              <a:t>MN Office of Higher Education:</a:t>
            </a:r>
            <a:r>
              <a:rPr lang="en-US" sz="2000">
                <a:hlinkClick r:id="rId3"/>
              </a:rPr>
              <a:t> </a:t>
            </a:r>
            <a:r>
              <a:rPr lang="en-US" sz="2000" u="sng">
                <a:solidFill>
                  <a:schemeClr val="hlink"/>
                </a:solidFill>
                <a:hlinkClick r:id="rId3"/>
              </a:rPr>
              <a:t>www.ohe.state.mn.us</a:t>
            </a:r>
          </a:p>
          <a:p>
            <a:pPr marL="457200" lvl="0" indent="-355600">
              <a:lnSpc>
                <a:spcPct val="150000"/>
              </a:lnSpc>
              <a:spcBef>
                <a:spcPts val="0"/>
              </a:spcBef>
              <a:buSzPct val="100000"/>
            </a:pPr>
            <a:r>
              <a:rPr lang="en-US" sz="2000"/>
              <a:t>FinAid! - The Financial Aid Info Page:</a:t>
            </a:r>
            <a:r>
              <a:rPr lang="en-US" sz="2000">
                <a:hlinkClick r:id="rId4"/>
              </a:rPr>
              <a:t> </a:t>
            </a:r>
            <a:r>
              <a:rPr lang="en-US" sz="2000" u="sng">
                <a:solidFill>
                  <a:schemeClr val="hlink"/>
                </a:solidFill>
                <a:hlinkClick r:id="rId4"/>
              </a:rPr>
              <a:t>www.finaid.org</a:t>
            </a:r>
          </a:p>
          <a:p>
            <a:pPr marL="457200" lvl="0" indent="-355600">
              <a:lnSpc>
                <a:spcPct val="100000"/>
              </a:lnSpc>
              <a:spcBef>
                <a:spcPts val="0"/>
              </a:spcBef>
              <a:spcAft>
                <a:spcPts val="1000"/>
              </a:spcAft>
              <a:buSzPct val="100000"/>
            </a:pPr>
            <a:r>
              <a:rPr lang="en-US" sz="2000"/>
              <a:t>Internet System for Education &amp; Employment Knowledge: </a:t>
            </a:r>
            <a:r>
              <a:rPr lang="en-US" sz="2000" u="sng">
                <a:solidFill>
                  <a:schemeClr val="hlink"/>
                </a:solidFill>
                <a:hlinkClick r:id="rId5"/>
              </a:rPr>
              <a:t>ww.iseek.org</a:t>
            </a:r>
          </a:p>
          <a:p>
            <a:pPr marL="457200" lvl="0" indent="-355600">
              <a:lnSpc>
                <a:spcPct val="150000"/>
              </a:lnSpc>
              <a:spcBef>
                <a:spcPts val="0"/>
              </a:spcBef>
              <a:buSzPct val="100000"/>
            </a:pPr>
            <a:r>
              <a:rPr lang="en-US" sz="2000"/>
              <a:t>FastWEB scholarship search:</a:t>
            </a:r>
            <a:r>
              <a:rPr lang="en-US" sz="2000">
                <a:hlinkClick r:id="rId6"/>
              </a:rPr>
              <a:t> </a:t>
            </a:r>
            <a:r>
              <a:rPr lang="en-US" sz="2000" u="sng">
                <a:solidFill>
                  <a:schemeClr val="hlink"/>
                </a:solidFill>
                <a:hlinkClick r:id="rId6"/>
              </a:rPr>
              <a:t>www.fastweb.com</a:t>
            </a:r>
          </a:p>
          <a:p>
            <a:pPr marL="457200" lvl="0" indent="-355600">
              <a:lnSpc>
                <a:spcPct val="150000"/>
              </a:lnSpc>
              <a:spcBef>
                <a:spcPts val="0"/>
              </a:spcBef>
              <a:buSzPct val="100000"/>
            </a:pPr>
            <a:r>
              <a:rPr lang="en-US" sz="2000"/>
              <a:t>The College Board:</a:t>
            </a:r>
            <a:r>
              <a:rPr lang="en-US" sz="2000">
                <a:hlinkClick r:id="rId7"/>
              </a:rPr>
              <a:t> </a:t>
            </a:r>
            <a:r>
              <a:rPr lang="en-US" sz="2000" u="sng">
                <a:solidFill>
                  <a:schemeClr val="hlink"/>
                </a:solidFill>
                <a:hlinkClick r:id="rId7"/>
              </a:rPr>
              <a:t>www.collegeboard.org</a:t>
            </a:r>
          </a:p>
          <a:p>
            <a:pPr lvl="0">
              <a:lnSpc>
                <a:spcPct val="150000"/>
              </a:lnSpc>
              <a:spcBef>
                <a:spcPts val="0"/>
              </a:spcBef>
              <a:buNone/>
            </a:pPr>
            <a:endParaRPr sz="20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Shape 246"/>
          <p:cNvSpPr/>
          <p:nvPr/>
        </p:nvSpPr>
        <p:spPr>
          <a:xfrm>
            <a:off x="-68175" y="855528"/>
            <a:ext cx="9270600" cy="2182500"/>
          </a:xfrm>
          <a:prstGeom prst="rect">
            <a:avLst/>
          </a:prstGeom>
          <a:solidFill>
            <a:srgbClr val="037FA6"/>
          </a:solidFill>
          <a:ln>
            <a:noFill/>
          </a:ln>
        </p:spPr>
        <p:txBody>
          <a:bodyPr lIns="91425" tIns="91425" rIns="91425" bIns="91425" anchor="ctr" anchorCtr="0">
            <a:noAutofit/>
          </a:bodyPr>
          <a:lstStyle/>
          <a:p>
            <a:pPr lvl="0">
              <a:spcBef>
                <a:spcPts val="0"/>
              </a:spcBef>
              <a:buNone/>
            </a:pPr>
            <a:endParaRPr/>
          </a:p>
        </p:txBody>
      </p:sp>
      <p:sp>
        <p:nvSpPr>
          <p:cNvPr id="247" name="Shape 247"/>
          <p:cNvSpPr txBox="1"/>
          <p:nvPr/>
        </p:nvSpPr>
        <p:spPr>
          <a:xfrm>
            <a:off x="311708" y="1358531"/>
            <a:ext cx="8520600" cy="1539300"/>
          </a:xfrm>
          <a:prstGeom prst="rect">
            <a:avLst/>
          </a:prstGeom>
          <a:noFill/>
          <a:ln>
            <a:noFill/>
          </a:ln>
        </p:spPr>
        <p:txBody>
          <a:bodyPr lIns="91425" tIns="91425" rIns="91425" bIns="91425" anchor="b" anchorCtr="0">
            <a:noAutofit/>
          </a:bodyPr>
          <a:lstStyle/>
          <a:p>
            <a:pPr lvl="0" algn="ctr" rtl="0">
              <a:spcBef>
                <a:spcPts val="0"/>
              </a:spcBef>
              <a:buNone/>
            </a:pPr>
            <a:r>
              <a:rPr lang="en-US" sz="6000">
                <a:solidFill>
                  <a:srgbClr val="FFFFFF"/>
                </a:solidFill>
                <a:latin typeface="Raleway"/>
                <a:ea typeface="Raleway"/>
                <a:cs typeface="Raleway"/>
                <a:sym typeface="Raleway"/>
              </a:rPr>
              <a:t>Investing in your future is an investment in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685800" y="228600"/>
            <a:ext cx="7772400" cy="857400"/>
          </a:xfrm>
          <a:prstGeom prst="rect">
            <a:avLst/>
          </a:prstGeom>
        </p:spPr>
        <p:txBody>
          <a:bodyPr lIns="91425" tIns="91425" rIns="91425" bIns="91425" anchor="ctr" anchorCtr="0">
            <a:noAutofit/>
          </a:bodyPr>
          <a:lstStyle/>
          <a:p>
            <a:pPr lvl="0">
              <a:spcBef>
                <a:spcPts val="0"/>
              </a:spcBef>
              <a:buNone/>
            </a:pPr>
            <a:r>
              <a:rPr lang="en-US" sz="3800" b="1">
                <a:solidFill>
                  <a:srgbClr val="434343"/>
                </a:solidFill>
              </a:rPr>
              <a:t>RESEARCHING COLLEGE COSTS</a:t>
            </a:r>
          </a:p>
        </p:txBody>
      </p:sp>
      <p:sp>
        <p:nvSpPr>
          <p:cNvPr id="77" name="Shape 77"/>
          <p:cNvSpPr txBox="1">
            <a:spLocks noGrp="1"/>
          </p:cNvSpPr>
          <p:nvPr>
            <p:ph type="body" idx="1"/>
          </p:nvPr>
        </p:nvSpPr>
        <p:spPr>
          <a:xfrm>
            <a:off x="685800" y="1314450"/>
            <a:ext cx="7772400" cy="3200400"/>
          </a:xfrm>
          <a:prstGeom prst="rect">
            <a:avLst/>
          </a:prstGeom>
        </p:spPr>
        <p:txBody>
          <a:bodyPr lIns="91425" tIns="91425" rIns="91425" bIns="91425" anchor="t" anchorCtr="0">
            <a:noAutofit/>
          </a:bodyPr>
          <a:lstStyle/>
          <a:p>
            <a:pPr marL="0" lvl="0" indent="-69850">
              <a:lnSpc>
                <a:spcPct val="115000"/>
              </a:lnSpc>
              <a:spcBef>
                <a:spcPts val="0"/>
              </a:spcBef>
              <a:buClr>
                <a:schemeClr val="dk1"/>
              </a:buClr>
              <a:buSzPct val="45833"/>
              <a:buFont typeface="Arial"/>
              <a:buNone/>
            </a:pPr>
            <a:r>
              <a:rPr lang="en-US" sz="2400"/>
              <a:t>The admissions office or financial aid office can provide you with the cost to attend that institution.</a:t>
            </a:r>
          </a:p>
          <a:p>
            <a:pPr marL="0" lvl="0" indent="-69850" rtl="0">
              <a:lnSpc>
                <a:spcPct val="115000"/>
              </a:lnSpc>
              <a:spcBef>
                <a:spcPts val="0"/>
              </a:spcBef>
              <a:buClr>
                <a:schemeClr val="dk1"/>
              </a:buClr>
              <a:buSzPct val="45833"/>
              <a:buFont typeface="Arial"/>
              <a:buNone/>
            </a:pPr>
            <a:r>
              <a:rPr lang="en-US" sz="2400"/>
              <a:t>Most institutions should be offering a “shopping sheet” which allows you to compare and contrast your financial aid awards estimates.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685800" y="238000"/>
            <a:ext cx="7772400" cy="857400"/>
          </a:xfrm>
          <a:prstGeom prst="rect">
            <a:avLst/>
          </a:prstGeom>
        </p:spPr>
        <p:txBody>
          <a:bodyPr lIns="91425" tIns="91425" rIns="91425" bIns="91425" anchor="ctr" anchorCtr="0">
            <a:noAutofit/>
          </a:bodyPr>
          <a:lstStyle/>
          <a:p>
            <a:pPr lvl="0">
              <a:spcBef>
                <a:spcPts val="0"/>
              </a:spcBef>
              <a:buNone/>
            </a:pPr>
            <a:r>
              <a:rPr lang="en-US" sz="3800" b="1">
                <a:solidFill>
                  <a:srgbClr val="434343"/>
                </a:solidFill>
              </a:rPr>
              <a:t>WHAT TO ASK ABOUT COSTS</a:t>
            </a:r>
          </a:p>
        </p:txBody>
      </p:sp>
      <p:sp>
        <p:nvSpPr>
          <p:cNvPr id="84" name="Shape 84"/>
          <p:cNvSpPr txBox="1">
            <a:spLocks noGrp="1"/>
          </p:cNvSpPr>
          <p:nvPr>
            <p:ph type="body" idx="1"/>
          </p:nvPr>
        </p:nvSpPr>
        <p:spPr>
          <a:xfrm>
            <a:off x="685800" y="1095400"/>
            <a:ext cx="7772400" cy="3200400"/>
          </a:xfrm>
          <a:prstGeom prst="rect">
            <a:avLst/>
          </a:prstGeom>
        </p:spPr>
        <p:txBody>
          <a:bodyPr lIns="91425" tIns="91425" rIns="91425" bIns="91425" anchor="t" anchorCtr="0">
            <a:noAutofit/>
          </a:bodyPr>
          <a:lstStyle/>
          <a:p>
            <a:pPr marL="457200" lvl="0" indent="-381000" rtl="0">
              <a:lnSpc>
                <a:spcPct val="150000"/>
              </a:lnSpc>
              <a:spcBef>
                <a:spcPts val="0"/>
              </a:spcBef>
              <a:buSzPct val="100000"/>
            </a:pPr>
            <a:r>
              <a:rPr lang="en-US" sz="2400"/>
              <a:t>What is the total cost of attendance?</a:t>
            </a:r>
          </a:p>
          <a:p>
            <a:pPr marL="457200" lvl="0" indent="-381000" rtl="0">
              <a:lnSpc>
                <a:spcPct val="100000"/>
              </a:lnSpc>
              <a:spcBef>
                <a:spcPts val="0"/>
              </a:spcBef>
              <a:buSzPct val="100000"/>
            </a:pPr>
            <a:r>
              <a:rPr lang="en-US" sz="2400"/>
              <a:t>If going out-of-state, are there reciprocity programs</a:t>
            </a:r>
          </a:p>
          <a:p>
            <a:pPr marL="457200" lvl="0" indent="-381000" rtl="0">
              <a:lnSpc>
                <a:spcPct val="150000"/>
              </a:lnSpc>
              <a:spcBef>
                <a:spcPts val="0"/>
              </a:spcBef>
              <a:buSzPct val="100000"/>
            </a:pPr>
            <a:r>
              <a:rPr lang="en-US" sz="2400"/>
              <a:t>for Minnesota residents?</a:t>
            </a:r>
          </a:p>
          <a:p>
            <a:pPr marL="457200" lvl="0" indent="-381000" rtl="0">
              <a:lnSpc>
                <a:spcPct val="150000"/>
              </a:lnSpc>
              <a:spcBef>
                <a:spcPts val="0"/>
              </a:spcBef>
              <a:buSzPct val="100000"/>
            </a:pPr>
            <a:r>
              <a:rPr lang="en-US" sz="2400"/>
              <a:t>Is living on campus required?</a:t>
            </a:r>
          </a:p>
          <a:p>
            <a:pPr marL="457200" lvl="0" indent="-381000" rtl="0">
              <a:lnSpc>
                <a:spcPct val="150000"/>
              </a:lnSpc>
              <a:spcBef>
                <a:spcPts val="0"/>
              </a:spcBef>
              <a:buSzPct val="100000"/>
            </a:pPr>
            <a:r>
              <a:rPr lang="en-US" sz="2400"/>
              <a:t>How much is on-campus housing?</a:t>
            </a:r>
          </a:p>
          <a:p>
            <a:pPr marL="457200" lvl="0" indent="-381000" rtl="0">
              <a:lnSpc>
                <a:spcPct val="150000"/>
              </a:lnSpc>
              <a:spcBef>
                <a:spcPts val="0"/>
              </a:spcBef>
              <a:buSzPct val="100000"/>
            </a:pPr>
            <a:r>
              <a:rPr lang="en-US" sz="2400"/>
              <a:t>What are other costs?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685800" y="228600"/>
            <a:ext cx="7772400" cy="857400"/>
          </a:xfrm>
          <a:prstGeom prst="rect">
            <a:avLst/>
          </a:prstGeom>
        </p:spPr>
        <p:txBody>
          <a:bodyPr lIns="91425" tIns="91425" rIns="91425" bIns="91425" anchor="ctr" anchorCtr="0">
            <a:noAutofit/>
          </a:bodyPr>
          <a:lstStyle/>
          <a:p>
            <a:pPr lvl="0">
              <a:spcBef>
                <a:spcPts val="0"/>
              </a:spcBef>
              <a:buNone/>
            </a:pPr>
            <a:r>
              <a:rPr lang="en-US" sz="3800" b="1">
                <a:solidFill>
                  <a:srgbClr val="434343"/>
                </a:solidFill>
              </a:rPr>
              <a:t>OTHER COSTS TO CONSIDER</a:t>
            </a:r>
          </a:p>
        </p:txBody>
      </p:sp>
      <p:sp>
        <p:nvSpPr>
          <p:cNvPr id="91" name="Shape 91"/>
          <p:cNvSpPr txBox="1">
            <a:spLocks noGrp="1"/>
          </p:cNvSpPr>
          <p:nvPr>
            <p:ph type="body" idx="1"/>
          </p:nvPr>
        </p:nvSpPr>
        <p:spPr>
          <a:xfrm>
            <a:off x="685800" y="1314450"/>
            <a:ext cx="7772400" cy="3200400"/>
          </a:xfrm>
          <a:prstGeom prst="rect">
            <a:avLst/>
          </a:prstGeom>
        </p:spPr>
        <p:txBody>
          <a:bodyPr lIns="91425" tIns="91425" rIns="91425" bIns="91425" anchor="t" anchorCtr="0">
            <a:noAutofit/>
          </a:bodyPr>
          <a:lstStyle/>
          <a:p>
            <a:pPr marL="0" lvl="0" indent="-69850">
              <a:lnSpc>
                <a:spcPct val="115000"/>
              </a:lnSpc>
              <a:spcBef>
                <a:spcPts val="0"/>
              </a:spcBef>
              <a:buClr>
                <a:schemeClr val="dk1"/>
              </a:buClr>
              <a:buSzPct val="45833"/>
              <a:buFont typeface="Arial"/>
              <a:buNone/>
            </a:pPr>
            <a:r>
              <a:rPr lang="en-US" sz="2400" b="1"/>
              <a:t>Cost of Attendance (COA)</a:t>
            </a:r>
          </a:p>
          <a:p>
            <a:pPr marL="457200" lvl="0" indent="-381000">
              <a:lnSpc>
                <a:spcPct val="115000"/>
              </a:lnSpc>
              <a:spcBef>
                <a:spcPts val="0"/>
              </a:spcBef>
              <a:buSzPct val="100000"/>
            </a:pPr>
            <a:r>
              <a:rPr lang="en-US" sz="2400"/>
              <a:t>Tuition and fees</a:t>
            </a:r>
          </a:p>
          <a:p>
            <a:pPr marL="457200" lvl="0" indent="-381000">
              <a:lnSpc>
                <a:spcPct val="115000"/>
              </a:lnSpc>
              <a:spcBef>
                <a:spcPts val="0"/>
              </a:spcBef>
              <a:buSzPct val="100000"/>
            </a:pPr>
            <a:r>
              <a:rPr lang="en-US" sz="2400"/>
              <a:t>Personal expenses</a:t>
            </a:r>
          </a:p>
          <a:p>
            <a:pPr marL="457200" lvl="0" indent="-381000">
              <a:lnSpc>
                <a:spcPct val="115000"/>
              </a:lnSpc>
              <a:spcBef>
                <a:spcPts val="0"/>
              </a:spcBef>
              <a:buSzPct val="100000"/>
            </a:pPr>
            <a:r>
              <a:rPr lang="en-US" sz="2400"/>
              <a:t>Room and board</a:t>
            </a:r>
          </a:p>
          <a:p>
            <a:pPr marL="457200" lvl="0" indent="-381000">
              <a:lnSpc>
                <a:spcPct val="115000"/>
              </a:lnSpc>
              <a:spcBef>
                <a:spcPts val="0"/>
              </a:spcBef>
              <a:buSzPct val="100000"/>
            </a:pPr>
            <a:r>
              <a:rPr lang="en-US" sz="2400"/>
              <a:t>Books and supplies</a:t>
            </a:r>
          </a:p>
          <a:p>
            <a:pPr marL="457200" lvl="0" indent="-381000">
              <a:lnSpc>
                <a:spcPct val="115000"/>
              </a:lnSpc>
              <a:spcBef>
                <a:spcPts val="0"/>
              </a:spcBef>
              <a:buSzPct val="100000"/>
            </a:pPr>
            <a:r>
              <a:rPr lang="en-US" sz="2400"/>
              <a:t>Travel  </a:t>
            </a:r>
          </a:p>
          <a:p>
            <a:pPr lvl="0">
              <a:spcBef>
                <a:spcPts val="0"/>
              </a:spcBef>
              <a:buNone/>
            </a:pPr>
            <a:endParaRPr sz="24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685800" y="228600"/>
            <a:ext cx="7772400" cy="857400"/>
          </a:xfrm>
          <a:prstGeom prst="rect">
            <a:avLst/>
          </a:prstGeom>
        </p:spPr>
        <p:txBody>
          <a:bodyPr lIns="91425" tIns="91425" rIns="91425" bIns="91425" anchor="ctr" anchorCtr="0">
            <a:noAutofit/>
          </a:bodyPr>
          <a:lstStyle/>
          <a:p>
            <a:pPr lvl="0" rtl="0">
              <a:spcBef>
                <a:spcPts val="0"/>
              </a:spcBef>
              <a:buNone/>
            </a:pPr>
            <a:r>
              <a:rPr lang="en-US" sz="3800" b="1">
                <a:solidFill>
                  <a:srgbClr val="434343"/>
                </a:solidFill>
              </a:rPr>
              <a:t>THE COST OF COLLEGE</a:t>
            </a:r>
          </a:p>
        </p:txBody>
      </p:sp>
      <p:sp>
        <p:nvSpPr>
          <p:cNvPr id="98" name="Shape 98"/>
          <p:cNvSpPr txBox="1">
            <a:spLocks noGrp="1"/>
          </p:cNvSpPr>
          <p:nvPr>
            <p:ph type="body" idx="1"/>
          </p:nvPr>
        </p:nvSpPr>
        <p:spPr>
          <a:xfrm>
            <a:off x="685800" y="1314450"/>
            <a:ext cx="7772400" cy="3200400"/>
          </a:xfrm>
          <a:prstGeom prst="rect">
            <a:avLst/>
          </a:prstGeom>
        </p:spPr>
        <p:txBody>
          <a:bodyPr lIns="91425" tIns="91425" rIns="91425" bIns="91425" anchor="t" anchorCtr="0">
            <a:noAutofit/>
          </a:bodyPr>
          <a:lstStyle/>
          <a:p>
            <a:pPr marL="0" lvl="0" indent="-69850" algn="ctr" rtl="0">
              <a:lnSpc>
                <a:spcPct val="115000"/>
              </a:lnSpc>
              <a:spcBef>
                <a:spcPts val="0"/>
              </a:spcBef>
              <a:buClr>
                <a:schemeClr val="dk1"/>
              </a:buClr>
              <a:buSzPct val="45833"/>
              <a:buFont typeface="Arial"/>
              <a:buNone/>
            </a:pPr>
            <a:endParaRPr sz="2400"/>
          </a:p>
          <a:p>
            <a:pPr marL="0" lvl="0" indent="-69850" algn="ctr" rtl="0">
              <a:lnSpc>
                <a:spcPct val="115000"/>
              </a:lnSpc>
              <a:spcBef>
                <a:spcPts val="0"/>
              </a:spcBef>
              <a:buClr>
                <a:schemeClr val="dk1"/>
              </a:buClr>
              <a:buSzPct val="45833"/>
              <a:buFont typeface="Arial"/>
              <a:buNone/>
            </a:pPr>
            <a:r>
              <a:rPr lang="en-US" sz="2400"/>
              <a:t>Cost of Attendance (COA) – Grants/ Scholarships</a:t>
            </a:r>
          </a:p>
          <a:p>
            <a:pPr marL="0" lvl="0" indent="-69850" algn="ctr" rtl="0">
              <a:lnSpc>
                <a:spcPct val="115000"/>
              </a:lnSpc>
              <a:spcBef>
                <a:spcPts val="0"/>
              </a:spcBef>
              <a:buClr>
                <a:schemeClr val="dk1"/>
              </a:buClr>
              <a:buSzPct val="45833"/>
              <a:buFont typeface="Arial"/>
              <a:buNone/>
            </a:pPr>
            <a:r>
              <a:rPr lang="en-US" sz="2400"/>
              <a:t>=</a:t>
            </a:r>
          </a:p>
          <a:p>
            <a:pPr marL="0" lvl="0" indent="-69850" algn="ctr" rtl="0">
              <a:lnSpc>
                <a:spcPct val="115000"/>
              </a:lnSpc>
              <a:spcBef>
                <a:spcPts val="0"/>
              </a:spcBef>
              <a:buClr>
                <a:schemeClr val="dk1"/>
              </a:buClr>
              <a:buSzPct val="45833"/>
              <a:buFont typeface="Arial"/>
              <a:buNone/>
            </a:pPr>
            <a:r>
              <a:rPr lang="en-US" sz="2400" b="1"/>
              <a:t>Out of pocket/ loan expense</a:t>
            </a:r>
          </a:p>
          <a:p>
            <a:pPr lvl="0" rtl="0">
              <a:spcBef>
                <a:spcPts val="0"/>
              </a:spcBef>
              <a:buNone/>
            </a:pPr>
            <a:endParaRPr sz="24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685800" y="228600"/>
            <a:ext cx="7772400" cy="857400"/>
          </a:xfrm>
          <a:prstGeom prst="rect">
            <a:avLst/>
          </a:prstGeom>
        </p:spPr>
        <p:txBody>
          <a:bodyPr lIns="91425" tIns="91425" rIns="91425" bIns="91425" anchor="ctr" anchorCtr="0">
            <a:noAutofit/>
          </a:bodyPr>
          <a:lstStyle/>
          <a:p>
            <a:pPr lvl="0" algn="l">
              <a:lnSpc>
                <a:spcPct val="115000"/>
              </a:lnSpc>
              <a:spcBef>
                <a:spcPts val="0"/>
              </a:spcBef>
              <a:buClr>
                <a:schemeClr val="dk1"/>
              </a:buClr>
              <a:buSzPct val="28947"/>
              <a:buFont typeface="Arial"/>
              <a:buNone/>
            </a:pPr>
            <a:r>
              <a:rPr lang="en-US" sz="3800" b="1">
                <a:solidFill>
                  <a:srgbClr val="434343"/>
                </a:solidFill>
              </a:rPr>
              <a:t>ANNUAL COST OF ATTENDANCE</a:t>
            </a:r>
          </a:p>
          <a:p>
            <a:pPr lvl="0" algn="l">
              <a:spcBef>
                <a:spcPts val="0"/>
              </a:spcBef>
              <a:buNone/>
            </a:pPr>
            <a:r>
              <a:rPr lang="en-US" sz="1800">
                <a:solidFill>
                  <a:srgbClr val="434343"/>
                </a:solidFill>
              </a:rPr>
              <a:t>*estimated</a:t>
            </a:r>
          </a:p>
        </p:txBody>
      </p:sp>
      <p:graphicFrame>
        <p:nvGraphicFramePr>
          <p:cNvPr id="105" name="Shape 105"/>
          <p:cNvGraphicFramePr/>
          <p:nvPr/>
        </p:nvGraphicFramePr>
        <p:xfrm>
          <a:off x="775425" y="1121400"/>
          <a:ext cx="7420850" cy="3413690"/>
        </p:xfrm>
        <a:graphic>
          <a:graphicData uri="http://schemas.openxmlformats.org/drawingml/2006/table">
            <a:tbl>
              <a:tblPr>
                <a:noFill/>
                <a:tableStyleId>{A5E4BDFB-E866-4DC7-9C23-CAF205130CE9}</a:tableStyleId>
              </a:tblPr>
              <a:tblGrid>
                <a:gridCol w="2847550"/>
                <a:gridCol w="2568100"/>
                <a:gridCol w="2005200"/>
              </a:tblGrid>
              <a:tr h="285750">
                <a:tc>
                  <a:txBody>
                    <a:bodyPr/>
                    <a:lstStyle/>
                    <a:p>
                      <a:pPr lvl="0" rtl="0">
                        <a:spcBef>
                          <a:spcPts val="0"/>
                        </a:spcBef>
                        <a:buNone/>
                      </a:pPr>
                      <a:endParaRPr sz="2000">
                        <a:latin typeface="Raleway"/>
                        <a:ea typeface="Raleway"/>
                        <a:cs typeface="Raleway"/>
                        <a:sym typeface="Raleway"/>
                      </a:endParaRPr>
                    </a:p>
                  </a:txBody>
                  <a:tcPr marL="91425" marR="91425" marT="68575" marB="68575">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lvl="0" rtl="0">
                        <a:lnSpc>
                          <a:spcPct val="115000"/>
                        </a:lnSpc>
                        <a:spcBef>
                          <a:spcPts val="0"/>
                        </a:spcBef>
                        <a:buNone/>
                      </a:pPr>
                      <a:r>
                        <a:rPr lang="en-US" sz="2000">
                          <a:solidFill>
                            <a:srgbClr val="434343"/>
                          </a:solidFill>
                          <a:latin typeface="Raleway"/>
                          <a:ea typeface="Raleway"/>
                          <a:cs typeface="Raleway"/>
                          <a:sym typeface="Raleway"/>
                        </a:rPr>
                        <a:t>Community College </a:t>
                      </a:r>
                    </a:p>
                  </a:txBody>
                  <a:tcPr marL="91425" marR="91425" marT="68575" marB="68575">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lvl="0" rtl="0">
                        <a:lnSpc>
                          <a:spcPct val="115000"/>
                        </a:lnSpc>
                        <a:spcBef>
                          <a:spcPts val="0"/>
                        </a:spcBef>
                        <a:buNone/>
                      </a:pPr>
                      <a:r>
                        <a:rPr lang="en-US" sz="2000">
                          <a:solidFill>
                            <a:srgbClr val="434343"/>
                          </a:solidFill>
                          <a:latin typeface="Raleway"/>
                          <a:ea typeface="Raleway"/>
                          <a:cs typeface="Raleway"/>
                          <a:sym typeface="Raleway"/>
                        </a:rPr>
                        <a:t>Private College </a:t>
                      </a:r>
                    </a:p>
                  </a:txBody>
                  <a:tcPr marL="91425" marR="91425" marT="68575" marB="68575">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r>
              <a:tr h="285750">
                <a:tc>
                  <a:txBody>
                    <a:bodyPr/>
                    <a:lstStyle/>
                    <a:p>
                      <a:pPr lvl="0" rtl="0">
                        <a:lnSpc>
                          <a:spcPct val="115000"/>
                        </a:lnSpc>
                        <a:spcBef>
                          <a:spcPts val="0"/>
                        </a:spcBef>
                        <a:buNone/>
                      </a:pPr>
                      <a:r>
                        <a:rPr lang="en-US" sz="2000">
                          <a:solidFill>
                            <a:srgbClr val="434343"/>
                          </a:solidFill>
                          <a:latin typeface="Raleway"/>
                          <a:ea typeface="Raleway"/>
                          <a:cs typeface="Raleway"/>
                          <a:sym typeface="Raleway"/>
                        </a:rPr>
                        <a:t>Tuition &amp; Fees</a:t>
                      </a:r>
                    </a:p>
                  </a:txBody>
                  <a:tcPr marL="91425" marR="91425" marT="68575" marB="68575">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lvl="0" algn="r" rtl="0">
                        <a:lnSpc>
                          <a:spcPct val="115000"/>
                        </a:lnSpc>
                        <a:spcBef>
                          <a:spcPts val="0"/>
                        </a:spcBef>
                        <a:buNone/>
                      </a:pPr>
                      <a:r>
                        <a:rPr lang="en-US" sz="2000">
                          <a:solidFill>
                            <a:srgbClr val="434343"/>
                          </a:solidFill>
                          <a:latin typeface="Raleway"/>
                          <a:ea typeface="Raleway"/>
                          <a:cs typeface="Raleway"/>
                          <a:sym typeface="Raleway"/>
                        </a:rPr>
                        <a:t>$5,198</a:t>
                      </a:r>
                    </a:p>
                  </a:txBody>
                  <a:tcPr marL="91425" marR="91425" marT="68575" marB="68575">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lvl="0" algn="r" rtl="0">
                        <a:lnSpc>
                          <a:spcPct val="115000"/>
                        </a:lnSpc>
                        <a:spcBef>
                          <a:spcPts val="0"/>
                        </a:spcBef>
                        <a:buNone/>
                      </a:pPr>
                      <a:r>
                        <a:rPr lang="en-US" sz="2000">
                          <a:solidFill>
                            <a:srgbClr val="434343"/>
                          </a:solidFill>
                          <a:latin typeface="Raleway"/>
                          <a:ea typeface="Raleway"/>
                          <a:cs typeface="Raleway"/>
                          <a:sym typeface="Raleway"/>
                        </a:rPr>
                        <a:t>$36,682</a:t>
                      </a:r>
                    </a:p>
                  </a:txBody>
                  <a:tcPr marL="91425" marR="91425" marT="68575" marB="68575">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r>
              <a:tr h="285750">
                <a:tc>
                  <a:txBody>
                    <a:bodyPr/>
                    <a:lstStyle/>
                    <a:p>
                      <a:pPr lvl="0" rtl="0">
                        <a:lnSpc>
                          <a:spcPct val="115000"/>
                        </a:lnSpc>
                        <a:spcBef>
                          <a:spcPts val="0"/>
                        </a:spcBef>
                        <a:buNone/>
                      </a:pPr>
                      <a:r>
                        <a:rPr lang="en-US" sz="2000">
                          <a:solidFill>
                            <a:srgbClr val="434343"/>
                          </a:solidFill>
                          <a:latin typeface="Raleway"/>
                          <a:ea typeface="Raleway"/>
                          <a:cs typeface="Raleway"/>
                          <a:sym typeface="Raleway"/>
                        </a:rPr>
                        <a:t>Books &amp; Supplies</a:t>
                      </a:r>
                    </a:p>
                  </a:txBody>
                  <a:tcPr marL="91425" marR="91425" marT="68575" marB="68575">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lvl="0" algn="r" rtl="0">
                        <a:lnSpc>
                          <a:spcPct val="115000"/>
                        </a:lnSpc>
                        <a:spcBef>
                          <a:spcPts val="0"/>
                        </a:spcBef>
                        <a:buNone/>
                      </a:pPr>
                      <a:r>
                        <a:rPr lang="en-US" sz="2000">
                          <a:solidFill>
                            <a:srgbClr val="434343"/>
                          </a:solidFill>
                          <a:latin typeface="Raleway"/>
                          <a:ea typeface="Raleway"/>
                          <a:cs typeface="Raleway"/>
                          <a:sym typeface="Raleway"/>
                        </a:rPr>
                        <a:t>$1,000</a:t>
                      </a:r>
                    </a:p>
                  </a:txBody>
                  <a:tcPr marL="91425" marR="91425" marT="68575" marB="68575">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lvl="0" algn="r" rtl="0">
                        <a:lnSpc>
                          <a:spcPct val="115000"/>
                        </a:lnSpc>
                        <a:spcBef>
                          <a:spcPts val="0"/>
                        </a:spcBef>
                        <a:buNone/>
                      </a:pPr>
                      <a:r>
                        <a:rPr lang="en-US" sz="2000">
                          <a:solidFill>
                            <a:srgbClr val="434343"/>
                          </a:solidFill>
                          <a:latin typeface="Raleway"/>
                          <a:ea typeface="Raleway"/>
                          <a:cs typeface="Raleway"/>
                          <a:sym typeface="Raleway"/>
                        </a:rPr>
                        <a:t>$1,000</a:t>
                      </a:r>
                    </a:p>
                  </a:txBody>
                  <a:tcPr marL="91425" marR="91425" marT="68575" marB="68575">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r>
              <a:tr h="285750">
                <a:tc>
                  <a:txBody>
                    <a:bodyPr/>
                    <a:lstStyle/>
                    <a:p>
                      <a:pPr lvl="0" rtl="0">
                        <a:lnSpc>
                          <a:spcPct val="115000"/>
                        </a:lnSpc>
                        <a:spcBef>
                          <a:spcPts val="0"/>
                        </a:spcBef>
                        <a:buNone/>
                      </a:pPr>
                      <a:r>
                        <a:rPr lang="en-US" sz="2000">
                          <a:solidFill>
                            <a:srgbClr val="434343"/>
                          </a:solidFill>
                          <a:latin typeface="Raleway"/>
                          <a:ea typeface="Raleway"/>
                          <a:cs typeface="Raleway"/>
                          <a:sym typeface="Raleway"/>
                        </a:rPr>
                        <a:t>Room &amp; Board</a:t>
                      </a:r>
                    </a:p>
                  </a:txBody>
                  <a:tcPr marL="91425" marR="91425" marT="68575" marB="68575">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lvl="0" rtl="0">
                        <a:lnSpc>
                          <a:spcPct val="115000"/>
                        </a:lnSpc>
                        <a:spcBef>
                          <a:spcPts val="0"/>
                        </a:spcBef>
                        <a:buNone/>
                      </a:pPr>
                      <a:r>
                        <a:rPr lang="en-US" sz="2000">
                          <a:solidFill>
                            <a:srgbClr val="434343"/>
                          </a:solidFill>
                          <a:latin typeface="Raleway"/>
                          <a:ea typeface="Raleway"/>
                          <a:cs typeface="Raleway"/>
                          <a:sym typeface="Raleway"/>
                        </a:rPr>
                        <a:t>Live with parents</a:t>
                      </a:r>
                    </a:p>
                  </a:txBody>
                  <a:tcPr marL="91425" marR="91425" marT="68575" marB="68575">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lvl="0" algn="r" rtl="0">
                        <a:lnSpc>
                          <a:spcPct val="115000"/>
                        </a:lnSpc>
                        <a:spcBef>
                          <a:spcPts val="0"/>
                        </a:spcBef>
                        <a:buNone/>
                      </a:pPr>
                      <a:r>
                        <a:rPr lang="en-US" sz="2000">
                          <a:solidFill>
                            <a:srgbClr val="434343"/>
                          </a:solidFill>
                          <a:latin typeface="Raleway"/>
                          <a:ea typeface="Raleway"/>
                          <a:cs typeface="Raleway"/>
                          <a:sym typeface="Raleway"/>
                        </a:rPr>
                        <a:t>$9,200</a:t>
                      </a:r>
                    </a:p>
                  </a:txBody>
                  <a:tcPr marL="91425" marR="91425" marT="68575" marB="68575">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r>
              <a:tr h="285750">
                <a:tc>
                  <a:txBody>
                    <a:bodyPr/>
                    <a:lstStyle/>
                    <a:p>
                      <a:pPr lvl="0" rtl="0">
                        <a:lnSpc>
                          <a:spcPct val="115000"/>
                        </a:lnSpc>
                        <a:spcBef>
                          <a:spcPts val="0"/>
                        </a:spcBef>
                        <a:buNone/>
                      </a:pPr>
                      <a:r>
                        <a:rPr lang="en-US" sz="2000">
                          <a:solidFill>
                            <a:srgbClr val="434343"/>
                          </a:solidFill>
                          <a:latin typeface="Raleway"/>
                          <a:ea typeface="Raleway"/>
                          <a:cs typeface="Raleway"/>
                          <a:sym typeface="Raleway"/>
                        </a:rPr>
                        <a:t>Transportation</a:t>
                      </a:r>
                    </a:p>
                  </a:txBody>
                  <a:tcPr marL="91425" marR="91425" marT="68575" marB="68575">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lvl="0" algn="r" rtl="0">
                        <a:lnSpc>
                          <a:spcPct val="115000"/>
                        </a:lnSpc>
                        <a:spcBef>
                          <a:spcPts val="0"/>
                        </a:spcBef>
                        <a:buNone/>
                      </a:pPr>
                      <a:r>
                        <a:rPr lang="en-US" sz="2000">
                          <a:solidFill>
                            <a:srgbClr val="434343"/>
                          </a:solidFill>
                          <a:latin typeface="Raleway"/>
                          <a:ea typeface="Raleway"/>
                          <a:cs typeface="Raleway"/>
                          <a:sym typeface="Raleway"/>
                        </a:rPr>
                        <a:t>$1,200</a:t>
                      </a:r>
                    </a:p>
                  </a:txBody>
                  <a:tcPr marL="91425" marR="91425" marT="68575" marB="68575">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lvl="0" algn="r" rtl="0">
                        <a:lnSpc>
                          <a:spcPct val="115000"/>
                        </a:lnSpc>
                        <a:spcBef>
                          <a:spcPts val="0"/>
                        </a:spcBef>
                        <a:buNone/>
                      </a:pPr>
                      <a:r>
                        <a:rPr lang="en-US" sz="2000">
                          <a:solidFill>
                            <a:srgbClr val="434343"/>
                          </a:solidFill>
                          <a:latin typeface="Raleway"/>
                          <a:ea typeface="Raleway"/>
                          <a:cs typeface="Raleway"/>
                          <a:sym typeface="Raleway"/>
                        </a:rPr>
                        <a:t>$1,170</a:t>
                      </a:r>
                    </a:p>
                  </a:txBody>
                  <a:tcPr marL="91425" marR="91425" marT="68575" marB="68575">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r>
              <a:tr h="285750">
                <a:tc>
                  <a:txBody>
                    <a:bodyPr/>
                    <a:lstStyle/>
                    <a:p>
                      <a:pPr lvl="0" rtl="0">
                        <a:lnSpc>
                          <a:spcPct val="115000"/>
                        </a:lnSpc>
                        <a:spcBef>
                          <a:spcPts val="0"/>
                        </a:spcBef>
                        <a:buNone/>
                      </a:pPr>
                      <a:r>
                        <a:rPr lang="en-US" sz="2000">
                          <a:solidFill>
                            <a:srgbClr val="434343"/>
                          </a:solidFill>
                          <a:latin typeface="Raleway"/>
                          <a:ea typeface="Raleway"/>
                          <a:cs typeface="Raleway"/>
                          <a:sym typeface="Raleway"/>
                        </a:rPr>
                        <a:t>Personal expenses</a:t>
                      </a:r>
                    </a:p>
                  </a:txBody>
                  <a:tcPr marL="91425" marR="91425" marT="68575" marB="68575">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lvl="0" algn="r" rtl="0">
                        <a:lnSpc>
                          <a:spcPct val="115000"/>
                        </a:lnSpc>
                        <a:spcBef>
                          <a:spcPts val="0"/>
                        </a:spcBef>
                        <a:buNone/>
                      </a:pPr>
                      <a:r>
                        <a:rPr lang="en-US" sz="2000">
                          <a:solidFill>
                            <a:srgbClr val="434343"/>
                          </a:solidFill>
                          <a:latin typeface="Raleway"/>
                          <a:ea typeface="Raleway"/>
                          <a:cs typeface="Raleway"/>
                          <a:sym typeface="Raleway"/>
                        </a:rPr>
                        <a:t>$2,000</a:t>
                      </a:r>
                    </a:p>
                  </a:txBody>
                  <a:tcPr marL="91425" marR="91425" marT="68575" marB="68575">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lvl="0" algn="r" rtl="0">
                        <a:lnSpc>
                          <a:spcPct val="115000"/>
                        </a:lnSpc>
                        <a:spcBef>
                          <a:spcPts val="0"/>
                        </a:spcBef>
                        <a:buNone/>
                      </a:pPr>
                      <a:r>
                        <a:rPr lang="en-US" sz="2000">
                          <a:solidFill>
                            <a:srgbClr val="434343"/>
                          </a:solidFill>
                          <a:latin typeface="Raleway"/>
                          <a:ea typeface="Raleway"/>
                          <a:cs typeface="Raleway"/>
                          <a:sym typeface="Raleway"/>
                        </a:rPr>
                        <a:t>$1,548</a:t>
                      </a:r>
                    </a:p>
                  </a:txBody>
                  <a:tcPr marL="91425" marR="91425" marT="68575" marB="68575">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r>
              <a:tr h="285750">
                <a:tc>
                  <a:txBody>
                    <a:bodyPr/>
                    <a:lstStyle/>
                    <a:p>
                      <a:pPr lvl="0" rtl="0">
                        <a:lnSpc>
                          <a:spcPct val="115000"/>
                        </a:lnSpc>
                        <a:spcBef>
                          <a:spcPts val="0"/>
                        </a:spcBef>
                        <a:buNone/>
                      </a:pPr>
                      <a:r>
                        <a:rPr lang="en-US" sz="2000" b="1">
                          <a:solidFill>
                            <a:srgbClr val="434343"/>
                          </a:solidFill>
                          <a:latin typeface="Raleway"/>
                          <a:ea typeface="Raleway"/>
                          <a:cs typeface="Raleway"/>
                          <a:sym typeface="Raleway"/>
                        </a:rPr>
                        <a:t>TOTAL</a:t>
                      </a:r>
                    </a:p>
                  </a:txBody>
                  <a:tcPr marL="91425" marR="91425" marT="68575" marB="68575">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lvl="0" algn="r" rtl="0">
                        <a:lnSpc>
                          <a:spcPct val="115000"/>
                        </a:lnSpc>
                        <a:spcBef>
                          <a:spcPts val="0"/>
                        </a:spcBef>
                        <a:buNone/>
                      </a:pPr>
                      <a:r>
                        <a:rPr lang="en-US" sz="2000" b="1">
                          <a:solidFill>
                            <a:srgbClr val="434343"/>
                          </a:solidFill>
                          <a:latin typeface="Raleway"/>
                          <a:ea typeface="Raleway"/>
                          <a:cs typeface="Raleway"/>
                          <a:sym typeface="Raleway"/>
                        </a:rPr>
                        <a:t>$9,398</a:t>
                      </a:r>
                    </a:p>
                  </a:txBody>
                  <a:tcPr marL="91425" marR="91425" marT="68575" marB="68575">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lvl="0" algn="r" rtl="0">
                        <a:lnSpc>
                          <a:spcPct val="115000"/>
                        </a:lnSpc>
                        <a:spcBef>
                          <a:spcPts val="0"/>
                        </a:spcBef>
                        <a:buNone/>
                      </a:pPr>
                      <a:r>
                        <a:rPr lang="en-US" sz="2000" b="1">
                          <a:solidFill>
                            <a:srgbClr val="434343"/>
                          </a:solidFill>
                          <a:latin typeface="Raleway"/>
                          <a:ea typeface="Raleway"/>
                          <a:cs typeface="Raleway"/>
                          <a:sym typeface="Raleway"/>
                        </a:rPr>
                        <a:t>$49,600</a:t>
                      </a:r>
                    </a:p>
                  </a:txBody>
                  <a:tcPr marL="91425" marR="91425" marT="68575" marB="68575">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685800" y="228600"/>
            <a:ext cx="7772400" cy="857400"/>
          </a:xfrm>
          <a:prstGeom prst="rect">
            <a:avLst/>
          </a:prstGeom>
        </p:spPr>
        <p:txBody>
          <a:bodyPr lIns="91425" tIns="91425" rIns="91425" bIns="91425" anchor="ctr" anchorCtr="0">
            <a:noAutofit/>
          </a:bodyPr>
          <a:lstStyle/>
          <a:p>
            <a:pPr lvl="0">
              <a:spcBef>
                <a:spcPts val="0"/>
              </a:spcBef>
              <a:buNone/>
            </a:pPr>
            <a:r>
              <a:rPr lang="en-US" sz="3800" b="1">
                <a:solidFill>
                  <a:srgbClr val="434343"/>
                </a:solidFill>
              </a:rPr>
              <a:t>HOW WILL I PAY FOR COLLEGE?</a:t>
            </a:r>
          </a:p>
        </p:txBody>
      </p:sp>
      <p:sp>
        <p:nvSpPr>
          <p:cNvPr id="112" name="Shape 112"/>
          <p:cNvSpPr txBox="1">
            <a:spLocks noGrp="1"/>
          </p:cNvSpPr>
          <p:nvPr>
            <p:ph type="body" idx="1"/>
          </p:nvPr>
        </p:nvSpPr>
        <p:spPr>
          <a:xfrm>
            <a:off x="685800" y="1314450"/>
            <a:ext cx="7772400" cy="3200400"/>
          </a:xfrm>
          <a:prstGeom prst="rect">
            <a:avLst/>
          </a:prstGeom>
        </p:spPr>
        <p:txBody>
          <a:bodyPr lIns="91425" tIns="91425" rIns="91425" bIns="91425" anchor="t" anchorCtr="0">
            <a:noAutofit/>
          </a:bodyPr>
          <a:lstStyle/>
          <a:p>
            <a:pPr marL="457200" lvl="0" indent="-406400">
              <a:spcBef>
                <a:spcPts val="0"/>
              </a:spcBef>
              <a:buSzPct val="100000"/>
            </a:pPr>
            <a:r>
              <a:rPr lang="en-US" sz="2800"/>
              <a:t>Savings</a:t>
            </a:r>
          </a:p>
          <a:p>
            <a:pPr marL="457200" lvl="0" indent="-406400">
              <a:spcBef>
                <a:spcPts val="0"/>
              </a:spcBef>
              <a:buSzPct val="100000"/>
            </a:pPr>
            <a:r>
              <a:rPr lang="en-US" sz="2800"/>
              <a:t>Work</a:t>
            </a:r>
          </a:p>
          <a:p>
            <a:pPr marL="457200" lvl="0" indent="-406400">
              <a:spcBef>
                <a:spcPts val="0"/>
              </a:spcBef>
              <a:buSzPct val="100000"/>
            </a:pPr>
            <a:r>
              <a:rPr lang="en-US" sz="2800"/>
              <a:t>Financial Aid</a:t>
            </a:r>
          </a:p>
          <a:p>
            <a:pPr marL="457200" lvl="0" indent="-406400">
              <a:spcBef>
                <a:spcPts val="0"/>
              </a:spcBef>
              <a:buSzPct val="100000"/>
            </a:pPr>
            <a:r>
              <a:rPr lang="en-US" sz="2800"/>
              <a:t>Family Support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685800" y="228600"/>
            <a:ext cx="7772400" cy="857400"/>
          </a:xfrm>
          <a:prstGeom prst="rect">
            <a:avLst/>
          </a:prstGeom>
        </p:spPr>
        <p:txBody>
          <a:bodyPr lIns="91425" tIns="91425" rIns="91425" bIns="91425" anchor="ctr" anchorCtr="0">
            <a:noAutofit/>
          </a:bodyPr>
          <a:lstStyle/>
          <a:p>
            <a:pPr lvl="0">
              <a:spcBef>
                <a:spcPts val="0"/>
              </a:spcBef>
              <a:buNone/>
            </a:pPr>
            <a:r>
              <a:rPr lang="en-US" sz="3800" b="1">
                <a:solidFill>
                  <a:srgbClr val="434343"/>
                </a:solidFill>
              </a:rPr>
              <a:t>WHAT IS FINANCIAL AID?</a:t>
            </a:r>
          </a:p>
        </p:txBody>
      </p:sp>
      <p:sp>
        <p:nvSpPr>
          <p:cNvPr id="119" name="Shape 119"/>
          <p:cNvSpPr txBox="1">
            <a:spLocks noGrp="1"/>
          </p:cNvSpPr>
          <p:nvPr>
            <p:ph type="body" idx="1"/>
          </p:nvPr>
        </p:nvSpPr>
        <p:spPr>
          <a:xfrm>
            <a:off x="685800" y="1162050"/>
            <a:ext cx="7772400" cy="3200400"/>
          </a:xfrm>
          <a:prstGeom prst="rect">
            <a:avLst/>
          </a:prstGeom>
        </p:spPr>
        <p:txBody>
          <a:bodyPr lIns="91425" tIns="91425" rIns="91425" bIns="91425" anchor="t" anchorCtr="0">
            <a:noAutofit/>
          </a:bodyPr>
          <a:lstStyle/>
          <a:p>
            <a:pPr marL="457200" lvl="0" indent="-381000">
              <a:lnSpc>
                <a:spcPct val="100000"/>
              </a:lnSpc>
              <a:spcBef>
                <a:spcPts val="1100"/>
              </a:spcBef>
              <a:buSzPct val="100000"/>
            </a:pPr>
            <a:r>
              <a:rPr lang="en-US" sz="2400" b="1"/>
              <a:t>Grants</a:t>
            </a:r>
          </a:p>
          <a:p>
            <a:pPr marL="457200" lvl="0" indent="-381000">
              <a:lnSpc>
                <a:spcPct val="100000"/>
              </a:lnSpc>
              <a:spcBef>
                <a:spcPts val="1100"/>
              </a:spcBef>
              <a:buSzPct val="100000"/>
            </a:pPr>
            <a:r>
              <a:rPr lang="en-US" sz="2400" b="1"/>
              <a:t>Loans</a:t>
            </a:r>
          </a:p>
          <a:p>
            <a:pPr marL="457200" lvl="0" indent="-381000">
              <a:lnSpc>
                <a:spcPct val="100000"/>
              </a:lnSpc>
              <a:spcBef>
                <a:spcPts val="1100"/>
              </a:spcBef>
              <a:buSzPct val="100000"/>
            </a:pPr>
            <a:r>
              <a:rPr lang="en-US" sz="2400" b="1"/>
              <a:t>Scholarships</a:t>
            </a:r>
          </a:p>
          <a:p>
            <a:pPr marL="457200" lvl="0" indent="-381000" rtl="0">
              <a:lnSpc>
                <a:spcPct val="100000"/>
              </a:lnSpc>
              <a:spcBef>
                <a:spcPts val="1100"/>
              </a:spcBef>
              <a:buSzPct val="100000"/>
            </a:pPr>
            <a:r>
              <a:rPr lang="en-US" sz="2400" b="1"/>
              <a:t>Work-study </a:t>
            </a:r>
          </a:p>
          <a:p>
            <a:pPr marL="0" lvl="0" indent="-69850" rtl="0">
              <a:lnSpc>
                <a:spcPct val="100000"/>
              </a:lnSpc>
              <a:spcBef>
                <a:spcPts val="1100"/>
              </a:spcBef>
              <a:buClr>
                <a:schemeClr val="dk1"/>
              </a:buClr>
              <a:buSzPct val="45833"/>
              <a:buFont typeface="Arial"/>
              <a:buNone/>
            </a:pPr>
            <a:r>
              <a:rPr lang="en-US" sz="2400" b="1"/>
              <a:t>Where does it come from?</a:t>
            </a:r>
          </a:p>
          <a:p>
            <a:pPr marL="0" lvl="0" indent="-69850">
              <a:lnSpc>
                <a:spcPct val="100000"/>
              </a:lnSpc>
              <a:spcBef>
                <a:spcPts val="0"/>
              </a:spcBef>
              <a:buClr>
                <a:schemeClr val="dk1"/>
              </a:buClr>
              <a:buSzPct val="55000"/>
              <a:buFont typeface="Arial"/>
              <a:buNone/>
            </a:pPr>
            <a:r>
              <a:rPr lang="en-US" sz="2000"/>
              <a:t>Federal and state government, schools, employers, and other public and private sources like clubs and organizations. </a:t>
            </a:r>
          </a:p>
          <a:p>
            <a:pPr lvl="0">
              <a:lnSpc>
                <a:spcPct val="100000"/>
              </a:lnSpc>
              <a:spcBef>
                <a:spcPts val="0"/>
              </a:spcBef>
              <a:buNone/>
            </a:pPr>
            <a:endParaRPr sz="24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2180</Words>
  <Application>Microsoft Office PowerPoint</Application>
  <PresentationFormat>On-screen Show (16:9)</PresentationFormat>
  <Paragraphs>374</Paragraphs>
  <Slides>27</Slides>
  <Notes>27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Raleway</vt:lpstr>
      <vt:lpstr>simple-light-2</vt:lpstr>
      <vt:lpstr>PowerPoint Presentation</vt:lpstr>
      <vt:lpstr>FINANCING YOUR FUTURE</vt:lpstr>
      <vt:lpstr>RESEARCHING COLLEGE COSTS</vt:lpstr>
      <vt:lpstr>WHAT TO ASK ABOUT COSTS</vt:lpstr>
      <vt:lpstr>OTHER COSTS TO CONSIDER</vt:lpstr>
      <vt:lpstr>THE COST OF COLLEGE</vt:lpstr>
      <vt:lpstr>ANNUAL COST OF ATTENDANCE *estimated</vt:lpstr>
      <vt:lpstr>HOW WILL I PAY FOR COLLEGE?</vt:lpstr>
      <vt:lpstr>WHAT IS FINANCIAL AID?</vt:lpstr>
      <vt:lpstr>WHAT IS A SCHOLARSHIP?</vt:lpstr>
      <vt:lpstr>WHERE CAN I FIND SCHOLARSHIPS?</vt:lpstr>
      <vt:lpstr>WHAT IS A GRANT?</vt:lpstr>
      <vt:lpstr>GRANTS</vt:lpstr>
      <vt:lpstr>WHAT IS WORK-STUDY?</vt:lpstr>
      <vt:lpstr>WHAT ARE STUDENT LOANS?</vt:lpstr>
      <vt:lpstr>FEDERAL LOAN TYPES  </vt:lpstr>
      <vt:lpstr>HOW DO I APPLY FOR AID?</vt:lpstr>
      <vt:lpstr>Free Application for Federal Student Aid (FAFSA) update</vt:lpstr>
      <vt:lpstr>THE FAFSA IS FREE  </vt:lpstr>
      <vt:lpstr>CREATING AN FSA ID</vt:lpstr>
      <vt:lpstr>WHAT IF I NEED HELP?</vt:lpstr>
      <vt:lpstr>COMPLETING THE FAFSA</vt:lpstr>
      <vt:lpstr>MINNESOTA DREAM ACT</vt:lpstr>
      <vt:lpstr>HOW ELSE CAN I PREPARE?</vt:lpstr>
      <vt:lpstr>WHAT DO I DO… AND WHEN?</vt:lpstr>
      <vt:lpstr>NEED MORE INFORMATION?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D Campo</dc:creator>
  <cp:lastModifiedBy>Loretta Collins</cp:lastModifiedBy>
  <cp:revision>1</cp:revision>
  <dcterms:modified xsi:type="dcterms:W3CDTF">2016-11-10T16:03:57Z</dcterms:modified>
</cp:coreProperties>
</file>