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8"/>
  </p:notesMasterIdLst>
  <p:sldIdLst>
    <p:sldId id="257" r:id="rId2"/>
    <p:sldId id="260" r:id="rId3"/>
    <p:sldId id="261" r:id="rId4"/>
    <p:sldId id="262" r:id="rId5"/>
    <p:sldId id="263" r:id="rId6"/>
    <p:sldId id="264" r:id="rId7"/>
    <p:sldId id="258" r:id="rId8"/>
    <p:sldId id="259" r:id="rId9"/>
    <p:sldId id="275" r:id="rId10"/>
    <p:sldId id="271" r:id="rId11"/>
    <p:sldId id="272" r:id="rId12"/>
    <p:sldId id="266" r:id="rId13"/>
    <p:sldId id="267" r:id="rId14"/>
    <p:sldId id="269" r:id="rId15"/>
    <p:sldId id="268"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66" d="100"/>
          <a:sy n="66" d="100"/>
        </p:scale>
        <p:origin x="48"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34204-0B43-4BE6-89FB-4F79C20B1E92}"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81E64-72E2-47F8-B8C3-23D173ABBC15}" type="slidenum">
              <a:rPr lang="en-US" smtClean="0"/>
              <a:t>‹#›</a:t>
            </a:fld>
            <a:endParaRPr lang="en-US"/>
          </a:p>
        </p:txBody>
      </p:sp>
    </p:spTree>
    <p:extLst>
      <p:ext uri="{BB962C8B-B14F-4D97-AF65-F5344CB8AC3E}">
        <p14:creationId xmlns:p14="http://schemas.microsoft.com/office/powerpoint/2010/main" val="3398647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3695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8188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96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50011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90404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3850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78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55702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8424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285441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87CE67B-415E-4D9A-BD21-5C0C2BA381A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111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84D9A-1DBD-42C8-9B2C-E1943B0FED71}"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CE67B-415E-4D9A-BD21-5C0C2BA381AA}" type="slidenum">
              <a:rPr lang="en-US" smtClean="0"/>
              <a:t>‹#›</a:t>
            </a:fld>
            <a:endParaRPr lang="en-US"/>
          </a:p>
        </p:txBody>
      </p:sp>
    </p:spTree>
    <p:extLst>
      <p:ext uri="{BB962C8B-B14F-4D97-AF65-F5344CB8AC3E}">
        <p14:creationId xmlns:p14="http://schemas.microsoft.com/office/powerpoint/2010/main" val="3792905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3399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7329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spTree>
    <p:extLst>
      <p:ext uri="{BB962C8B-B14F-4D97-AF65-F5344CB8AC3E}">
        <p14:creationId xmlns:p14="http://schemas.microsoft.com/office/powerpoint/2010/main" val="518492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249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734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361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0207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5"/>
        <p:cNvGrpSpPr/>
        <p:nvPr/>
      </p:nvGrpSpPr>
      <p:grpSpPr>
        <a:xfrm>
          <a:off x="0" y="0"/>
          <a:ext cx="0" cy="0"/>
          <a:chOff x="0" y="0"/>
          <a:chExt cx="0" cy="0"/>
        </a:xfrm>
      </p:grpSpPr>
      <p:sp>
        <p:nvSpPr>
          <p:cNvPr id="17" name="Shape 17"/>
          <p:cNvSpPr txBox="1">
            <a:spLocks noGrp="1"/>
          </p:cNvSpPr>
          <p:nvPr>
            <p:ph type="title"/>
          </p:nvPr>
        </p:nvSpPr>
        <p:spPr>
          <a:xfrm>
            <a:off x="641000" y="2353267"/>
            <a:ext cx="10962800" cy="1210000"/>
          </a:xfrm>
          <a:prstGeom prst="rect">
            <a:avLst/>
          </a:prstGeom>
        </p:spPr>
        <p:txBody>
          <a:bodyPr lIns="91425" tIns="91425" rIns="91425" bIns="91425" anchor="b" anchorCtr="0"/>
          <a:lstStyle>
            <a:lvl1pPr algn="ctr">
              <a:spcBef>
                <a:spcPts val="0"/>
              </a:spcBef>
              <a:buSzPct val="100000"/>
              <a:defRPr sz="6400"/>
            </a:lvl1pPr>
            <a:lvl2pPr algn="ctr">
              <a:spcBef>
                <a:spcPts val="0"/>
              </a:spcBef>
              <a:buSzPct val="100000"/>
              <a:defRPr sz="6400"/>
            </a:lvl2pPr>
            <a:lvl3pPr algn="ctr">
              <a:spcBef>
                <a:spcPts val="0"/>
              </a:spcBef>
              <a:buSzPct val="100000"/>
              <a:defRPr sz="6400"/>
            </a:lvl3pPr>
            <a:lvl4pPr algn="ctr">
              <a:spcBef>
                <a:spcPts val="0"/>
              </a:spcBef>
              <a:buSzPct val="100000"/>
              <a:defRPr sz="6400"/>
            </a:lvl4pPr>
            <a:lvl5pPr algn="ctr">
              <a:spcBef>
                <a:spcPts val="0"/>
              </a:spcBef>
              <a:buSzPct val="100000"/>
              <a:defRPr sz="6400"/>
            </a:lvl5pPr>
            <a:lvl6pPr algn="ctr">
              <a:spcBef>
                <a:spcPts val="0"/>
              </a:spcBef>
              <a:buSzPct val="100000"/>
              <a:defRPr sz="6400"/>
            </a:lvl6pPr>
            <a:lvl7pPr algn="ctr">
              <a:spcBef>
                <a:spcPts val="0"/>
              </a:spcBef>
              <a:buSzPct val="100000"/>
              <a:defRPr sz="6400"/>
            </a:lvl7pPr>
            <a:lvl8pPr algn="ctr">
              <a:spcBef>
                <a:spcPts val="0"/>
              </a:spcBef>
              <a:buSzPct val="100000"/>
              <a:defRPr sz="6400"/>
            </a:lvl8pPr>
            <a:lvl9pPr algn="ctr">
              <a:spcBef>
                <a:spcPts val="0"/>
              </a:spcBef>
              <a:buSzPct val="100000"/>
              <a:defRPr sz="6400"/>
            </a:lvl9pPr>
          </a:lstStyle>
          <a:p>
            <a:endParaRPr/>
          </a:p>
        </p:txBody>
      </p:sp>
      <p:sp>
        <p:nvSpPr>
          <p:cNvPr id="18" name="Shape 18"/>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834851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6" name="Shape 26"/>
          <p:cNvSpPr txBox="1">
            <a:spLocks noGrp="1"/>
          </p:cNvSpPr>
          <p:nvPr>
            <p:ph type="title"/>
          </p:nvPr>
        </p:nvSpPr>
        <p:spPr>
          <a:xfrm>
            <a:off x="517200" y="610701"/>
            <a:ext cx="11157600" cy="914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7" name="Shape 27"/>
          <p:cNvSpPr txBox="1">
            <a:spLocks noGrp="1"/>
          </p:cNvSpPr>
          <p:nvPr>
            <p:ph type="body" idx="1"/>
          </p:nvPr>
        </p:nvSpPr>
        <p:spPr>
          <a:xfrm>
            <a:off x="517201" y="1986434"/>
            <a:ext cx="5333199" cy="4105199"/>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8" name="Shape 28"/>
          <p:cNvSpPr txBox="1">
            <a:spLocks noGrp="1"/>
          </p:cNvSpPr>
          <p:nvPr>
            <p:ph type="body" idx="2"/>
          </p:nvPr>
        </p:nvSpPr>
        <p:spPr>
          <a:xfrm>
            <a:off x="6341601" y="1986434"/>
            <a:ext cx="5333199" cy="4105199"/>
          </a:xfrm>
          <a:prstGeom prst="rect">
            <a:avLst/>
          </a:prstGeom>
        </p:spPr>
        <p:txBody>
          <a:bodyPr lIns="91425" tIns="91425" rIns="91425" bIns="91425" anchor="t" anchorCtr="0"/>
          <a:lstStyle>
            <a:lvl1pPr>
              <a:spcBef>
                <a:spcPts val="0"/>
              </a:spcBef>
              <a:buSzPct val="100000"/>
              <a:defRPr sz="1867"/>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29" name="Shape 2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09690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spTree>
    <p:extLst>
      <p:ext uri="{BB962C8B-B14F-4D97-AF65-F5344CB8AC3E}">
        <p14:creationId xmlns:p14="http://schemas.microsoft.com/office/powerpoint/2010/main" val="4267639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517200" y="610701"/>
            <a:ext cx="11157600" cy="914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1"/>
          </p:nvPr>
        </p:nvSpPr>
        <p:spPr>
          <a:xfrm>
            <a:off x="517200" y="1986433"/>
            <a:ext cx="11157600" cy="41051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69649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5" name="Shape 35"/>
          <p:cNvSpPr txBox="1">
            <a:spLocks noGrp="1"/>
          </p:cNvSpPr>
          <p:nvPr>
            <p:ph type="title"/>
          </p:nvPr>
        </p:nvSpPr>
        <p:spPr>
          <a:xfrm>
            <a:off x="517201" y="740801"/>
            <a:ext cx="3743999" cy="1007599"/>
          </a:xfrm>
          <a:prstGeom prst="rect">
            <a:avLst/>
          </a:prstGeom>
        </p:spPr>
        <p:txBody>
          <a:bodyPr lIns="91425" tIns="91425" rIns="91425" bIns="91425" anchor="b" anchorCtr="0"/>
          <a:lstStyle>
            <a:lvl1pPr>
              <a:spcBef>
                <a:spcPts val="0"/>
              </a:spcBef>
              <a:buSzPct val="100000"/>
              <a:defRPr sz="3200"/>
            </a:lvl1pPr>
            <a:lvl2pPr>
              <a:spcBef>
                <a:spcPts val="0"/>
              </a:spcBef>
              <a:buSzPct val="100000"/>
              <a:defRPr sz="3200"/>
            </a:lvl2pPr>
            <a:lvl3pPr>
              <a:spcBef>
                <a:spcPts val="0"/>
              </a:spcBef>
              <a:buSzPct val="100000"/>
              <a:defRPr sz="3200"/>
            </a:lvl3pPr>
            <a:lvl4pPr>
              <a:spcBef>
                <a:spcPts val="0"/>
              </a:spcBef>
              <a:buSzPct val="100000"/>
              <a:defRPr sz="3200"/>
            </a:lvl4pPr>
            <a:lvl5pPr>
              <a:spcBef>
                <a:spcPts val="0"/>
              </a:spcBef>
              <a:buSzPct val="100000"/>
              <a:defRPr sz="3200"/>
            </a:lvl5pPr>
            <a:lvl6pPr>
              <a:spcBef>
                <a:spcPts val="0"/>
              </a:spcBef>
              <a:buSzPct val="100000"/>
              <a:defRPr sz="3200"/>
            </a:lvl6pPr>
            <a:lvl7pPr>
              <a:spcBef>
                <a:spcPts val="0"/>
              </a:spcBef>
              <a:buSzPct val="100000"/>
              <a:defRPr sz="3200"/>
            </a:lvl7pPr>
            <a:lvl8pPr>
              <a:spcBef>
                <a:spcPts val="0"/>
              </a:spcBef>
              <a:buSzPct val="100000"/>
              <a:defRPr sz="3200"/>
            </a:lvl8pPr>
            <a:lvl9pPr>
              <a:spcBef>
                <a:spcPts val="0"/>
              </a:spcBef>
              <a:buSzPct val="100000"/>
              <a:defRPr sz="3200"/>
            </a:lvl9pPr>
          </a:lstStyle>
          <a:p>
            <a:endParaRPr/>
          </a:p>
        </p:txBody>
      </p:sp>
      <p:sp>
        <p:nvSpPr>
          <p:cNvPr id="36" name="Shape 36"/>
          <p:cNvSpPr txBox="1">
            <a:spLocks noGrp="1"/>
          </p:cNvSpPr>
          <p:nvPr>
            <p:ph type="body" idx="1"/>
          </p:nvPr>
        </p:nvSpPr>
        <p:spPr>
          <a:xfrm>
            <a:off x="517201" y="2125367"/>
            <a:ext cx="3743999" cy="3574800"/>
          </a:xfrm>
          <a:prstGeom prst="rect">
            <a:avLst/>
          </a:prstGeom>
        </p:spPr>
        <p:txBody>
          <a:bodyPr lIns="91425" tIns="91425" rIns="91425" bIns="91425" anchor="t" anchorCtr="0"/>
          <a:lstStyle>
            <a:lvl1pPr>
              <a:spcBef>
                <a:spcPts val="0"/>
              </a:spcBef>
              <a:buSzPct val="100000"/>
              <a:defRPr sz="1600"/>
            </a:lvl1pPr>
            <a:lvl2pPr>
              <a:spcBef>
                <a:spcPts val="0"/>
              </a:spcBef>
              <a:buSzPct val="100000"/>
              <a:defRPr sz="1600"/>
            </a:lvl2pPr>
            <a:lvl3pPr>
              <a:spcBef>
                <a:spcPts val="0"/>
              </a:spcBef>
              <a:buSzPct val="100000"/>
              <a:defRPr sz="1600"/>
            </a:lvl3pPr>
            <a:lvl4pPr>
              <a:spcBef>
                <a:spcPts val="0"/>
              </a:spcBef>
              <a:buSzPct val="100000"/>
              <a:defRPr sz="1600"/>
            </a:lvl4pPr>
            <a:lvl5pPr>
              <a:spcBef>
                <a:spcPts val="0"/>
              </a:spcBef>
              <a:buSzPct val="100000"/>
              <a:defRPr sz="1600"/>
            </a:lvl5pPr>
            <a:lvl6pPr>
              <a:spcBef>
                <a:spcPts val="0"/>
              </a:spcBef>
              <a:buSzPct val="100000"/>
              <a:defRPr sz="1600"/>
            </a:lvl6pPr>
            <a:lvl7pPr>
              <a:spcBef>
                <a:spcPts val="0"/>
              </a:spcBef>
              <a:buSzPct val="100000"/>
              <a:defRPr sz="1600"/>
            </a:lvl7pPr>
            <a:lvl8pPr>
              <a:spcBef>
                <a:spcPts val="0"/>
              </a:spcBef>
              <a:buSzPct val="100000"/>
              <a:defRPr sz="1600"/>
            </a:lvl8pPr>
            <a:lvl9pPr>
              <a:spcBef>
                <a:spcPts val="0"/>
              </a:spcBef>
              <a:buSzPct val="100000"/>
              <a:defRPr sz="1600"/>
            </a:lvl9pPr>
          </a:lstStyle>
          <a:p>
            <a:endParaRPr/>
          </a:p>
        </p:txBody>
      </p:sp>
      <p:sp>
        <p:nvSpPr>
          <p:cNvPr id="37" name="Shape 37"/>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95763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84D9A-1DBD-42C8-9B2C-E1943B0FED71}"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CE67B-415E-4D9A-BD21-5C0C2BA381A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20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0284D9A-1DBD-42C8-9B2C-E1943B0FED71}"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CE67B-415E-4D9A-BD21-5C0C2BA381AA}" type="slidenum">
              <a:rPr lang="en-US" smtClean="0"/>
              <a:t>‹#›</a:t>
            </a:fld>
            <a:endParaRPr lang="en-US"/>
          </a:p>
        </p:txBody>
      </p:sp>
    </p:spTree>
    <p:extLst>
      <p:ext uri="{BB962C8B-B14F-4D97-AF65-F5344CB8AC3E}">
        <p14:creationId xmlns:p14="http://schemas.microsoft.com/office/powerpoint/2010/main" val="39857065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0284D9A-1DBD-42C8-9B2C-E1943B0FED71}"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7CE67B-415E-4D9A-BD21-5C0C2BA381A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2267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0284D9A-1DBD-42C8-9B2C-E1943B0FED71}"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7CE67B-415E-4D9A-BD21-5C0C2BA381A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37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84D9A-1DBD-42C8-9B2C-E1943B0FED71}"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7CE67B-415E-4D9A-BD21-5C0C2BA381AA}" type="slidenum">
              <a:rPr lang="en-US" smtClean="0"/>
              <a:t>‹#›</a:t>
            </a:fld>
            <a:endParaRPr lang="en-US"/>
          </a:p>
        </p:txBody>
      </p:sp>
    </p:spTree>
    <p:extLst>
      <p:ext uri="{BB962C8B-B14F-4D97-AF65-F5344CB8AC3E}">
        <p14:creationId xmlns:p14="http://schemas.microsoft.com/office/powerpoint/2010/main" val="101457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84D9A-1DBD-42C8-9B2C-E1943B0FED71}"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CE67B-415E-4D9A-BD21-5C0C2BA381A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665440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284D9A-1DBD-42C8-9B2C-E1943B0FED71}"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7CE67B-415E-4D9A-BD21-5C0C2BA381AA}" type="slidenum">
              <a:rPr lang="en-US" smtClean="0"/>
              <a:t>‹#›</a:t>
            </a:fld>
            <a:endParaRPr lang="en-US"/>
          </a:p>
        </p:txBody>
      </p:sp>
    </p:spTree>
    <p:extLst>
      <p:ext uri="{BB962C8B-B14F-4D97-AF65-F5344CB8AC3E}">
        <p14:creationId xmlns:p14="http://schemas.microsoft.com/office/powerpoint/2010/main" val="832788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0284D9A-1DBD-42C8-9B2C-E1943B0FED71}" type="datetimeFigureOut">
              <a:rPr lang="en-US" smtClean="0"/>
              <a:t>11/17/2016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7CE67B-415E-4D9A-BD21-5C0C2BA381AA}" type="slidenum">
              <a:rPr lang="en-US" smtClean="0"/>
              <a:t>‹#›</a:t>
            </a:fld>
            <a:endParaRPr lang="en-US"/>
          </a:p>
        </p:txBody>
      </p:sp>
    </p:spTree>
    <p:extLst>
      <p:ext uri="{BB962C8B-B14F-4D97-AF65-F5344CB8AC3E}">
        <p14:creationId xmlns:p14="http://schemas.microsoft.com/office/powerpoint/2010/main" val="1305372130"/>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hyperlink" Target="http://bit.ly/1Pl7R68" TargetMode="External"/><Relationship Id="rId2" Type="http://schemas.openxmlformats.org/officeDocument/2006/relationships/hyperlink" Target="http://bit.ly/1mgwDc0"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2240401" y="1585234"/>
            <a:ext cx="7711200" cy="1943199"/>
          </a:xfrm>
          <a:prstGeom prst="rect">
            <a:avLst/>
          </a:prstGeom>
        </p:spPr>
        <p:txBody>
          <a:bodyPr vert="horz" lIns="121900" tIns="121900" rIns="121900" bIns="121900" rtlCol="0" anchor="b" anchorCtr="0">
            <a:noAutofit/>
          </a:bodyPr>
          <a:lstStyle/>
          <a:p>
            <a:pPr>
              <a:spcBef>
                <a:spcPts val="0"/>
              </a:spcBef>
            </a:pPr>
            <a:r>
              <a:rPr lang="en" dirty="0" smtClean="0"/>
              <a:t>El Dream Act y Como </a:t>
            </a:r>
            <a:r>
              <a:rPr lang="en" dirty="0"/>
              <a:t>P</a:t>
            </a:r>
            <a:r>
              <a:rPr lang="en" dirty="0" smtClean="0"/>
              <a:t>agar Por </a:t>
            </a:r>
            <a:r>
              <a:rPr lang="en" dirty="0"/>
              <a:t>L</a:t>
            </a:r>
            <a:r>
              <a:rPr lang="en" dirty="0" smtClean="0"/>
              <a:t>a </a:t>
            </a:r>
            <a:r>
              <a:rPr lang="en" dirty="0"/>
              <a:t>U</a:t>
            </a:r>
            <a:r>
              <a:rPr lang="en" dirty="0" smtClean="0"/>
              <a:t>niversidad </a:t>
            </a:r>
            <a:endParaRPr lang="en" dirty="0"/>
          </a:p>
        </p:txBody>
      </p:sp>
      <p:sp>
        <p:nvSpPr>
          <p:cNvPr id="60" name="Shape 60"/>
          <p:cNvSpPr txBox="1">
            <a:spLocks noGrp="1"/>
          </p:cNvSpPr>
          <p:nvPr>
            <p:ph type="subTitle" idx="1"/>
          </p:nvPr>
        </p:nvSpPr>
        <p:spPr>
          <a:xfrm>
            <a:off x="2071999" y="4065933"/>
            <a:ext cx="8048000" cy="1212000"/>
          </a:xfrm>
          <a:prstGeom prst="rect">
            <a:avLst/>
          </a:prstGeom>
        </p:spPr>
        <p:txBody>
          <a:bodyPr vert="horz" lIns="121900" tIns="121900" rIns="121900" bIns="121900" rtlCol="0" anchor="t" anchorCtr="0">
            <a:noAutofit/>
          </a:bodyPr>
          <a:lstStyle/>
          <a:p>
            <a:pPr>
              <a:spcBef>
                <a:spcPts val="0"/>
              </a:spcBef>
            </a:pPr>
            <a:r>
              <a:rPr lang="en" dirty="0"/>
              <a:t>La oficina de education superior de </a:t>
            </a:r>
            <a:r>
              <a:rPr lang="en" dirty="0" smtClean="0"/>
              <a:t>MN</a:t>
            </a:r>
            <a:endParaRPr lang="en" dirty="0"/>
          </a:p>
        </p:txBody>
      </p:sp>
      <p:pic>
        <p:nvPicPr>
          <p:cNvPr id="2" name="Picture 1"/>
          <p:cNvPicPr>
            <a:picLocks noChangeAspect="1"/>
          </p:cNvPicPr>
          <p:nvPr/>
        </p:nvPicPr>
        <p:blipFill>
          <a:blip r:embed="rId3"/>
          <a:stretch>
            <a:fillRect/>
          </a:stretch>
        </p:blipFill>
        <p:spPr>
          <a:xfrm>
            <a:off x="190918" y="295227"/>
            <a:ext cx="1893657" cy="2597263"/>
          </a:xfrm>
          <a:prstGeom prst="rect">
            <a:avLst/>
          </a:prstGeom>
        </p:spPr>
      </p:pic>
    </p:spTree>
    <p:extLst>
      <p:ext uri="{BB962C8B-B14F-4D97-AF65-F5344CB8AC3E}">
        <p14:creationId xmlns:p14="http://schemas.microsoft.com/office/powerpoint/2010/main" val="1518091428"/>
      </p:ext>
    </p:extLst>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19706" y="627622"/>
            <a:ext cx="9478850" cy="1123905"/>
          </a:xfrm>
        </p:spPr>
        <p:txBody>
          <a:bodyPr>
            <a:normAutofit fontScale="90000"/>
          </a:bodyPr>
          <a:lstStyle/>
          <a:p>
            <a:pPr eaLnBrk="1" hangingPunct="1"/>
            <a:r>
              <a:rPr lang="es-US" sz="3200" b="1" i="0" dirty="0" smtClean="0">
                <a:solidFill>
                  <a:schemeClr val="tx1"/>
                </a:solidFill>
                <a:latin typeface="Roboto Slab"/>
              </a:rPr>
              <a:t>Programa de subsidios postsecundarios de cuidado infantil</a:t>
            </a:r>
          </a:p>
        </p:txBody>
      </p:sp>
      <p:sp>
        <p:nvSpPr>
          <p:cNvPr id="7" name="Content Placeholder 2"/>
          <p:cNvSpPr txBox="1">
            <a:spLocks/>
          </p:cNvSpPr>
          <p:nvPr/>
        </p:nvSpPr>
        <p:spPr>
          <a:xfrm>
            <a:off x="1300765" y="1935901"/>
            <a:ext cx="9916733" cy="4245958"/>
          </a:xfrm>
          <a:prstGeom prst="rect">
            <a:avLst/>
          </a:prstGeom>
        </p:spPr>
        <p:txBody>
          <a:bodyPr vert="horz" lIns="91425" tIns="91425" rIns="91425" bIns="91425" rtlCol="0" anchor="t" anchorCtr="0">
            <a:normAutofit fontScale="85000" lnSpcReduction="20000"/>
          </a:bodyPr>
          <a:lstStyle>
            <a:lvl1pPr marL="285750" indent="-2857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9pPr>
          </a:lstStyle>
          <a:p>
            <a:pPr>
              <a:lnSpc>
                <a:spcPct val="90000"/>
              </a:lnSpc>
            </a:pPr>
            <a:r>
              <a:rPr lang="es-US" sz="2100" b="1" dirty="0" smtClean="0">
                <a:solidFill>
                  <a:srgbClr val="3E3D2D"/>
                </a:solidFill>
                <a:latin typeface="Roboto Slab"/>
              </a:rPr>
              <a:t>Está destinado a estudiantes de bajos ingresos que tienen hijos que asisten a una guardería infantil mientras ellos asisten a la universidad.</a:t>
            </a:r>
          </a:p>
          <a:p>
            <a:pPr>
              <a:lnSpc>
                <a:spcPct val="90000"/>
              </a:lnSpc>
            </a:pPr>
            <a:endParaRPr lang="es-US" sz="2100" b="1" dirty="0" smtClean="0">
              <a:solidFill>
                <a:srgbClr val="3E3D2D"/>
              </a:solidFill>
              <a:latin typeface="Roboto Slab"/>
            </a:endParaRPr>
          </a:p>
          <a:p>
            <a:pPr>
              <a:lnSpc>
                <a:spcPct val="90000"/>
              </a:lnSpc>
            </a:pPr>
            <a:r>
              <a:rPr lang="es-US" sz="2100" b="1" dirty="0" smtClean="0">
                <a:solidFill>
                  <a:srgbClr val="3E3D2D"/>
                </a:solidFill>
                <a:latin typeface="Roboto Slab"/>
              </a:rPr>
              <a:t>Se encuentra disponible para los residentes de Minnesota que asistan a universidades públicas y universidades privadas con carreras de grado de 4 años de Minnesota.</a:t>
            </a:r>
          </a:p>
          <a:p>
            <a:pPr marL="0" indent="0">
              <a:lnSpc>
                <a:spcPct val="90000"/>
              </a:lnSpc>
              <a:buNone/>
            </a:pPr>
            <a:endParaRPr lang="es-US" sz="2100" b="1" dirty="0" smtClean="0">
              <a:solidFill>
                <a:srgbClr val="3E3D2D"/>
              </a:solidFill>
              <a:latin typeface="Roboto Slab"/>
            </a:endParaRPr>
          </a:p>
          <a:p>
            <a:r>
              <a:rPr lang="es-US" sz="2100" b="1" dirty="0" smtClean="0">
                <a:solidFill>
                  <a:srgbClr val="3E3D2D"/>
                </a:solidFill>
                <a:latin typeface="Roboto Slab"/>
              </a:rPr>
              <a:t>Es una ayuda gratuita; NO debe devolverse.</a:t>
            </a:r>
          </a:p>
          <a:p>
            <a:pPr marL="0" indent="0">
              <a:buNone/>
            </a:pPr>
            <a:endParaRPr lang="es-US" sz="2100" b="1" dirty="0" smtClean="0">
              <a:solidFill>
                <a:srgbClr val="3E3D2D"/>
              </a:solidFill>
              <a:latin typeface="Roboto Slab"/>
            </a:endParaRPr>
          </a:p>
          <a:p>
            <a:r>
              <a:rPr lang="es-US" sz="2100" b="1" dirty="0" smtClean="0">
                <a:solidFill>
                  <a:srgbClr val="3E3D2D"/>
                </a:solidFill>
                <a:latin typeface="Roboto Slab"/>
              </a:rPr>
              <a:t>El estudiante es elegible hasta que haya asistido a la universidad durante 4 años académicos de tiempo completo (o equivalente).</a:t>
            </a:r>
          </a:p>
          <a:p>
            <a:endParaRPr lang="es-US" sz="2100" b="1" dirty="0" smtClean="0">
              <a:solidFill>
                <a:srgbClr val="3E3D2D"/>
              </a:solidFill>
              <a:latin typeface="Roboto Slab"/>
            </a:endParaRPr>
          </a:p>
          <a:p>
            <a:r>
              <a:rPr lang="es-US" sz="2100" b="1" dirty="0" smtClean="0">
                <a:solidFill>
                  <a:srgbClr val="3E3D2D"/>
                </a:solidFill>
                <a:latin typeface="Roboto Slab"/>
              </a:rPr>
              <a:t>No se puede incumplir con los préstamos estudiantiles(</a:t>
            </a:r>
            <a:r>
              <a:rPr lang="es-US" sz="2100" b="1" dirty="0" err="1" smtClean="0">
                <a:solidFill>
                  <a:srgbClr val="3E3D2D"/>
                </a:solidFill>
                <a:latin typeface="Roboto Slab"/>
              </a:rPr>
              <a:t>Prestamo</a:t>
            </a:r>
            <a:r>
              <a:rPr lang="es-US" sz="2100" b="1" dirty="0" smtClean="0">
                <a:solidFill>
                  <a:srgbClr val="3E3D2D"/>
                </a:solidFill>
                <a:latin typeface="Roboto Slab"/>
              </a:rPr>
              <a:t> SELF).</a:t>
            </a:r>
          </a:p>
          <a:p>
            <a:pPr marL="0" indent="0">
              <a:buNone/>
            </a:pPr>
            <a:r>
              <a:rPr lang="es-US" sz="2100" b="1" dirty="0" smtClean="0">
                <a:solidFill>
                  <a:srgbClr val="3E3D2D"/>
                </a:solidFill>
                <a:latin typeface="Roboto Slab"/>
              </a:rPr>
              <a:t> </a:t>
            </a:r>
          </a:p>
          <a:p>
            <a:r>
              <a:rPr lang="es-US" sz="2100" b="1" dirty="0" smtClean="0">
                <a:solidFill>
                  <a:srgbClr val="3E3D2D"/>
                </a:solidFill>
                <a:latin typeface="Roboto Slab"/>
              </a:rPr>
              <a:t>El estudiante debe mantener un progreso académico satisfactorio en la universidad.</a:t>
            </a:r>
          </a:p>
          <a:p>
            <a:pPr marL="0" indent="0">
              <a:lnSpc>
                <a:spcPct val="90000"/>
              </a:lnSpc>
              <a:buNone/>
            </a:pPr>
            <a:endParaRPr lang="en-US" sz="2000" b="1" dirty="0" smtClean="0"/>
          </a:p>
        </p:txBody>
      </p:sp>
    </p:spTree>
    <p:extLst>
      <p:ext uri="{BB962C8B-B14F-4D97-AF65-F5344CB8AC3E}">
        <p14:creationId xmlns:p14="http://schemas.microsoft.com/office/powerpoint/2010/main" val="400843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148" y="753680"/>
            <a:ext cx="9541198" cy="1007599"/>
          </a:xfrm>
        </p:spPr>
        <p:txBody>
          <a:bodyPr>
            <a:normAutofit fontScale="90000"/>
          </a:bodyPr>
          <a:lstStyle/>
          <a:p>
            <a:r>
              <a:rPr lang="es-US" b="1" dirty="0">
                <a:solidFill>
                  <a:schemeClr val="tx1"/>
                </a:solidFill>
                <a:latin typeface="Roboto Slab"/>
              </a:rPr>
              <a:t>Programa de subsidios postsecundarios de cuidado infantil</a:t>
            </a:r>
            <a:endParaRPr lang="en-US" dirty="0">
              <a:solidFill>
                <a:schemeClr val="tx1"/>
              </a:solidFill>
              <a:latin typeface="Roboto Slab"/>
            </a:endParaRPr>
          </a:p>
        </p:txBody>
      </p:sp>
      <p:sp>
        <p:nvSpPr>
          <p:cNvPr id="3" name="Text Placeholder 2"/>
          <p:cNvSpPr>
            <a:spLocks noGrp="1"/>
          </p:cNvSpPr>
          <p:nvPr>
            <p:ph type="body" idx="1"/>
          </p:nvPr>
        </p:nvSpPr>
        <p:spPr>
          <a:xfrm>
            <a:off x="1586148" y="1854910"/>
            <a:ext cx="9541198" cy="4017855"/>
          </a:xfrm>
        </p:spPr>
        <p:txBody>
          <a:bodyPr>
            <a:normAutofit lnSpcReduction="10000"/>
          </a:bodyPr>
          <a:lstStyle/>
          <a:p>
            <a:pPr>
              <a:lnSpc>
                <a:spcPct val="90000"/>
              </a:lnSpc>
            </a:pPr>
            <a:r>
              <a:rPr lang="es-US" sz="2000" b="1" dirty="0">
                <a:solidFill>
                  <a:srgbClr val="3E3D2D"/>
                </a:solidFill>
                <a:latin typeface="Roboto Slab"/>
              </a:rPr>
              <a:t>La concesión máxima por niño para el estudiante de tiempo completo es de $2,800</a:t>
            </a:r>
            <a:r>
              <a:rPr lang="es-US" sz="2000" b="1" dirty="0" smtClean="0">
                <a:solidFill>
                  <a:srgbClr val="3E3D2D"/>
                </a:solidFill>
                <a:latin typeface="Roboto Slab"/>
              </a:rPr>
              <a:t>.</a:t>
            </a:r>
          </a:p>
          <a:p>
            <a:pPr marL="0" indent="0">
              <a:lnSpc>
                <a:spcPct val="90000"/>
              </a:lnSpc>
              <a:buNone/>
            </a:pPr>
            <a:endParaRPr lang="es-US" sz="2000" b="1" dirty="0">
              <a:solidFill>
                <a:srgbClr val="3E3D2D"/>
              </a:solidFill>
              <a:latin typeface="Roboto Slab"/>
            </a:endParaRPr>
          </a:p>
          <a:p>
            <a:pPr>
              <a:lnSpc>
                <a:spcPct val="90000"/>
              </a:lnSpc>
            </a:pPr>
            <a:r>
              <a:rPr lang="es-US" sz="2000" b="1" dirty="0">
                <a:solidFill>
                  <a:srgbClr val="3E3D2D"/>
                </a:solidFill>
                <a:latin typeface="Roboto Slab"/>
              </a:rPr>
              <a:t>Se debe completar la solicitud en papel del programa luego de completar la solicitud en línea de ayuda financiera del estado.</a:t>
            </a:r>
          </a:p>
          <a:p>
            <a:pPr lvl="1">
              <a:lnSpc>
                <a:spcPct val="90000"/>
              </a:lnSpc>
            </a:pPr>
            <a:r>
              <a:rPr lang="es-US" sz="1800" b="1" dirty="0">
                <a:solidFill>
                  <a:srgbClr val="3E3D2D"/>
                </a:solidFill>
                <a:latin typeface="Roboto Slab"/>
              </a:rPr>
              <a:t>La solicitud del programa se encuentra disponible en la oficina de ayuda financiera de la universidad</a:t>
            </a:r>
            <a:r>
              <a:rPr lang="es-US" sz="1800" b="1" dirty="0" smtClean="0">
                <a:solidFill>
                  <a:srgbClr val="3E3D2D"/>
                </a:solidFill>
                <a:latin typeface="Roboto Slab"/>
              </a:rPr>
              <a:t>.</a:t>
            </a:r>
          </a:p>
          <a:p>
            <a:pPr marL="457200" lvl="1" indent="0">
              <a:lnSpc>
                <a:spcPct val="90000"/>
              </a:lnSpc>
              <a:buNone/>
            </a:pPr>
            <a:endParaRPr lang="es-US" sz="1800" b="1" dirty="0">
              <a:solidFill>
                <a:srgbClr val="3E3D2D"/>
              </a:solidFill>
              <a:latin typeface="Roboto Slab"/>
            </a:endParaRPr>
          </a:p>
          <a:p>
            <a:pPr>
              <a:lnSpc>
                <a:spcPct val="90000"/>
              </a:lnSpc>
            </a:pPr>
            <a:r>
              <a:rPr lang="es-US" sz="2000" b="1" dirty="0">
                <a:solidFill>
                  <a:srgbClr val="3E3D2D"/>
                </a:solidFill>
                <a:latin typeface="Roboto Slab"/>
              </a:rPr>
              <a:t>La concesión será otorgada por la oficina de ayuda financiera en la universidad.</a:t>
            </a:r>
          </a:p>
          <a:p>
            <a:pPr lvl="1">
              <a:lnSpc>
                <a:spcPct val="90000"/>
              </a:lnSpc>
            </a:pPr>
            <a:r>
              <a:rPr lang="es-US" sz="1800" b="1" dirty="0">
                <a:solidFill>
                  <a:srgbClr val="3E3D2D"/>
                </a:solidFill>
                <a:latin typeface="Roboto Slab"/>
              </a:rPr>
              <a:t>El administrador de ayuda financiera puede tener acceso al registro de solicitudes del estudiante en el sistema de la OHE para averiguar los ingresos totales, el tamaño de la familia, los miembros de la familia y la EFC.</a:t>
            </a:r>
          </a:p>
          <a:p>
            <a:endParaRPr lang="en-US" dirty="0"/>
          </a:p>
        </p:txBody>
      </p:sp>
    </p:spTree>
    <p:extLst>
      <p:ext uri="{BB962C8B-B14F-4D97-AF65-F5344CB8AC3E}">
        <p14:creationId xmlns:p14="http://schemas.microsoft.com/office/powerpoint/2010/main" val="299718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2732" y="1469194"/>
            <a:ext cx="10547798" cy="4615072"/>
          </a:xfrm>
          <a:prstGeom prst="rect">
            <a:avLst/>
          </a:prstGeom>
        </p:spPr>
      </p:pic>
      <p:sp>
        <p:nvSpPr>
          <p:cNvPr id="6" name="Title 1"/>
          <p:cNvSpPr txBox="1">
            <a:spLocks/>
          </p:cNvSpPr>
          <p:nvPr/>
        </p:nvSpPr>
        <p:spPr bwMode="auto">
          <a:xfrm>
            <a:off x="934254" y="453263"/>
            <a:ext cx="10566579" cy="808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US" sz="2600" b="1" i="0" u="none" strike="noStrike" kern="1200" cap="none" spc="0" normalizeH="0" baseline="0" noProof="0" dirty="0" smtClean="0">
                <a:ln>
                  <a:noFill/>
                </a:ln>
                <a:solidFill>
                  <a:srgbClr val="94C600"/>
                </a:solidFill>
                <a:effectLst/>
                <a:uLnTx/>
                <a:uFillTx/>
                <a:latin typeface="Century Gothic"/>
                <a:ea typeface="+mj-ea"/>
                <a:cs typeface="+mj-cs"/>
              </a:rPr>
              <a:t>Matrícula de residentes y de no residentes para 2016-17</a:t>
            </a:r>
          </a:p>
        </p:txBody>
      </p:sp>
    </p:spTree>
    <p:extLst>
      <p:ext uri="{BB962C8B-B14F-4D97-AF65-F5344CB8AC3E}">
        <p14:creationId xmlns:p14="http://schemas.microsoft.com/office/powerpoint/2010/main" val="692095836"/>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920150" y="1661289"/>
            <a:ext cx="6484000" cy="914799"/>
          </a:xfrm>
          <a:prstGeom prst="rect">
            <a:avLst/>
          </a:prstGeom>
        </p:spPr>
        <p:txBody>
          <a:bodyPr vert="horz" lIns="121900" tIns="121900" rIns="121900" bIns="121900" rtlCol="0" anchor="b" anchorCtr="0">
            <a:noAutofit/>
          </a:bodyPr>
          <a:lstStyle/>
          <a:p>
            <a:r>
              <a:rPr lang="en" dirty="0" smtClean="0"/>
              <a:t>Summer Nudging</a:t>
            </a:r>
            <a:r>
              <a:rPr lang="en" dirty="0"/>
              <a:t>	</a:t>
            </a:r>
          </a:p>
        </p:txBody>
      </p:sp>
      <p:pic>
        <p:nvPicPr>
          <p:cNvPr id="273" name="Shape 273"/>
          <p:cNvPicPr preferRelativeResize="0"/>
          <p:nvPr/>
        </p:nvPicPr>
        <p:blipFill>
          <a:blip r:embed="rId3">
            <a:alphaModFix/>
          </a:blip>
          <a:stretch>
            <a:fillRect/>
          </a:stretch>
        </p:blipFill>
        <p:spPr>
          <a:xfrm>
            <a:off x="819202" y="874899"/>
            <a:ext cx="2820291" cy="2176119"/>
          </a:xfrm>
          <a:prstGeom prst="rect">
            <a:avLst/>
          </a:prstGeom>
          <a:noFill/>
          <a:ln>
            <a:noFill/>
          </a:ln>
        </p:spPr>
      </p:pic>
      <p:sp>
        <p:nvSpPr>
          <p:cNvPr id="274" name="Shape 274"/>
          <p:cNvSpPr txBox="1"/>
          <p:nvPr/>
        </p:nvSpPr>
        <p:spPr>
          <a:xfrm>
            <a:off x="960821" y="3239826"/>
            <a:ext cx="2959329" cy="2775607"/>
          </a:xfrm>
          <a:prstGeom prst="rect">
            <a:avLst/>
          </a:prstGeom>
          <a:solidFill>
            <a:srgbClr val="741B47"/>
          </a:solidFill>
          <a:ln w="9525" cap="flat" cmpd="sng">
            <a:solidFill>
              <a:srgbClr val="000000"/>
            </a:solidFill>
            <a:prstDash val="solid"/>
            <a:round/>
            <a:headEnd type="none" w="med" len="med"/>
            <a:tailEnd type="none" w="med" len="med"/>
          </a:ln>
        </p:spPr>
        <p:txBody>
          <a:bodyPr lIns="121900" tIns="121900" rIns="121900" bIns="121900" anchor="t" anchorCtr="0">
            <a:noAutofit/>
          </a:bodyPr>
          <a:lstStyle/>
          <a:p>
            <a:pPr>
              <a:spcAft>
                <a:spcPts val="2133"/>
              </a:spcAft>
            </a:pPr>
            <a:r>
              <a:rPr lang="en" sz="2400" dirty="0">
                <a:solidFill>
                  <a:schemeClr val="dk1"/>
                </a:solidFill>
                <a:latin typeface="Roboto Slab"/>
                <a:ea typeface="Roboto Slab"/>
                <a:cs typeface="Roboto Slab"/>
                <a:sym typeface="Roboto Slab"/>
              </a:rPr>
              <a:t>Son para estudiantes recién graduados de </a:t>
            </a:r>
            <a:r>
              <a:rPr lang="en" sz="2400" dirty="0" smtClean="0">
                <a:solidFill>
                  <a:schemeClr val="dk1"/>
                </a:solidFill>
                <a:latin typeface="Roboto Slab"/>
                <a:ea typeface="Roboto Slab"/>
                <a:cs typeface="Roboto Slab"/>
                <a:sym typeface="Roboto Slab"/>
              </a:rPr>
              <a:t>la preparatoria y </a:t>
            </a:r>
            <a:r>
              <a:rPr lang="en" sz="2400" dirty="0">
                <a:solidFill>
                  <a:schemeClr val="dk1"/>
                </a:solidFill>
                <a:latin typeface="Roboto Slab"/>
                <a:ea typeface="Roboto Slab"/>
                <a:cs typeface="Roboto Slab"/>
                <a:sym typeface="Roboto Slab"/>
              </a:rPr>
              <a:t>que irán a la universidad</a:t>
            </a:r>
          </a:p>
        </p:txBody>
      </p:sp>
      <p:sp>
        <p:nvSpPr>
          <p:cNvPr id="275" name="Shape 275"/>
          <p:cNvSpPr txBox="1"/>
          <p:nvPr/>
        </p:nvSpPr>
        <p:spPr>
          <a:xfrm>
            <a:off x="4414786" y="3239825"/>
            <a:ext cx="3256803" cy="2775607"/>
          </a:xfrm>
          <a:prstGeom prst="rect">
            <a:avLst/>
          </a:prstGeom>
          <a:solidFill>
            <a:srgbClr val="674EA7"/>
          </a:solidFill>
          <a:ln w="9525" cap="flat" cmpd="sng">
            <a:solidFill>
              <a:srgbClr val="000000"/>
            </a:solidFill>
            <a:prstDash val="solid"/>
            <a:round/>
            <a:headEnd type="none" w="med" len="med"/>
            <a:tailEnd type="none" w="med" len="med"/>
          </a:ln>
        </p:spPr>
        <p:txBody>
          <a:bodyPr lIns="121900" tIns="121900" rIns="121900" bIns="121900" anchor="t" anchorCtr="0">
            <a:noAutofit/>
          </a:bodyPr>
          <a:lstStyle/>
          <a:p>
            <a:pPr>
              <a:spcAft>
                <a:spcPts val="2133"/>
              </a:spcAft>
            </a:pPr>
            <a:r>
              <a:rPr lang="en" sz="2400" dirty="0">
                <a:solidFill>
                  <a:schemeClr val="dk1"/>
                </a:solidFill>
                <a:latin typeface="Roboto Slab"/>
                <a:ea typeface="Roboto Slab"/>
                <a:cs typeface="Roboto Slab"/>
                <a:sym typeface="Roboto Slab"/>
              </a:rPr>
              <a:t>Recibirán mensajes de texto o correos electrónicos sobre deberes de la universidad: como FAFSA, registrar para clases, etc</a:t>
            </a:r>
          </a:p>
        </p:txBody>
      </p:sp>
      <p:sp>
        <p:nvSpPr>
          <p:cNvPr id="276" name="Shape 276"/>
          <p:cNvSpPr txBox="1"/>
          <p:nvPr/>
        </p:nvSpPr>
        <p:spPr>
          <a:xfrm>
            <a:off x="8166226" y="3248881"/>
            <a:ext cx="2974618" cy="2766552"/>
          </a:xfrm>
          <a:prstGeom prst="rect">
            <a:avLst/>
          </a:prstGeom>
          <a:solidFill>
            <a:srgbClr val="134F5C"/>
          </a:solidFill>
          <a:ln w="9525" cap="flat" cmpd="sng">
            <a:solidFill>
              <a:srgbClr val="000000"/>
            </a:solidFill>
            <a:prstDash val="solid"/>
            <a:round/>
            <a:headEnd type="none" w="med" len="med"/>
            <a:tailEnd type="none" w="med" len="med"/>
          </a:ln>
        </p:spPr>
        <p:txBody>
          <a:bodyPr lIns="121900" tIns="121900" rIns="121900" bIns="121900" anchor="t" anchorCtr="0">
            <a:noAutofit/>
          </a:bodyPr>
          <a:lstStyle/>
          <a:p>
            <a:pPr>
              <a:spcAft>
                <a:spcPts val="2133"/>
              </a:spcAft>
            </a:pPr>
            <a:r>
              <a:rPr lang="en" sz="2400" dirty="0">
                <a:solidFill>
                  <a:schemeClr val="dk1"/>
                </a:solidFill>
                <a:latin typeface="Roboto Slab"/>
                <a:ea typeface="Roboto Slab"/>
                <a:cs typeface="Roboto Slab"/>
                <a:sym typeface="Roboto Slab"/>
              </a:rPr>
              <a:t>Es un programa gratis! A</a:t>
            </a:r>
            <a:r>
              <a:rPr lang="en" sz="2400" dirty="0" smtClean="0">
                <a:solidFill>
                  <a:schemeClr val="dk1"/>
                </a:solidFill>
                <a:latin typeface="Roboto Slab"/>
                <a:ea typeface="Roboto Slab"/>
                <a:cs typeface="Roboto Slab"/>
                <a:sym typeface="Roboto Slab"/>
              </a:rPr>
              <a:t>consejan </a:t>
            </a:r>
            <a:r>
              <a:rPr lang="en" sz="2400" dirty="0">
                <a:solidFill>
                  <a:schemeClr val="dk1"/>
                </a:solidFill>
                <a:latin typeface="Roboto Slab"/>
                <a:ea typeface="Roboto Slab"/>
                <a:cs typeface="Roboto Slab"/>
                <a:sym typeface="Roboto Slab"/>
              </a:rPr>
              <a:t>que los padres </a:t>
            </a:r>
            <a:r>
              <a:rPr lang="en" sz="2400" dirty="0" smtClean="0">
                <a:solidFill>
                  <a:schemeClr val="dk1"/>
                </a:solidFill>
                <a:latin typeface="Roboto Slab"/>
                <a:ea typeface="Roboto Slab"/>
                <a:cs typeface="Roboto Slab"/>
                <a:sym typeface="Roboto Slab"/>
              </a:rPr>
              <a:t>se inscriban </a:t>
            </a:r>
            <a:r>
              <a:rPr lang="en" sz="2400" dirty="0">
                <a:solidFill>
                  <a:schemeClr val="dk1"/>
                </a:solidFill>
                <a:latin typeface="Roboto Slab"/>
                <a:ea typeface="Roboto Slab"/>
                <a:cs typeface="Roboto Slab"/>
                <a:sym typeface="Roboto Slab"/>
              </a:rPr>
              <a:t>también! </a:t>
            </a:r>
          </a:p>
        </p:txBody>
      </p:sp>
    </p:spTree>
    <p:extLst>
      <p:ext uri="{BB962C8B-B14F-4D97-AF65-F5344CB8AC3E}">
        <p14:creationId xmlns:p14="http://schemas.microsoft.com/office/powerpoint/2010/main" val="252005350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fade">
                                      <p:cBhvr>
                                        <p:cTn id="12" dur="1000"/>
                                        <p:tgtEl>
                                          <p:spTgt spid="2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
                                        </p:tgtEl>
                                        <p:attrNameLst>
                                          <p:attrName>style.visibility</p:attrName>
                                        </p:attrNameLst>
                                      </p:cBhvr>
                                      <p:to>
                                        <p:strVal val="visible"/>
                                      </p:to>
                                    </p:set>
                                    <p:animEffect transition="in" filter="fade">
                                      <p:cBhvr>
                                        <p:cTn id="17"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3829616" y="676920"/>
            <a:ext cx="4065006" cy="851025"/>
          </a:xfrm>
          <a:prstGeom prst="wedgeRoundRectCallout">
            <a:avLst>
              <a:gd name="adj1" fmla="val -42882"/>
              <a:gd name="adj2" fmla="val 72075"/>
              <a:gd name="adj3" fmla="val 16667"/>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01218" y="785077"/>
            <a:ext cx="3684761" cy="646331"/>
          </a:xfrm>
          <a:prstGeom prst="rect">
            <a:avLst/>
          </a:prstGeom>
          <a:noFill/>
        </p:spPr>
        <p:txBody>
          <a:bodyPr wrap="square" rtlCol="0">
            <a:spAutoFit/>
          </a:bodyPr>
          <a:lstStyle/>
          <a:p>
            <a:r>
              <a:rPr lang="en-US" dirty="0" err="1" smtClean="0">
                <a:solidFill>
                  <a:schemeClr val="bg1"/>
                </a:solidFill>
              </a:rPr>
              <a:t>Hola</a:t>
            </a:r>
            <a:r>
              <a:rPr lang="en-US" dirty="0" smtClean="0">
                <a:solidFill>
                  <a:schemeClr val="bg1"/>
                </a:solidFill>
              </a:rPr>
              <a:t> Mercedes! </a:t>
            </a:r>
            <a:r>
              <a:rPr lang="en-US" dirty="0" err="1" smtClean="0">
                <a:solidFill>
                  <a:schemeClr val="bg1"/>
                </a:solidFill>
              </a:rPr>
              <a:t>Es</a:t>
            </a:r>
            <a:r>
              <a:rPr lang="en-US" dirty="0" smtClean="0">
                <a:solidFill>
                  <a:schemeClr val="bg1"/>
                </a:solidFill>
              </a:rPr>
              <a:t> Kat. Has </a:t>
            </a:r>
            <a:r>
              <a:rPr lang="en-US" dirty="0" err="1" smtClean="0">
                <a:solidFill>
                  <a:schemeClr val="bg1"/>
                </a:solidFill>
              </a:rPr>
              <a:t>visitado</a:t>
            </a:r>
            <a:r>
              <a:rPr lang="en-US" dirty="0" smtClean="0">
                <a:solidFill>
                  <a:schemeClr val="bg1"/>
                </a:solidFill>
              </a:rPr>
              <a:t> al campus de St. Cloud State? </a:t>
            </a:r>
            <a:endParaRPr lang="en-US" dirty="0">
              <a:solidFill>
                <a:schemeClr val="bg1"/>
              </a:solidFill>
            </a:endParaRPr>
          </a:p>
        </p:txBody>
      </p:sp>
      <p:sp>
        <p:nvSpPr>
          <p:cNvPr id="6" name="Rounded Rectangular Callout 5"/>
          <p:cNvSpPr/>
          <p:nvPr/>
        </p:nvSpPr>
        <p:spPr>
          <a:xfrm>
            <a:off x="3829615" y="1776260"/>
            <a:ext cx="4065006" cy="1106031"/>
          </a:xfrm>
          <a:prstGeom prst="wedgeRoundRectCallout">
            <a:avLst>
              <a:gd name="adj1" fmla="val 43755"/>
              <a:gd name="adj2" fmla="val 71011"/>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14798" y="1984092"/>
            <a:ext cx="3684761" cy="646331"/>
          </a:xfrm>
          <a:prstGeom prst="rect">
            <a:avLst/>
          </a:prstGeom>
          <a:noFill/>
        </p:spPr>
        <p:txBody>
          <a:bodyPr wrap="square" rtlCol="0">
            <a:spAutoFit/>
          </a:bodyPr>
          <a:lstStyle/>
          <a:p>
            <a:r>
              <a:rPr lang="es-ES" dirty="0">
                <a:solidFill>
                  <a:schemeClr val="bg1"/>
                </a:solidFill>
              </a:rPr>
              <a:t>Ya no pero quiero visitarlo. Qué hago? Tengo que hacer una reunión?  </a:t>
            </a:r>
            <a:endParaRPr lang="en-US" dirty="0">
              <a:solidFill>
                <a:schemeClr val="bg1"/>
              </a:solidFill>
            </a:endParaRPr>
          </a:p>
        </p:txBody>
      </p:sp>
      <p:sp>
        <p:nvSpPr>
          <p:cNvPr id="8" name="Rounded Rectangular Callout 7"/>
          <p:cNvSpPr/>
          <p:nvPr/>
        </p:nvSpPr>
        <p:spPr>
          <a:xfrm>
            <a:off x="3911095" y="3193984"/>
            <a:ext cx="4065006" cy="1314260"/>
          </a:xfrm>
          <a:prstGeom prst="wedgeRoundRectCallout">
            <a:avLst>
              <a:gd name="adj1" fmla="val -42882"/>
              <a:gd name="adj2" fmla="val 72075"/>
              <a:gd name="adj3" fmla="val 16667"/>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14797" y="3389449"/>
            <a:ext cx="3684761" cy="923330"/>
          </a:xfrm>
          <a:prstGeom prst="rect">
            <a:avLst/>
          </a:prstGeom>
          <a:noFill/>
        </p:spPr>
        <p:txBody>
          <a:bodyPr wrap="square" rtlCol="0">
            <a:spAutoFit/>
          </a:bodyPr>
          <a:lstStyle/>
          <a:p>
            <a:r>
              <a:rPr lang="es-ES" dirty="0" smtClean="0">
                <a:solidFill>
                  <a:schemeClr val="bg1"/>
                </a:solidFill>
              </a:rPr>
              <a:t>Deberías </a:t>
            </a:r>
            <a:r>
              <a:rPr lang="es-ES" dirty="0">
                <a:solidFill>
                  <a:schemeClr val="bg1"/>
                </a:solidFill>
              </a:rPr>
              <a:t>visitarla! Haz un tour a </a:t>
            </a:r>
            <a:r>
              <a:rPr lang="es-ES" u="sng" dirty="0">
                <a:solidFill>
                  <a:srgbClr val="0070C0"/>
                </a:solidFill>
                <a:hlinkClick r:id="rId2"/>
              </a:rPr>
              <a:t>http://bit.ly/1mgwDc0</a:t>
            </a:r>
            <a:r>
              <a:rPr lang="en-US" u="sng" dirty="0">
                <a:solidFill>
                  <a:srgbClr val="0070C0"/>
                </a:solidFill>
              </a:rPr>
              <a:t> </a:t>
            </a:r>
            <a:r>
              <a:rPr lang="es-ES" dirty="0">
                <a:solidFill>
                  <a:schemeClr val="bg1"/>
                </a:solidFill>
              </a:rPr>
              <a:t>o haz un hazlo virtualmente a </a:t>
            </a:r>
            <a:r>
              <a:rPr lang="es-ES" u="sng" dirty="0">
                <a:solidFill>
                  <a:schemeClr val="bg1"/>
                </a:solidFill>
                <a:hlinkClick r:id="rId3"/>
              </a:rPr>
              <a:t>http://bit.ly/1Pl7R68</a:t>
            </a:r>
            <a:r>
              <a:rPr lang="es-ES" dirty="0" smtClean="0">
                <a:solidFill>
                  <a:schemeClr val="bg1"/>
                </a:solidFill>
              </a:rPr>
              <a:t>. </a:t>
            </a:r>
            <a:endParaRPr lang="en-US" dirty="0">
              <a:solidFill>
                <a:schemeClr val="bg1"/>
              </a:solidFill>
            </a:endParaRPr>
          </a:p>
        </p:txBody>
      </p:sp>
      <p:sp>
        <p:nvSpPr>
          <p:cNvPr id="10" name="Rounded Rectangular Callout 9"/>
          <p:cNvSpPr/>
          <p:nvPr/>
        </p:nvSpPr>
        <p:spPr>
          <a:xfrm>
            <a:off x="3924674" y="4841954"/>
            <a:ext cx="4065006" cy="1106031"/>
          </a:xfrm>
          <a:prstGeom prst="wedgeRoundRectCallout">
            <a:avLst>
              <a:gd name="adj1" fmla="val 43755"/>
              <a:gd name="adj2" fmla="val 71011"/>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09860" y="5071803"/>
            <a:ext cx="3684761" cy="369332"/>
          </a:xfrm>
          <a:prstGeom prst="rect">
            <a:avLst/>
          </a:prstGeom>
          <a:noFill/>
        </p:spPr>
        <p:txBody>
          <a:bodyPr wrap="square" rtlCol="0">
            <a:spAutoFit/>
          </a:bodyPr>
          <a:lstStyle/>
          <a:p>
            <a:r>
              <a:rPr lang="es-ES" dirty="0" smtClean="0">
                <a:solidFill>
                  <a:schemeClr val="bg1"/>
                </a:solidFill>
              </a:rPr>
              <a:t>Dale muchas gracias!</a:t>
            </a:r>
            <a:endParaRPr lang="en-US" dirty="0">
              <a:solidFill>
                <a:schemeClr val="bg1"/>
              </a:solidFill>
            </a:endParaRPr>
          </a:p>
        </p:txBody>
      </p:sp>
    </p:spTree>
    <p:extLst>
      <p:ext uri="{BB962C8B-B14F-4D97-AF65-F5344CB8AC3E}">
        <p14:creationId xmlns:p14="http://schemas.microsoft.com/office/powerpoint/2010/main" val="32983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1929" y="888352"/>
            <a:ext cx="9322192" cy="5253340"/>
          </a:xfrm>
          <a:prstGeom prst="rect">
            <a:avLst/>
          </a:prstGeom>
        </p:spPr>
      </p:pic>
    </p:spTree>
    <p:extLst>
      <p:ext uri="{BB962C8B-B14F-4D97-AF65-F5344CB8AC3E}">
        <p14:creationId xmlns:p14="http://schemas.microsoft.com/office/powerpoint/2010/main" val="2107446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90" y="1562424"/>
            <a:ext cx="11157600" cy="914799"/>
          </a:xfrm>
        </p:spPr>
        <p:txBody>
          <a:bodyPr>
            <a:noAutofit/>
          </a:bodyPr>
          <a:lstStyle/>
          <a:p>
            <a:r>
              <a:rPr lang="es-ES" sz="6000" dirty="0"/>
              <a:t>Muchas gracias por su atención! </a:t>
            </a:r>
            <a:endParaRPr lang="en-US" sz="6000" dirty="0"/>
          </a:p>
        </p:txBody>
      </p:sp>
      <p:pic>
        <p:nvPicPr>
          <p:cNvPr id="5" name="Picture 4"/>
          <p:cNvPicPr>
            <a:picLocks noChangeAspect="1"/>
          </p:cNvPicPr>
          <p:nvPr/>
        </p:nvPicPr>
        <p:blipFill>
          <a:blip r:embed="rId2"/>
          <a:stretch>
            <a:fillRect/>
          </a:stretch>
        </p:blipFill>
        <p:spPr>
          <a:xfrm>
            <a:off x="1204779" y="2934667"/>
            <a:ext cx="1893657" cy="2597263"/>
          </a:xfrm>
          <a:prstGeom prst="rect">
            <a:avLst/>
          </a:prstGeom>
        </p:spPr>
      </p:pic>
      <p:pic>
        <p:nvPicPr>
          <p:cNvPr id="5124" name="Picture 4" descr="http://latinogiant.com/wp-content/uploads/2015/07/hispanic_scho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015" y="2773551"/>
            <a:ext cx="6858000"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vert="horz" lIns="121900" tIns="121900" rIns="121900" bIns="121900" rtlCol="0" anchor="b" anchorCtr="0">
            <a:noAutofit/>
          </a:bodyPr>
          <a:lstStyle/>
          <a:p>
            <a:r>
              <a:rPr lang="es-MX" dirty="0" smtClean="0"/>
              <a:t>DACA es lo mismo que </a:t>
            </a:r>
            <a:r>
              <a:rPr lang="es-MX" dirty="0" err="1" smtClean="0"/>
              <a:t>Dream</a:t>
            </a:r>
            <a:r>
              <a:rPr lang="es-MX" dirty="0" smtClean="0"/>
              <a:t> </a:t>
            </a:r>
            <a:r>
              <a:rPr lang="es-MX" dirty="0" err="1" smtClean="0"/>
              <a:t>Act</a:t>
            </a:r>
            <a:r>
              <a:rPr lang="es-MX" dirty="0"/>
              <a:t>, </a:t>
            </a:r>
            <a:r>
              <a:rPr lang="es-MX" dirty="0" smtClean="0"/>
              <a:t>¿no? </a:t>
            </a:r>
            <a:endParaRPr lang="es-MX" dirty="0"/>
          </a:p>
        </p:txBody>
      </p:sp>
      <p:pic>
        <p:nvPicPr>
          <p:cNvPr id="1026" name="Picture 2" descr="http://www.fastweb.com/uploads/article_photo/photo/356691/crop380w_istock_000005359263xsmall-group-of-students-around-lap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650" y="3563267"/>
            <a:ext cx="3619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34502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prstGeom prst="rect">
            <a:avLst/>
          </a:prstGeom>
        </p:spPr>
        <p:txBody>
          <a:bodyPr vert="horz" lIns="121900" tIns="121900" rIns="121900" bIns="121900" rtlCol="0" anchor="b" anchorCtr="0">
            <a:noAutofit/>
          </a:bodyPr>
          <a:lstStyle/>
          <a:p>
            <a:pPr algn="ctr"/>
            <a:r>
              <a:rPr lang="en" b="1" dirty="0"/>
              <a:t>DACA</a:t>
            </a:r>
            <a:r>
              <a:rPr lang="en" dirty="0"/>
              <a:t> </a:t>
            </a:r>
            <a:r>
              <a:rPr lang="en" dirty="0">
                <a:solidFill>
                  <a:schemeClr val="accent4"/>
                </a:solidFill>
              </a:rPr>
              <a:t>versus</a:t>
            </a:r>
            <a:r>
              <a:rPr lang="en" dirty="0">
                <a:solidFill>
                  <a:srgbClr val="F1A743"/>
                </a:solidFill>
              </a:rPr>
              <a:t> </a:t>
            </a:r>
            <a:r>
              <a:rPr lang="en" b="1" dirty="0"/>
              <a:t>Dream Act</a:t>
            </a:r>
          </a:p>
        </p:txBody>
      </p:sp>
      <p:sp>
        <p:nvSpPr>
          <p:cNvPr id="202" name="Shape 202"/>
          <p:cNvSpPr txBox="1">
            <a:spLocks noGrp="1"/>
          </p:cNvSpPr>
          <p:nvPr>
            <p:ph type="body" idx="1"/>
          </p:nvPr>
        </p:nvSpPr>
        <p:spPr>
          <a:xfrm>
            <a:off x="995881" y="1710434"/>
            <a:ext cx="4854519" cy="3413599"/>
          </a:xfrm>
          <a:prstGeom prst="rect">
            <a:avLst/>
          </a:prstGeom>
          <a:ln w="19050" cap="flat" cmpd="sng">
            <a:solidFill>
              <a:srgbClr val="F1A743"/>
            </a:solidFill>
            <a:prstDash val="solid"/>
            <a:round/>
            <a:headEnd type="none" w="med" len="med"/>
            <a:tailEnd type="none" w="med" len="med"/>
          </a:ln>
        </p:spPr>
        <p:txBody>
          <a:bodyPr vert="horz" lIns="121900" tIns="121900" rIns="121900" bIns="121900" rtlCol="0" anchor="t" anchorCtr="0">
            <a:noAutofit/>
          </a:bodyPr>
          <a:lstStyle/>
          <a:p>
            <a:pPr>
              <a:buNone/>
            </a:pPr>
            <a:r>
              <a:rPr lang="en" sz="3200" b="1" dirty="0">
                <a:solidFill>
                  <a:schemeClr val="accent4"/>
                </a:solidFill>
                <a:latin typeface="Roboto Slab"/>
                <a:ea typeface="Roboto Slab"/>
                <a:cs typeface="Roboto Slab"/>
                <a:sym typeface="Roboto Slab"/>
              </a:rPr>
              <a:t>DACA</a:t>
            </a:r>
            <a:r>
              <a:rPr lang="en" sz="3200" dirty="0">
                <a:solidFill>
                  <a:srgbClr val="F1A743"/>
                </a:solidFill>
                <a:latin typeface="Roboto Slab"/>
                <a:ea typeface="Roboto Slab"/>
                <a:cs typeface="Roboto Slab"/>
                <a:sym typeface="Roboto Slab"/>
              </a:rPr>
              <a:t> </a:t>
            </a:r>
            <a:r>
              <a:rPr lang="en" sz="3200" dirty="0" smtClean="0">
                <a:solidFill>
                  <a:srgbClr val="F1A743"/>
                </a:solidFill>
                <a:latin typeface="Roboto Slab"/>
                <a:ea typeface="Roboto Slab"/>
                <a:cs typeface="Roboto Slab"/>
                <a:sym typeface="Roboto Slab"/>
              </a:rPr>
              <a:t>le </a:t>
            </a:r>
            <a:r>
              <a:rPr lang="en" sz="3200" dirty="0" smtClean="0">
                <a:latin typeface="Roboto Slab"/>
                <a:ea typeface="Roboto Slab"/>
                <a:cs typeface="Roboto Slab"/>
                <a:sym typeface="Roboto Slab"/>
              </a:rPr>
              <a:t>permite a una persona </a:t>
            </a:r>
            <a:r>
              <a:rPr lang="en" sz="3200" dirty="0">
                <a:latin typeface="Roboto Slab"/>
                <a:ea typeface="Roboto Slab"/>
                <a:cs typeface="Roboto Slab"/>
                <a:sym typeface="Roboto Slab"/>
              </a:rPr>
              <a:t>trabajar en los EEUU sin documentos por 3 años.</a:t>
            </a:r>
          </a:p>
          <a:p>
            <a:pPr>
              <a:buNone/>
            </a:pPr>
            <a:endParaRPr dirty="0"/>
          </a:p>
          <a:p>
            <a:pPr>
              <a:buNone/>
            </a:pPr>
            <a:endParaRPr dirty="0"/>
          </a:p>
        </p:txBody>
      </p:sp>
      <p:sp>
        <p:nvSpPr>
          <p:cNvPr id="203" name="Shape 203"/>
          <p:cNvSpPr txBox="1">
            <a:spLocks noGrp="1"/>
          </p:cNvSpPr>
          <p:nvPr>
            <p:ph type="body" idx="2"/>
          </p:nvPr>
        </p:nvSpPr>
        <p:spPr>
          <a:xfrm>
            <a:off x="6096000" y="1710434"/>
            <a:ext cx="5333199" cy="3413599"/>
          </a:xfrm>
          <a:prstGeom prst="rect">
            <a:avLst/>
          </a:prstGeom>
          <a:ln w="19050" cap="flat" cmpd="sng">
            <a:solidFill>
              <a:srgbClr val="F1A743"/>
            </a:solidFill>
            <a:prstDash val="solid"/>
            <a:round/>
            <a:headEnd type="none" w="med" len="med"/>
            <a:tailEnd type="none" w="med" len="med"/>
          </a:ln>
        </p:spPr>
        <p:txBody>
          <a:bodyPr vert="horz" lIns="121900" tIns="121900" rIns="121900" bIns="121900" rtlCol="0" anchor="t" anchorCtr="0">
            <a:noAutofit/>
          </a:bodyPr>
          <a:lstStyle/>
          <a:p>
            <a:pPr>
              <a:buNone/>
            </a:pPr>
            <a:r>
              <a:rPr lang="en" sz="3200" b="1" dirty="0">
                <a:solidFill>
                  <a:schemeClr val="accent4"/>
                </a:solidFill>
                <a:latin typeface="Roboto Slab"/>
                <a:ea typeface="Roboto Slab"/>
                <a:cs typeface="Roboto Slab"/>
                <a:sym typeface="Roboto Slab"/>
              </a:rPr>
              <a:t>Dream Act </a:t>
            </a:r>
            <a:r>
              <a:rPr lang="en" sz="3200" dirty="0">
                <a:latin typeface="Roboto Slab"/>
                <a:ea typeface="Roboto Slab"/>
                <a:cs typeface="Roboto Slab"/>
                <a:sym typeface="Roboto Slab"/>
              </a:rPr>
              <a:t>permite </a:t>
            </a:r>
            <a:r>
              <a:rPr lang="en" sz="3200" dirty="0" smtClean="0">
                <a:latin typeface="Roboto Slab"/>
                <a:ea typeface="Roboto Slab"/>
                <a:cs typeface="Roboto Slab"/>
                <a:sym typeface="Roboto Slab"/>
              </a:rPr>
              <a:t>a un </a:t>
            </a:r>
            <a:r>
              <a:rPr lang="en" sz="3200" dirty="0">
                <a:latin typeface="Roboto Slab"/>
                <a:ea typeface="Roboto Slab"/>
                <a:cs typeface="Roboto Slab"/>
                <a:sym typeface="Roboto Slab"/>
              </a:rPr>
              <a:t>estudiante solicitar </a:t>
            </a:r>
            <a:r>
              <a:rPr lang="en" sz="3200" dirty="0" smtClean="0">
                <a:latin typeface="Roboto Slab"/>
                <a:ea typeface="Roboto Slab"/>
                <a:cs typeface="Roboto Slab"/>
                <a:sym typeface="Roboto Slab"/>
              </a:rPr>
              <a:t>y </a:t>
            </a:r>
            <a:r>
              <a:rPr lang="en" sz="3200" dirty="0">
                <a:latin typeface="Roboto Slab"/>
                <a:ea typeface="Roboto Slab"/>
                <a:cs typeface="Roboto Slab"/>
                <a:sym typeface="Roboto Slab"/>
              </a:rPr>
              <a:t>recibir la ayuda financiera del estado de MN.</a:t>
            </a:r>
          </a:p>
        </p:txBody>
      </p:sp>
    </p:spTree>
    <p:extLst>
      <p:ext uri="{BB962C8B-B14F-4D97-AF65-F5344CB8AC3E}">
        <p14:creationId xmlns:p14="http://schemas.microsoft.com/office/powerpoint/2010/main" val="8934325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1000"/>
                                        <p:tgtEl>
                                          <p:spTgt spid="2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gtEl>
                                        <p:attrNameLst>
                                          <p:attrName>style.visibility</p:attrName>
                                        </p:attrNameLst>
                                      </p:cBhvr>
                                      <p:to>
                                        <p:strVal val="visible"/>
                                      </p:to>
                                    </p:set>
                                    <p:animEffect transition="in" filter="fade">
                                      <p:cBhvr>
                                        <p:cTn id="2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p:spPr>
        <p:txBody>
          <a:bodyPr vert="horz" lIns="121900" tIns="121900" rIns="121900" bIns="121900" rtlCol="0" anchor="b" anchorCtr="0">
            <a:noAutofit/>
          </a:bodyPr>
          <a:lstStyle/>
          <a:p>
            <a:r>
              <a:rPr lang="en">
                <a:solidFill>
                  <a:schemeClr val="tx1"/>
                </a:solidFill>
              </a:rPr>
              <a:t>DACA</a:t>
            </a:r>
          </a:p>
        </p:txBody>
      </p:sp>
      <p:sp>
        <p:nvSpPr>
          <p:cNvPr id="215" name="Shape 215"/>
          <p:cNvSpPr txBox="1">
            <a:spLocks noGrp="1"/>
          </p:cNvSpPr>
          <p:nvPr>
            <p:ph type="body" idx="1"/>
          </p:nvPr>
        </p:nvSpPr>
        <p:spPr>
          <a:xfrm>
            <a:off x="843126" y="1525500"/>
            <a:ext cx="4923931" cy="4105199"/>
          </a:xfrm>
          <a:prstGeom prst="rect">
            <a:avLst/>
          </a:prstGeom>
          <a:ln w="19050" cap="flat" cmpd="sng">
            <a:solidFill>
              <a:srgbClr val="F1A743"/>
            </a:solidFill>
            <a:prstDash val="solid"/>
            <a:round/>
            <a:headEnd type="none" w="med" len="med"/>
            <a:tailEnd type="none" w="med" len="med"/>
          </a:ln>
        </p:spPr>
        <p:txBody>
          <a:bodyPr vert="horz" lIns="121900" tIns="121900" rIns="121900" bIns="121900" rtlCol="0" anchor="t" anchorCtr="0">
            <a:noAutofit/>
          </a:bodyPr>
          <a:lstStyle/>
          <a:p>
            <a:pPr>
              <a:buNone/>
            </a:pPr>
            <a:r>
              <a:rPr lang="es-MX" sz="2000" b="1" dirty="0" smtClean="0">
                <a:solidFill>
                  <a:schemeClr val="accent4"/>
                </a:solidFill>
                <a:latin typeface="Roboto Slab"/>
                <a:ea typeface="Roboto Slab"/>
                <a:cs typeface="Roboto Slab"/>
                <a:sym typeface="Roboto Slab"/>
              </a:rPr>
              <a:t>Las ventajas </a:t>
            </a:r>
          </a:p>
          <a:p>
            <a:pPr marL="304793" indent="0">
              <a:lnSpc>
                <a:spcPct val="150000"/>
              </a:lnSpc>
              <a:buClr>
                <a:srgbClr val="FFFFFF"/>
              </a:buClr>
              <a:buNone/>
            </a:pPr>
            <a:r>
              <a:rPr lang="es-MX" sz="2000" dirty="0">
                <a:solidFill>
                  <a:schemeClr val="tx1"/>
                </a:solidFill>
                <a:latin typeface="Roboto Slab"/>
                <a:ea typeface="Roboto Slab"/>
                <a:cs typeface="Roboto Slab"/>
                <a:sym typeface="Roboto Slab"/>
              </a:rPr>
              <a:t>P</a:t>
            </a:r>
            <a:r>
              <a:rPr lang="es-MX" sz="2000" dirty="0" smtClean="0">
                <a:solidFill>
                  <a:schemeClr val="tx1"/>
                </a:solidFill>
                <a:latin typeface="Roboto Slab"/>
                <a:ea typeface="Roboto Slab"/>
                <a:cs typeface="Roboto Slab"/>
                <a:sym typeface="Roboto Slab"/>
              </a:rPr>
              <a:t>rotección de deportación por 3 años</a:t>
            </a:r>
          </a:p>
          <a:p>
            <a:pPr marL="304793" indent="0">
              <a:lnSpc>
                <a:spcPct val="150000"/>
              </a:lnSpc>
              <a:buClr>
                <a:srgbClr val="FFFFFF"/>
              </a:buClr>
              <a:buNone/>
            </a:pPr>
            <a:r>
              <a:rPr lang="es-MX" sz="2000" dirty="0">
                <a:solidFill>
                  <a:schemeClr val="tx1"/>
                </a:solidFill>
                <a:latin typeface="Roboto Slab"/>
                <a:ea typeface="Roboto Slab"/>
                <a:cs typeface="Roboto Slab"/>
                <a:sym typeface="Roboto Slab"/>
              </a:rPr>
              <a:t>A</a:t>
            </a:r>
            <a:r>
              <a:rPr lang="es-MX" sz="2000" dirty="0" smtClean="0">
                <a:solidFill>
                  <a:schemeClr val="tx1"/>
                </a:solidFill>
                <a:latin typeface="Roboto Slab"/>
                <a:ea typeface="Roboto Slab"/>
                <a:cs typeface="Roboto Slab"/>
                <a:sym typeface="Roboto Slab"/>
              </a:rPr>
              <a:t>utorización oficial para trabajar</a:t>
            </a:r>
          </a:p>
          <a:p>
            <a:pPr marL="304793" indent="0">
              <a:lnSpc>
                <a:spcPct val="150000"/>
              </a:lnSpc>
              <a:buClr>
                <a:srgbClr val="FFFFFF"/>
              </a:buClr>
              <a:buNone/>
            </a:pPr>
            <a:r>
              <a:rPr lang="es-MX" sz="2000" dirty="0" smtClean="0">
                <a:solidFill>
                  <a:schemeClr val="tx1"/>
                </a:solidFill>
                <a:latin typeface="Roboto Slab"/>
                <a:ea typeface="Roboto Slab"/>
                <a:cs typeface="Roboto Slab"/>
                <a:sym typeface="Roboto Slab"/>
              </a:rPr>
              <a:t>Una tarjeta de seguro social</a:t>
            </a:r>
          </a:p>
          <a:p>
            <a:pPr marL="304793" indent="0">
              <a:lnSpc>
                <a:spcPct val="150000"/>
              </a:lnSpc>
              <a:buClr>
                <a:srgbClr val="FFFFFF"/>
              </a:buClr>
              <a:buNone/>
            </a:pPr>
            <a:r>
              <a:rPr lang="es-MX" sz="2000" dirty="0" smtClean="0">
                <a:solidFill>
                  <a:schemeClr val="tx1"/>
                </a:solidFill>
                <a:latin typeface="Roboto Slab"/>
                <a:ea typeface="Roboto Slab"/>
                <a:cs typeface="Roboto Slab"/>
                <a:sym typeface="Roboto Slab"/>
              </a:rPr>
              <a:t>Una licencia de conducir </a:t>
            </a:r>
          </a:p>
          <a:p>
            <a:pPr marL="304793" indent="0">
              <a:lnSpc>
                <a:spcPct val="150000"/>
              </a:lnSpc>
              <a:buClr>
                <a:srgbClr val="FFFFFF"/>
              </a:buClr>
              <a:buNone/>
            </a:pPr>
            <a:r>
              <a:rPr lang="es-MX" sz="2000" dirty="0" smtClean="0">
                <a:solidFill>
                  <a:schemeClr val="tx1"/>
                </a:solidFill>
                <a:latin typeface="Roboto Slab"/>
                <a:ea typeface="Roboto Slab"/>
                <a:cs typeface="Roboto Slab"/>
                <a:sym typeface="Roboto Slab"/>
              </a:rPr>
              <a:t>Se puede pedir permiso para viajar al extranjero </a:t>
            </a:r>
            <a:endParaRPr lang="es-MX" sz="2000" dirty="0">
              <a:solidFill>
                <a:schemeClr val="tx1"/>
              </a:solidFill>
              <a:latin typeface="Roboto Slab"/>
              <a:ea typeface="Roboto Slab"/>
              <a:cs typeface="Roboto Slab"/>
              <a:sym typeface="Roboto Slab"/>
            </a:endParaRPr>
          </a:p>
        </p:txBody>
      </p:sp>
      <p:sp>
        <p:nvSpPr>
          <p:cNvPr id="216" name="Shape 216"/>
          <p:cNvSpPr txBox="1">
            <a:spLocks noGrp="1"/>
          </p:cNvSpPr>
          <p:nvPr>
            <p:ph type="body" idx="2"/>
          </p:nvPr>
        </p:nvSpPr>
        <p:spPr>
          <a:xfrm>
            <a:off x="6054329" y="1524690"/>
            <a:ext cx="5333199" cy="4105199"/>
          </a:xfrm>
          <a:prstGeom prst="rect">
            <a:avLst/>
          </a:prstGeom>
          <a:ln w="19050" cap="flat" cmpd="sng">
            <a:solidFill>
              <a:srgbClr val="F1A743"/>
            </a:solidFill>
            <a:prstDash val="solid"/>
            <a:round/>
            <a:headEnd type="none" w="med" len="med"/>
            <a:tailEnd type="none" w="med" len="med"/>
          </a:ln>
        </p:spPr>
        <p:txBody>
          <a:bodyPr vert="horz" lIns="121900" tIns="121900" rIns="121900" bIns="121900" rtlCol="0" anchor="t" anchorCtr="0">
            <a:noAutofit/>
          </a:bodyPr>
          <a:lstStyle/>
          <a:p>
            <a:pPr>
              <a:buNone/>
            </a:pPr>
            <a:r>
              <a:rPr lang="en" sz="2000" b="1" dirty="0">
                <a:solidFill>
                  <a:schemeClr val="accent4"/>
                </a:solidFill>
                <a:latin typeface="Roboto Slab"/>
                <a:ea typeface="Roboto Slab"/>
                <a:cs typeface="Roboto Slab"/>
                <a:sym typeface="Roboto Slab"/>
              </a:rPr>
              <a:t>Las desventajas  </a:t>
            </a:r>
          </a:p>
          <a:p>
            <a:pPr marL="304793" indent="0">
              <a:buClr>
                <a:srgbClr val="FFFFFF"/>
              </a:buClr>
              <a:buNone/>
            </a:pPr>
            <a:r>
              <a:rPr lang="en" sz="2000" dirty="0">
                <a:solidFill>
                  <a:schemeClr val="tx1"/>
                </a:solidFill>
                <a:latin typeface="Roboto Slab"/>
                <a:ea typeface="Roboto Slab"/>
                <a:cs typeface="Roboto Slab"/>
                <a:sym typeface="Roboto Slab"/>
              </a:rPr>
              <a:t>No es un “green card” ni una visa</a:t>
            </a:r>
          </a:p>
          <a:p>
            <a:pPr marL="304793" indent="0">
              <a:buClr>
                <a:srgbClr val="FFFFFF"/>
              </a:buClr>
              <a:buNone/>
            </a:pPr>
            <a:r>
              <a:rPr lang="en" sz="2000" dirty="0">
                <a:solidFill>
                  <a:schemeClr val="tx1"/>
                </a:solidFill>
                <a:latin typeface="Roboto Slab"/>
                <a:ea typeface="Roboto Slab"/>
                <a:cs typeface="Roboto Slab"/>
                <a:sym typeface="Roboto Slab"/>
              </a:rPr>
              <a:t>No es una manera de tener la ciudadanía</a:t>
            </a:r>
          </a:p>
          <a:p>
            <a:pPr marL="304793" indent="0">
              <a:buClr>
                <a:srgbClr val="FFFFFF"/>
              </a:buClr>
              <a:buNone/>
            </a:pPr>
            <a:r>
              <a:rPr lang="en" sz="2000" dirty="0">
                <a:solidFill>
                  <a:schemeClr val="tx1"/>
                </a:solidFill>
                <a:latin typeface="Roboto Slab"/>
                <a:ea typeface="Roboto Slab"/>
                <a:cs typeface="Roboto Slab"/>
                <a:sym typeface="Roboto Slab"/>
              </a:rPr>
              <a:t>Se base en las prioridades del departamento </a:t>
            </a:r>
            <a:r>
              <a:rPr lang="en" sz="2000" dirty="0" smtClean="0">
                <a:solidFill>
                  <a:schemeClr val="tx1"/>
                </a:solidFill>
                <a:latin typeface="Roboto Slab"/>
                <a:ea typeface="Roboto Slab"/>
                <a:cs typeface="Roboto Slab"/>
                <a:sym typeface="Roboto Slab"/>
              </a:rPr>
              <a:t>de </a:t>
            </a:r>
            <a:r>
              <a:rPr lang="en" sz="2000" dirty="0">
                <a:solidFill>
                  <a:schemeClr val="tx1"/>
                </a:solidFill>
                <a:latin typeface="Roboto Slab"/>
                <a:ea typeface="Roboto Slab"/>
                <a:cs typeface="Roboto Slab"/>
                <a:sym typeface="Roboto Slab"/>
              </a:rPr>
              <a:t>seguridad </a:t>
            </a:r>
            <a:r>
              <a:rPr lang="en" sz="2000" dirty="0" smtClean="0">
                <a:solidFill>
                  <a:schemeClr val="tx1"/>
                </a:solidFill>
                <a:latin typeface="Roboto Slab"/>
                <a:ea typeface="Roboto Slab"/>
                <a:cs typeface="Roboto Slab"/>
                <a:sym typeface="Roboto Slab"/>
              </a:rPr>
              <a:t>nacional </a:t>
            </a:r>
            <a:endParaRPr lang="en" sz="2000" dirty="0">
              <a:solidFill>
                <a:schemeClr val="tx1"/>
              </a:solidFill>
              <a:latin typeface="Roboto Slab"/>
              <a:ea typeface="Roboto Slab"/>
              <a:cs typeface="Roboto Slab"/>
              <a:sym typeface="Roboto Slab"/>
            </a:endParaRPr>
          </a:p>
        </p:txBody>
      </p:sp>
      <p:pic>
        <p:nvPicPr>
          <p:cNvPr id="2050" name="Picture 2" descr="http://www.usnews.com/dims4/USNEWS/8cbb0a7/2147483647/resize/652x%3E/quality/85/?url=%2Fcmsmedia%2F4d%2Fec2b38986ccceca12cde3c40ea2266%2F37422latinastud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523" y="3598721"/>
            <a:ext cx="2817845" cy="187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23835"/>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prstGeom prst="rect">
            <a:avLst/>
          </a:prstGeom>
        </p:spPr>
        <p:txBody>
          <a:bodyPr vert="horz" lIns="121900" tIns="121900" rIns="121900" bIns="121900" rtlCol="0" anchor="b" anchorCtr="0">
            <a:noAutofit/>
          </a:bodyPr>
          <a:lstStyle/>
          <a:p>
            <a:r>
              <a:rPr lang="en" sz="6000" dirty="0"/>
              <a:t>Dream Act	</a:t>
            </a:r>
          </a:p>
        </p:txBody>
      </p:sp>
      <p:sp>
        <p:nvSpPr>
          <p:cNvPr id="222" name="Shape 222"/>
          <p:cNvSpPr txBox="1">
            <a:spLocks noGrp="1"/>
          </p:cNvSpPr>
          <p:nvPr>
            <p:ph type="body" idx="1"/>
          </p:nvPr>
        </p:nvSpPr>
        <p:spPr>
          <a:xfrm>
            <a:off x="823865" y="1525501"/>
            <a:ext cx="10456754" cy="4566132"/>
          </a:xfrm>
          <a:prstGeom prst="rect">
            <a:avLst/>
          </a:prstGeom>
        </p:spPr>
        <p:txBody>
          <a:bodyPr vert="horz" lIns="121900" tIns="121900" rIns="121900" bIns="121900" rtlCol="0" anchor="t" anchorCtr="0">
            <a:noAutofit/>
          </a:bodyPr>
          <a:lstStyle/>
          <a:p>
            <a:pPr>
              <a:buNone/>
            </a:pPr>
            <a:r>
              <a:rPr lang="en" sz="3200" u="sng" dirty="0">
                <a:solidFill>
                  <a:schemeClr val="accent4"/>
                </a:solidFill>
                <a:latin typeface="Roboto Slab"/>
                <a:ea typeface="Roboto Slab"/>
                <a:cs typeface="Roboto Slab"/>
                <a:sym typeface="Roboto Slab"/>
              </a:rPr>
              <a:t>Para ser elegible </a:t>
            </a:r>
            <a:r>
              <a:rPr lang="en" sz="3200" u="sng" dirty="0" smtClean="0">
                <a:solidFill>
                  <a:schemeClr val="accent4"/>
                </a:solidFill>
                <a:latin typeface="Roboto Slab"/>
                <a:ea typeface="Roboto Slab"/>
                <a:cs typeface="Roboto Slab"/>
                <a:sym typeface="Roboto Slab"/>
              </a:rPr>
              <a:t>para el </a:t>
            </a:r>
            <a:r>
              <a:rPr lang="en" sz="3200" u="sng" dirty="0">
                <a:solidFill>
                  <a:schemeClr val="accent4"/>
                </a:solidFill>
                <a:latin typeface="Roboto Slab"/>
                <a:ea typeface="Roboto Slab"/>
                <a:cs typeface="Roboto Slab"/>
                <a:sym typeface="Roboto Slab"/>
              </a:rPr>
              <a:t>Dream Act, tiene que... </a:t>
            </a:r>
          </a:p>
          <a:p>
            <a:pPr marL="609585" indent="-304792">
              <a:buSzPct val="100000"/>
              <a:buFont typeface="Roboto Slab"/>
            </a:pPr>
            <a:r>
              <a:rPr lang="en" dirty="0">
                <a:latin typeface="Roboto Slab"/>
                <a:ea typeface="Roboto Slab"/>
                <a:cs typeface="Roboto Slab"/>
                <a:sym typeface="Roboto Slab"/>
              </a:rPr>
              <a:t>Haber asistido </a:t>
            </a:r>
            <a:r>
              <a:rPr lang="en" dirty="0" smtClean="0">
                <a:latin typeface="Roboto Slab"/>
                <a:ea typeface="Roboto Slab"/>
                <a:cs typeface="Roboto Slab"/>
                <a:sym typeface="Roboto Slab"/>
              </a:rPr>
              <a:t>a una </a:t>
            </a:r>
            <a:r>
              <a:rPr lang="en" dirty="0">
                <a:latin typeface="Roboto Slab"/>
                <a:ea typeface="Roboto Slab"/>
                <a:cs typeface="Roboto Slab"/>
                <a:sym typeface="Roboto Slab"/>
              </a:rPr>
              <a:t>escuela </a:t>
            </a:r>
            <a:r>
              <a:rPr lang="en" dirty="0" smtClean="0">
                <a:latin typeface="Roboto Slab"/>
                <a:ea typeface="Roboto Slab"/>
                <a:cs typeface="Roboto Slab"/>
                <a:sym typeface="Roboto Slab"/>
              </a:rPr>
              <a:t>de preparatoria </a:t>
            </a:r>
            <a:r>
              <a:rPr lang="en" dirty="0">
                <a:latin typeface="Roboto Slab"/>
                <a:ea typeface="Roboto Slab"/>
                <a:cs typeface="Roboto Slab"/>
                <a:sym typeface="Roboto Slab"/>
              </a:rPr>
              <a:t>en MN por lo </a:t>
            </a:r>
            <a:r>
              <a:rPr lang="en" dirty="0" smtClean="0">
                <a:latin typeface="Roboto Slab"/>
                <a:ea typeface="Roboto Slab"/>
                <a:cs typeface="Roboto Slab"/>
                <a:sym typeface="Roboto Slab"/>
              </a:rPr>
              <a:t>menos </a:t>
            </a:r>
            <a:r>
              <a:rPr lang="en" dirty="0">
                <a:latin typeface="Roboto Slab"/>
                <a:ea typeface="Roboto Slab"/>
                <a:cs typeface="Roboto Slab"/>
                <a:sym typeface="Roboto Slab"/>
              </a:rPr>
              <a:t>3 años</a:t>
            </a:r>
          </a:p>
          <a:p>
            <a:pPr marL="609585" indent="-304792">
              <a:buSzPct val="100000"/>
              <a:buFont typeface="Roboto Slab"/>
            </a:pPr>
            <a:r>
              <a:rPr lang="en" dirty="0" smtClean="0">
                <a:latin typeface="Roboto Slab"/>
                <a:ea typeface="Roboto Slab"/>
                <a:cs typeface="Roboto Slab"/>
                <a:sym typeface="Roboto Slab"/>
              </a:rPr>
              <a:t>Haberse </a:t>
            </a:r>
            <a:r>
              <a:rPr lang="en" dirty="0">
                <a:latin typeface="Roboto Slab"/>
                <a:ea typeface="Roboto Slab"/>
                <a:cs typeface="Roboto Slab"/>
                <a:sym typeface="Roboto Slab"/>
              </a:rPr>
              <a:t>graduado de </a:t>
            </a:r>
            <a:r>
              <a:rPr lang="en" dirty="0" smtClean="0">
                <a:latin typeface="Roboto Slab"/>
                <a:ea typeface="Roboto Slab"/>
                <a:cs typeface="Roboto Slab"/>
                <a:sym typeface="Roboto Slab"/>
              </a:rPr>
              <a:t>la preparatoria </a:t>
            </a:r>
            <a:r>
              <a:rPr lang="en" dirty="0">
                <a:latin typeface="Roboto Slab"/>
                <a:ea typeface="Roboto Slab"/>
                <a:cs typeface="Roboto Slab"/>
                <a:sym typeface="Roboto Slab"/>
              </a:rPr>
              <a:t>en MN</a:t>
            </a:r>
          </a:p>
          <a:p>
            <a:pPr marL="609585" indent="-304792">
              <a:buSzPct val="100000"/>
              <a:buFont typeface="Roboto Slab"/>
            </a:pPr>
            <a:r>
              <a:rPr lang="en" dirty="0">
                <a:latin typeface="Roboto Slab"/>
                <a:ea typeface="Roboto Slab"/>
                <a:cs typeface="Roboto Slab"/>
                <a:sym typeface="Roboto Slab"/>
              </a:rPr>
              <a:t>Si es un </a:t>
            </a:r>
            <a:r>
              <a:rPr lang="en" dirty="0" smtClean="0">
                <a:latin typeface="Roboto Slab"/>
                <a:ea typeface="Roboto Slab"/>
                <a:cs typeface="Roboto Slab"/>
                <a:sym typeface="Roboto Slab"/>
              </a:rPr>
              <a:t>varón, haberse registrado con el servicio selectivo militar </a:t>
            </a:r>
            <a:r>
              <a:rPr lang="en" dirty="0">
                <a:latin typeface="Roboto Slab"/>
                <a:ea typeface="Roboto Slab"/>
                <a:cs typeface="Roboto Slab"/>
                <a:sym typeface="Roboto Slab"/>
              </a:rPr>
              <a:t>“Selective </a:t>
            </a:r>
            <a:r>
              <a:rPr lang="en" dirty="0" smtClean="0">
                <a:latin typeface="Roboto Slab"/>
                <a:ea typeface="Roboto Slab"/>
                <a:cs typeface="Roboto Slab"/>
                <a:sym typeface="Roboto Slab"/>
              </a:rPr>
              <a:t>Service”</a:t>
            </a:r>
          </a:p>
          <a:p>
            <a:pPr marL="609585" indent="-304792">
              <a:buSzPct val="100000"/>
              <a:buFont typeface="Roboto Slab"/>
            </a:pPr>
            <a:r>
              <a:rPr lang="es-MX" dirty="0" smtClean="0">
                <a:latin typeface="Roboto Slab" panose="020B0604020202020204"/>
              </a:rPr>
              <a:t>Presentar </a:t>
            </a:r>
            <a:r>
              <a:rPr lang="es-MX" dirty="0">
                <a:latin typeface="Roboto Slab" panose="020B0604020202020204"/>
              </a:rPr>
              <a:t>documentación de solicitud o petición para regular su estado migratorio pero solo si existe un proceso a nivel federal.  Esto no incluye el proceso de DACA.  En la actualidad no existe ningún proceso federal para satisfacer este requerimiento y la documentación no es necesaria.</a:t>
            </a:r>
            <a:endParaRPr lang="en-US" dirty="0">
              <a:latin typeface="Roboto Slab" panose="020B0604020202020204"/>
            </a:endParaRPr>
          </a:p>
        </p:txBody>
      </p:sp>
    </p:spTree>
    <p:extLst>
      <p:ext uri="{BB962C8B-B14F-4D97-AF65-F5344CB8AC3E}">
        <p14:creationId xmlns:p14="http://schemas.microsoft.com/office/powerpoint/2010/main" val="3825062843"/>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207339" y="927942"/>
            <a:ext cx="11157600" cy="914799"/>
          </a:xfrm>
          <a:prstGeom prst="rect">
            <a:avLst/>
          </a:prstGeom>
        </p:spPr>
        <p:txBody>
          <a:bodyPr vert="horz" lIns="121900" tIns="121900" rIns="121900" bIns="121900" rtlCol="0" anchor="b" anchorCtr="0">
            <a:noAutofit/>
          </a:bodyPr>
          <a:lstStyle/>
          <a:p>
            <a:r>
              <a:rPr lang="en" sz="6000" dirty="0"/>
              <a:t>Dream Act	</a:t>
            </a:r>
            <a:r>
              <a:rPr lang="en" dirty="0"/>
              <a:t>	</a:t>
            </a:r>
          </a:p>
        </p:txBody>
      </p:sp>
      <p:sp>
        <p:nvSpPr>
          <p:cNvPr id="228" name="Shape 228"/>
          <p:cNvSpPr txBox="1">
            <a:spLocks noGrp="1"/>
          </p:cNvSpPr>
          <p:nvPr>
            <p:ph type="body" idx="1"/>
          </p:nvPr>
        </p:nvSpPr>
        <p:spPr>
          <a:prstGeom prst="rect">
            <a:avLst/>
          </a:prstGeom>
        </p:spPr>
        <p:txBody>
          <a:bodyPr vert="horz" lIns="121900" tIns="121900" rIns="121900" bIns="121900" rtlCol="0" anchor="t" anchorCtr="0">
            <a:noAutofit/>
          </a:bodyPr>
          <a:lstStyle/>
          <a:p>
            <a:pPr>
              <a:buNone/>
            </a:pPr>
            <a:r>
              <a:rPr lang="en" sz="3600" dirty="0">
                <a:solidFill>
                  <a:schemeClr val="accent4"/>
                </a:solidFill>
                <a:latin typeface="Roboto Slab"/>
                <a:ea typeface="Roboto Slab"/>
                <a:cs typeface="Roboto Slab"/>
                <a:sym typeface="Roboto Slab"/>
              </a:rPr>
              <a:t>Si </a:t>
            </a:r>
            <a:r>
              <a:rPr lang="en" sz="3600" dirty="0" smtClean="0">
                <a:solidFill>
                  <a:schemeClr val="accent4"/>
                </a:solidFill>
                <a:latin typeface="Roboto Slab"/>
                <a:ea typeface="Roboto Slab"/>
                <a:cs typeface="Roboto Slab"/>
                <a:sym typeface="Roboto Slab"/>
              </a:rPr>
              <a:t>entregas tu peticion, </a:t>
            </a:r>
            <a:r>
              <a:rPr lang="en" sz="3600" dirty="0">
                <a:solidFill>
                  <a:schemeClr val="accent4"/>
                </a:solidFill>
                <a:latin typeface="Roboto Slab"/>
                <a:ea typeface="Roboto Slab"/>
                <a:cs typeface="Roboto Slab"/>
                <a:sym typeface="Roboto Slab"/>
              </a:rPr>
              <a:t>podría ser elegible para... </a:t>
            </a:r>
          </a:p>
          <a:p>
            <a:pPr marL="609585" indent="-304792">
              <a:buFont typeface="Roboto Slab"/>
            </a:pPr>
            <a:r>
              <a:rPr lang="en" sz="3600" dirty="0" smtClean="0">
                <a:latin typeface="Roboto Slab"/>
                <a:ea typeface="Roboto Slab"/>
                <a:cs typeface="Roboto Slab"/>
                <a:sym typeface="Roboto Slab"/>
              </a:rPr>
              <a:t>Matriculación al mismo costo que un residente de MN</a:t>
            </a:r>
            <a:endParaRPr lang="en" sz="3600" dirty="0">
              <a:latin typeface="Roboto Slab"/>
              <a:ea typeface="Roboto Slab"/>
              <a:cs typeface="Roboto Slab"/>
              <a:sym typeface="Roboto Slab"/>
            </a:endParaRPr>
          </a:p>
          <a:p>
            <a:pPr marL="609585" indent="-304792">
              <a:buFont typeface="Roboto Slab"/>
            </a:pPr>
            <a:r>
              <a:rPr lang="en" sz="3600" dirty="0">
                <a:latin typeface="Roboto Slab"/>
                <a:ea typeface="Roboto Slab"/>
                <a:cs typeface="Roboto Slab"/>
                <a:sym typeface="Roboto Slab"/>
              </a:rPr>
              <a:t>A</a:t>
            </a:r>
            <a:r>
              <a:rPr lang="en" sz="3600" dirty="0" smtClean="0">
                <a:latin typeface="Roboto Slab"/>
                <a:ea typeface="Roboto Slab"/>
                <a:cs typeface="Roboto Slab"/>
                <a:sym typeface="Roboto Slab"/>
              </a:rPr>
              <a:t>yuda </a:t>
            </a:r>
            <a:r>
              <a:rPr lang="en" sz="3600" dirty="0">
                <a:latin typeface="Roboto Slab"/>
                <a:ea typeface="Roboto Slab"/>
                <a:cs typeface="Roboto Slab"/>
                <a:sym typeface="Roboto Slab"/>
              </a:rPr>
              <a:t>financiera </a:t>
            </a:r>
            <a:r>
              <a:rPr lang="en" sz="3600" dirty="0" smtClean="0">
                <a:latin typeface="Roboto Slab"/>
                <a:ea typeface="Roboto Slab"/>
                <a:cs typeface="Roboto Slab"/>
                <a:sym typeface="Roboto Slab"/>
              </a:rPr>
              <a:t>por parte del estado de MN</a:t>
            </a:r>
            <a:endParaRPr lang="en" sz="3600" dirty="0">
              <a:latin typeface="Roboto Slab"/>
              <a:ea typeface="Roboto Slab"/>
              <a:cs typeface="Roboto Slab"/>
              <a:sym typeface="Roboto Slab"/>
            </a:endParaRPr>
          </a:p>
          <a:p>
            <a:pPr marL="609585" indent="-304792">
              <a:buFont typeface="Roboto Slab"/>
            </a:pPr>
            <a:r>
              <a:rPr lang="en" sz="3600" dirty="0" smtClean="0">
                <a:latin typeface="Roboto Slab"/>
                <a:ea typeface="Roboto Slab"/>
                <a:cs typeface="Roboto Slab"/>
                <a:sym typeface="Roboto Slab"/>
              </a:rPr>
              <a:t>Becas privadas </a:t>
            </a:r>
            <a:r>
              <a:rPr lang="en" sz="3600" dirty="0">
                <a:latin typeface="Roboto Slab"/>
                <a:ea typeface="Roboto Slab"/>
                <a:cs typeface="Roboto Slab"/>
                <a:sym typeface="Roboto Slab"/>
              </a:rPr>
              <a:t>de MnSCU o la Universidad de </a:t>
            </a:r>
            <a:r>
              <a:rPr lang="en" sz="3600" dirty="0" smtClean="0">
                <a:latin typeface="Roboto Slab"/>
                <a:ea typeface="Roboto Slab"/>
                <a:cs typeface="Roboto Slab"/>
                <a:sym typeface="Roboto Slab"/>
              </a:rPr>
              <a:t>Minnesota</a:t>
            </a:r>
          </a:p>
          <a:p>
            <a:pPr marL="609585" indent="-304792">
              <a:buFont typeface="Roboto Slab"/>
            </a:pPr>
            <a:r>
              <a:rPr lang="en" sz="3600" u="sng" dirty="0" smtClean="0">
                <a:solidFill>
                  <a:srgbClr val="C00000"/>
                </a:solidFill>
                <a:latin typeface="Roboto Slab"/>
                <a:ea typeface="Roboto Slab"/>
                <a:cs typeface="Roboto Slab"/>
                <a:sym typeface="Roboto Slab"/>
              </a:rPr>
              <a:t>No</a:t>
            </a:r>
            <a:r>
              <a:rPr lang="en" sz="3600" dirty="0" smtClean="0">
                <a:latin typeface="Roboto Slab"/>
                <a:ea typeface="Roboto Slab"/>
                <a:cs typeface="Roboto Slab"/>
                <a:sym typeface="Roboto Slab"/>
              </a:rPr>
              <a:t> son eligibles para recibir ayuda federal </a:t>
            </a:r>
            <a:endParaRPr lang="en" sz="3600" dirty="0">
              <a:latin typeface="Roboto Slab"/>
              <a:ea typeface="Roboto Slab"/>
              <a:cs typeface="Roboto Slab"/>
              <a:sym typeface="Roboto Slab"/>
            </a:endParaRPr>
          </a:p>
          <a:p>
            <a:pPr>
              <a:buNone/>
            </a:pPr>
            <a:r>
              <a:rPr lang="en" dirty="0"/>
              <a:t> </a:t>
            </a:r>
          </a:p>
        </p:txBody>
      </p:sp>
      <p:pic>
        <p:nvPicPr>
          <p:cNvPr id="4098" name="Picture 2" descr="http://diverseeducation.com/wp-content/uploads/2013/11/110713_Latino_Stud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7839" y="639270"/>
            <a:ext cx="2164067" cy="1604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07771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641000" y="1746684"/>
            <a:ext cx="10962800" cy="1210000"/>
          </a:xfrm>
          <a:prstGeom prst="rect">
            <a:avLst/>
          </a:prstGeom>
        </p:spPr>
        <p:txBody>
          <a:bodyPr vert="horz" lIns="121900" tIns="121900" rIns="121900" bIns="121900" rtlCol="0" anchor="b" anchorCtr="0">
            <a:noAutofit/>
          </a:bodyPr>
          <a:lstStyle/>
          <a:p>
            <a:r>
              <a:rPr lang="en" dirty="0"/>
              <a:t>¿Cuáles son las maneras de financiar la universidad?</a:t>
            </a:r>
          </a:p>
        </p:txBody>
      </p:sp>
      <p:pic>
        <p:nvPicPr>
          <p:cNvPr id="156" name="Shape 156"/>
          <p:cNvPicPr preferRelativeResize="0"/>
          <p:nvPr/>
        </p:nvPicPr>
        <p:blipFill>
          <a:blip r:embed="rId3">
            <a:alphaModFix/>
          </a:blip>
          <a:stretch>
            <a:fillRect/>
          </a:stretch>
        </p:blipFill>
        <p:spPr>
          <a:xfrm>
            <a:off x="4026523" y="3137753"/>
            <a:ext cx="4191754" cy="2706986"/>
          </a:xfrm>
          <a:prstGeom prst="rect">
            <a:avLst/>
          </a:prstGeom>
          <a:noFill/>
          <a:ln>
            <a:noFill/>
          </a:ln>
        </p:spPr>
      </p:pic>
    </p:spTree>
    <p:extLst>
      <p:ext uri="{BB962C8B-B14F-4D97-AF65-F5344CB8AC3E}">
        <p14:creationId xmlns:p14="http://schemas.microsoft.com/office/powerpoint/2010/main" val="2525068816"/>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2059673" y="1734896"/>
            <a:ext cx="1899005" cy="2077503"/>
          </a:xfrm>
          <a:prstGeom prst="rect">
            <a:avLst/>
          </a:prstGeom>
          <a:solidFill>
            <a:srgbClr val="DD993D"/>
          </a:solidFill>
          <a:ln w="9525" cap="flat" cmpd="sng">
            <a:solidFill>
              <a:srgbClr val="F1A743"/>
            </a:solidFill>
            <a:prstDash val="solid"/>
            <a:round/>
            <a:headEnd type="none" w="med" len="med"/>
            <a:tailEnd type="none" w="med" len="med"/>
          </a:ln>
        </p:spPr>
        <p:txBody>
          <a:bodyPr vert="horz" lIns="121900" tIns="121900" rIns="121900" bIns="121900" rtlCol="0" anchor="b" anchorCtr="0">
            <a:noAutofit/>
          </a:bodyPr>
          <a:lstStyle/>
          <a:p>
            <a:r>
              <a:rPr lang="en" sz="2000" b="1" dirty="0">
                <a:solidFill>
                  <a:schemeClr val="tx1"/>
                </a:solidFill>
                <a:latin typeface="+mn-lt"/>
              </a:rPr>
              <a:t>El programa de </a:t>
            </a:r>
            <a:r>
              <a:rPr lang="en" sz="2000" b="1" dirty="0" smtClean="0">
                <a:solidFill>
                  <a:schemeClr val="tx1"/>
                </a:solidFill>
                <a:latin typeface="+mn-lt"/>
              </a:rPr>
              <a:t>becas </a:t>
            </a:r>
            <a:r>
              <a:rPr lang="en" sz="2000" b="1" dirty="0">
                <a:solidFill>
                  <a:schemeClr val="tx1"/>
                </a:solidFill>
                <a:latin typeface="+mn-lt"/>
              </a:rPr>
              <a:t>del estado de </a:t>
            </a:r>
            <a:r>
              <a:rPr lang="en" sz="2000" b="1" dirty="0" smtClean="0">
                <a:solidFill>
                  <a:schemeClr val="tx1"/>
                </a:solidFill>
                <a:latin typeface="+mn-lt"/>
              </a:rPr>
              <a:t>Minnesota</a:t>
            </a:r>
            <a:br>
              <a:rPr lang="en" sz="2000" b="1" dirty="0" smtClean="0">
                <a:solidFill>
                  <a:schemeClr val="tx1"/>
                </a:solidFill>
                <a:latin typeface="+mn-lt"/>
              </a:rPr>
            </a:br>
            <a:endParaRPr lang="en" sz="2000" b="1" dirty="0">
              <a:solidFill>
                <a:schemeClr val="tx1"/>
              </a:solidFill>
              <a:latin typeface="+mn-lt"/>
            </a:endParaRPr>
          </a:p>
        </p:txBody>
      </p:sp>
      <p:sp>
        <p:nvSpPr>
          <p:cNvPr id="265" name="Shape 265"/>
          <p:cNvSpPr txBox="1">
            <a:spLocks noGrp="1"/>
          </p:cNvSpPr>
          <p:nvPr>
            <p:ph type="title" idx="4294967295"/>
          </p:nvPr>
        </p:nvSpPr>
        <p:spPr>
          <a:xfrm>
            <a:off x="7986585" y="1734896"/>
            <a:ext cx="2126460" cy="2077503"/>
          </a:xfrm>
          <a:prstGeom prst="rect">
            <a:avLst/>
          </a:prstGeom>
          <a:solidFill>
            <a:srgbClr val="6A2875"/>
          </a:solidFill>
          <a:ln w="9525" cap="flat" cmpd="sng">
            <a:solidFill>
              <a:srgbClr val="F1A743"/>
            </a:solidFill>
            <a:prstDash val="solid"/>
            <a:round/>
            <a:headEnd type="none" w="med" len="med"/>
            <a:tailEnd type="none" w="med" len="med"/>
          </a:ln>
        </p:spPr>
        <p:txBody>
          <a:bodyPr vert="horz" lIns="121900" tIns="121900" rIns="121900" bIns="121900" rtlCol="0" anchor="b" anchorCtr="0">
            <a:noAutofit/>
          </a:bodyPr>
          <a:lstStyle/>
          <a:p>
            <a:pPr>
              <a:spcBef>
                <a:spcPts val="0"/>
              </a:spcBef>
            </a:pPr>
            <a:r>
              <a:rPr lang="en" sz="2000" b="1" dirty="0">
                <a:solidFill>
                  <a:schemeClr val="tx1"/>
                </a:solidFill>
                <a:latin typeface="+mn-lt"/>
                <a:ea typeface="Roboto Slab" panose="020B0604020202020204" charset="0"/>
              </a:rPr>
              <a:t>El programa de subsidios postsecundarios de cuidado </a:t>
            </a:r>
            <a:r>
              <a:rPr lang="en" sz="2000" b="1" dirty="0" smtClean="0">
                <a:solidFill>
                  <a:schemeClr val="tx1"/>
                </a:solidFill>
                <a:latin typeface="+mn-lt"/>
                <a:ea typeface="Roboto Slab" panose="020B0604020202020204" charset="0"/>
              </a:rPr>
              <a:t>infantil</a:t>
            </a:r>
            <a:endParaRPr lang="en" sz="2000" b="1" dirty="0">
              <a:solidFill>
                <a:schemeClr val="tx1"/>
              </a:solidFill>
              <a:latin typeface="+mn-lt"/>
              <a:ea typeface="Roboto Slab" panose="020B0604020202020204" charset="0"/>
            </a:endParaRPr>
          </a:p>
        </p:txBody>
      </p:sp>
      <p:sp>
        <p:nvSpPr>
          <p:cNvPr id="266" name="Shape 266"/>
          <p:cNvSpPr txBox="1">
            <a:spLocks noGrp="1"/>
          </p:cNvSpPr>
          <p:nvPr>
            <p:ph type="title" idx="4294967295"/>
          </p:nvPr>
        </p:nvSpPr>
        <p:spPr>
          <a:xfrm>
            <a:off x="6573497" y="3969829"/>
            <a:ext cx="1978853" cy="2077503"/>
          </a:xfrm>
          <a:prstGeom prst="rect">
            <a:avLst/>
          </a:prstGeom>
          <a:solidFill>
            <a:schemeClr val="accent3">
              <a:lumMod val="75000"/>
            </a:schemeClr>
          </a:solidFill>
          <a:ln w="9525" cap="flat" cmpd="sng">
            <a:solidFill>
              <a:srgbClr val="F1A743"/>
            </a:solidFill>
            <a:prstDash val="solid"/>
            <a:round/>
            <a:headEnd type="none" w="med" len="med"/>
            <a:tailEnd type="none" w="med" len="med"/>
          </a:ln>
        </p:spPr>
        <p:txBody>
          <a:bodyPr vert="horz" lIns="121900" tIns="121900" rIns="121900" bIns="121900" rtlCol="0" anchor="b" anchorCtr="0">
            <a:noAutofit/>
          </a:bodyPr>
          <a:lstStyle/>
          <a:p>
            <a:pPr>
              <a:spcBef>
                <a:spcPts val="0"/>
              </a:spcBef>
            </a:pPr>
            <a:r>
              <a:rPr lang="en" sz="2000" b="1" dirty="0">
                <a:solidFill>
                  <a:schemeClr val="tx1"/>
                </a:solidFill>
                <a:latin typeface="+mn-lt"/>
                <a:ea typeface="Roboto Slab" panose="020B0604020202020204" charset="0"/>
              </a:rPr>
              <a:t>El programa de </a:t>
            </a:r>
            <a:r>
              <a:rPr lang="en" sz="2000" b="1" dirty="0" smtClean="0">
                <a:solidFill>
                  <a:schemeClr val="tx1"/>
                </a:solidFill>
                <a:latin typeface="+mn-lt"/>
                <a:ea typeface="Roboto Slab" panose="020B0604020202020204" charset="0"/>
              </a:rPr>
              <a:t>prestamos </a:t>
            </a:r>
            <a:br>
              <a:rPr lang="en" sz="2000" b="1" dirty="0" smtClean="0">
                <a:solidFill>
                  <a:schemeClr val="tx1"/>
                </a:solidFill>
                <a:latin typeface="+mn-lt"/>
                <a:ea typeface="Roboto Slab" panose="020B0604020202020204" charset="0"/>
              </a:rPr>
            </a:br>
            <a:r>
              <a:rPr lang="en" sz="2000" b="1" dirty="0">
                <a:solidFill>
                  <a:schemeClr val="tx1"/>
                </a:solidFill>
                <a:latin typeface="+mn-lt"/>
                <a:ea typeface="Roboto Slab" panose="020B0604020202020204" charset="0"/>
              </a:rPr>
              <a:t/>
            </a:r>
            <a:br>
              <a:rPr lang="en" sz="2000" b="1" dirty="0">
                <a:solidFill>
                  <a:schemeClr val="tx1"/>
                </a:solidFill>
                <a:latin typeface="+mn-lt"/>
                <a:ea typeface="Roboto Slab" panose="020B0604020202020204" charset="0"/>
              </a:rPr>
            </a:br>
            <a:endParaRPr lang="en" sz="2000" b="1" dirty="0">
              <a:solidFill>
                <a:schemeClr val="tx1"/>
              </a:solidFill>
              <a:latin typeface="+mn-lt"/>
              <a:ea typeface="Roboto Slab" panose="020B0604020202020204" charset="0"/>
            </a:endParaRPr>
          </a:p>
        </p:txBody>
      </p:sp>
      <p:sp>
        <p:nvSpPr>
          <p:cNvPr id="267" name="Shape 267"/>
          <p:cNvSpPr txBox="1">
            <a:spLocks noGrp="1"/>
          </p:cNvSpPr>
          <p:nvPr>
            <p:ph type="title" idx="4294967295"/>
          </p:nvPr>
        </p:nvSpPr>
        <p:spPr>
          <a:xfrm>
            <a:off x="4983205" y="1734896"/>
            <a:ext cx="1978853" cy="2077503"/>
          </a:xfrm>
          <a:prstGeom prst="rect">
            <a:avLst/>
          </a:prstGeom>
          <a:solidFill>
            <a:srgbClr val="38761D"/>
          </a:solidFill>
          <a:ln w="9525" cap="flat" cmpd="sng">
            <a:solidFill>
              <a:srgbClr val="F1A743"/>
            </a:solidFill>
            <a:prstDash val="solid"/>
            <a:round/>
            <a:headEnd type="none" w="med" len="med"/>
            <a:tailEnd type="none" w="med" len="med"/>
          </a:ln>
        </p:spPr>
        <p:txBody>
          <a:bodyPr vert="horz" lIns="121900" tIns="121900" rIns="121900" bIns="121900" rtlCol="0" anchor="b" anchorCtr="0">
            <a:noAutofit/>
          </a:bodyPr>
          <a:lstStyle/>
          <a:p>
            <a:pPr>
              <a:spcBef>
                <a:spcPts val="0"/>
              </a:spcBef>
            </a:pPr>
            <a:r>
              <a:rPr lang="en" sz="2000" b="1" dirty="0">
                <a:solidFill>
                  <a:schemeClr val="tx1"/>
                </a:solidFill>
                <a:latin typeface="+mn-lt"/>
                <a:ea typeface="Roboto Slab" panose="020B0604020202020204" charset="0"/>
              </a:rPr>
              <a:t>El programa de reciprocidad de </a:t>
            </a:r>
            <a:r>
              <a:rPr lang="en" sz="2000" b="1" dirty="0" smtClean="0">
                <a:solidFill>
                  <a:schemeClr val="tx1"/>
                </a:solidFill>
                <a:latin typeface="+mn-lt"/>
                <a:ea typeface="Roboto Slab" panose="020B0604020202020204" charset="0"/>
              </a:rPr>
              <a:t>matrícula</a:t>
            </a:r>
            <a:br>
              <a:rPr lang="en" sz="2000" b="1" dirty="0" smtClean="0">
                <a:solidFill>
                  <a:schemeClr val="tx1"/>
                </a:solidFill>
                <a:latin typeface="+mn-lt"/>
                <a:ea typeface="Roboto Slab" panose="020B0604020202020204" charset="0"/>
              </a:rPr>
            </a:br>
            <a:r>
              <a:rPr lang="en" sz="2000" b="1" dirty="0" smtClean="0">
                <a:solidFill>
                  <a:schemeClr val="tx1"/>
                </a:solidFill>
                <a:latin typeface="+mn-lt"/>
                <a:ea typeface="Roboto Slab" panose="020B0604020202020204" charset="0"/>
              </a:rPr>
              <a:t> </a:t>
            </a:r>
            <a:endParaRPr lang="en" sz="2000" b="1" dirty="0">
              <a:solidFill>
                <a:schemeClr val="tx1"/>
              </a:solidFill>
              <a:latin typeface="+mn-lt"/>
              <a:ea typeface="Roboto Slab" panose="020B0604020202020204" charset="0"/>
            </a:endParaRPr>
          </a:p>
        </p:txBody>
      </p:sp>
      <p:sp>
        <p:nvSpPr>
          <p:cNvPr id="264" name="Shape 264"/>
          <p:cNvSpPr txBox="1"/>
          <p:nvPr/>
        </p:nvSpPr>
        <p:spPr>
          <a:xfrm>
            <a:off x="2313714" y="872468"/>
            <a:ext cx="7799331" cy="704997"/>
          </a:xfrm>
          <a:prstGeom prst="rect">
            <a:avLst/>
          </a:prstGeom>
          <a:noFill/>
          <a:ln>
            <a:noFill/>
          </a:ln>
        </p:spPr>
        <p:txBody>
          <a:bodyPr lIns="121900" tIns="121900" rIns="121900" bIns="121900" anchor="t" anchorCtr="0">
            <a:noAutofit/>
          </a:bodyPr>
          <a:lstStyle/>
          <a:p>
            <a:pPr algn="ctr"/>
            <a:r>
              <a:rPr lang="en" sz="3200" dirty="0">
                <a:ea typeface="Roboto Slab"/>
                <a:cs typeface="Roboto Slab"/>
                <a:sym typeface="Roboto Slab"/>
              </a:rPr>
              <a:t>Los programas de ayuda financiera </a:t>
            </a:r>
          </a:p>
        </p:txBody>
      </p:sp>
      <p:sp>
        <p:nvSpPr>
          <p:cNvPr id="7" name="Shape 266"/>
          <p:cNvSpPr txBox="1">
            <a:spLocks/>
          </p:cNvSpPr>
          <p:nvPr/>
        </p:nvSpPr>
        <p:spPr>
          <a:xfrm>
            <a:off x="3491384" y="3969830"/>
            <a:ext cx="1978853" cy="2077503"/>
          </a:xfrm>
          <a:prstGeom prst="rect">
            <a:avLst/>
          </a:prstGeom>
          <a:solidFill>
            <a:schemeClr val="accent4">
              <a:lumMod val="75000"/>
            </a:schemeClr>
          </a:solidFill>
          <a:ln w="9525" cap="flat" cmpd="sng">
            <a:solidFill>
              <a:srgbClr val="F1A743"/>
            </a:solidFill>
            <a:prstDash val="solid"/>
            <a:round/>
            <a:headEnd type="none" w="med" len="med"/>
            <a:tailEnd type="none" w="med" len="med"/>
          </a:ln>
          <a:effectLst/>
        </p:spPr>
        <p:txBody>
          <a:bodyPr vert="horz" lIns="121900" tIns="121900" rIns="121900" bIns="121900" rtlCol="0" anchor="b" anchorCtr="0">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en" sz="2000" b="1" dirty="0" smtClean="0">
                <a:solidFill>
                  <a:schemeClr val="tx1"/>
                </a:solidFill>
                <a:latin typeface="+mn-lt"/>
                <a:ea typeface="Roboto Slab" panose="020B0604020202020204" charset="0"/>
              </a:rPr>
              <a:t>El programa de trabajo estudiantil</a:t>
            </a:r>
          </a:p>
          <a:p>
            <a:pPr>
              <a:spcBef>
                <a:spcPts val="0"/>
              </a:spcBef>
            </a:pPr>
            <a:endParaRPr lang="en" sz="2000" b="1" dirty="0">
              <a:solidFill>
                <a:schemeClr val="tx1"/>
              </a:solidFill>
              <a:latin typeface="+mn-lt"/>
              <a:ea typeface="Roboto Slab" panose="020B0604020202020204" charset="0"/>
            </a:endParaRPr>
          </a:p>
          <a:p>
            <a:pPr>
              <a:spcBef>
                <a:spcPts val="0"/>
              </a:spcBef>
            </a:pPr>
            <a:endParaRPr lang="en" sz="2000" b="1" dirty="0" smtClean="0">
              <a:solidFill>
                <a:schemeClr val="tx1"/>
              </a:solidFill>
              <a:latin typeface="+mn-lt"/>
              <a:ea typeface="Roboto Slab" panose="020B0604020202020204" charset="0"/>
            </a:endParaRPr>
          </a:p>
        </p:txBody>
      </p:sp>
      <p:pic>
        <p:nvPicPr>
          <p:cNvPr id="3078" name="Picture 6" descr="http://www.lsu.edu/departments/gold/2012/10/images/hispanic_opportunities/42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78" y="4217437"/>
            <a:ext cx="2425946" cy="161539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images.collegexpress.com/cnc/insidecollege/list/list_3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6299" y="4184601"/>
            <a:ext cx="2353492" cy="168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6070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0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
                                        </p:tgtEl>
                                        <p:attrNameLst>
                                          <p:attrName>style.visibility</p:attrName>
                                        </p:attrNameLst>
                                      </p:cBhvr>
                                      <p:to>
                                        <p:strVal val="visible"/>
                                      </p:to>
                                    </p:set>
                                    <p:animEffect transition="in" filter="fade">
                                      <p:cBhvr>
                                        <p:cTn id="17" dur="1000"/>
                                        <p:tgtEl>
                                          <p:spTgt spid="2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gtEl>
                                        <p:attrNameLst>
                                          <p:attrName>style.visibility</p:attrName>
                                        </p:attrNameLst>
                                      </p:cBhvr>
                                      <p:to>
                                        <p:strVal val="visible"/>
                                      </p:to>
                                    </p:set>
                                    <p:animEffect transition="in" filter="fade">
                                      <p:cBhvr>
                                        <p:cTn id="22" dur="1000"/>
                                        <p:tgtEl>
                                          <p:spTgt spid="2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58896" y="791995"/>
            <a:ext cx="10161632" cy="990600"/>
          </a:xfrm>
        </p:spPr>
        <p:txBody>
          <a:bodyPr>
            <a:normAutofit fontScale="90000"/>
          </a:bodyPr>
          <a:lstStyle/>
          <a:p>
            <a:pPr eaLnBrk="1" hangingPunct="1"/>
            <a:r>
              <a:rPr lang="es-US" sz="4000" b="1" i="0" dirty="0" smtClean="0">
                <a:solidFill>
                  <a:schemeClr val="tx1"/>
                </a:solidFill>
                <a:latin typeface="Roboto Slab"/>
              </a:rPr>
              <a:t>Programa de beca(subsidios) del estado de Minnesota</a:t>
            </a:r>
          </a:p>
        </p:txBody>
      </p:sp>
      <p:sp>
        <p:nvSpPr>
          <p:cNvPr id="5" name="Content Placeholder 2"/>
          <p:cNvSpPr txBox="1">
            <a:spLocks/>
          </p:cNvSpPr>
          <p:nvPr/>
        </p:nvSpPr>
        <p:spPr>
          <a:xfrm>
            <a:off x="838199" y="1843110"/>
            <a:ext cx="10482329" cy="4800600"/>
          </a:xfrm>
          <a:prstGeom prst="rect">
            <a:avLst/>
          </a:prstGeom>
        </p:spPr>
        <p:txBody>
          <a:bodyPr vert="horz" lIns="91425" tIns="91425" rIns="91425" bIns="91425" rtlCol="0" anchor="t" anchorCtr="0">
            <a:normAutofit/>
          </a:bodyPr>
          <a:lstStyle>
            <a:lvl1pPr marL="285750" indent="-2857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ts val="0"/>
              </a:spcBef>
              <a:spcAft>
                <a:spcPts val="600"/>
              </a:spcAft>
              <a:buClr>
                <a:schemeClr val="accent1"/>
              </a:buClr>
              <a:buSzPct val="100000"/>
              <a:buFont typeface="Arial"/>
              <a:buChar char="•"/>
              <a:defRPr sz="1600" kern="1200" cap="none">
                <a:solidFill>
                  <a:schemeClr val="tx1">
                    <a:lumMod val="85000"/>
                    <a:lumOff val="15000"/>
                  </a:schemeClr>
                </a:solidFill>
                <a:effectLst/>
                <a:latin typeface="+mn-lt"/>
                <a:ea typeface="+mn-ea"/>
                <a:cs typeface="+mn-cs"/>
              </a:defRPr>
            </a:lvl9pPr>
          </a:lstStyle>
          <a:p>
            <a:pPr indent="-274320">
              <a:spcAft>
                <a:spcPts val="0"/>
              </a:spcAft>
              <a:defRPr/>
            </a:pPr>
            <a:r>
              <a:rPr lang="es-US" sz="2000" b="1" dirty="0" smtClean="0">
                <a:solidFill>
                  <a:srgbClr val="3E3D2D"/>
                </a:solidFill>
                <a:latin typeface="Roboto Slab"/>
              </a:rPr>
              <a:t>Es un subsidio basado en las necesidades según la Contribución Familiar Esperada (</a:t>
            </a:r>
            <a:r>
              <a:rPr lang="es-US" sz="2000" b="1" dirty="0" err="1" smtClean="0">
                <a:solidFill>
                  <a:srgbClr val="3E3D2D"/>
                </a:solidFill>
                <a:latin typeface="Roboto Slab"/>
              </a:rPr>
              <a:t>Expected</a:t>
            </a:r>
            <a:r>
              <a:rPr lang="es-US" sz="2000" b="1" dirty="0" smtClean="0">
                <a:solidFill>
                  <a:srgbClr val="3E3D2D"/>
                </a:solidFill>
                <a:latin typeface="Roboto Slab"/>
              </a:rPr>
              <a:t> </a:t>
            </a:r>
            <a:r>
              <a:rPr lang="es-US" sz="2000" b="1" dirty="0" err="1" smtClean="0">
                <a:solidFill>
                  <a:srgbClr val="3E3D2D"/>
                </a:solidFill>
                <a:latin typeface="Roboto Slab"/>
              </a:rPr>
              <a:t>Family</a:t>
            </a:r>
            <a:r>
              <a:rPr lang="es-US" sz="2000" b="1" dirty="0" smtClean="0">
                <a:solidFill>
                  <a:srgbClr val="3E3D2D"/>
                </a:solidFill>
                <a:latin typeface="Roboto Slab"/>
              </a:rPr>
              <a:t> </a:t>
            </a:r>
            <a:r>
              <a:rPr lang="es-US" sz="2000" b="1" dirty="0" err="1" smtClean="0">
                <a:solidFill>
                  <a:srgbClr val="3E3D2D"/>
                </a:solidFill>
                <a:latin typeface="Roboto Slab"/>
              </a:rPr>
              <a:t>Contribution</a:t>
            </a:r>
            <a:r>
              <a:rPr lang="es-US" sz="2000" b="1" dirty="0" smtClean="0">
                <a:solidFill>
                  <a:srgbClr val="3E3D2D"/>
                </a:solidFill>
                <a:latin typeface="Roboto Slab"/>
              </a:rPr>
              <a:t>, EFC), el precio de la universidad y el nivel de matrícula del estudiante.</a:t>
            </a:r>
          </a:p>
          <a:p>
            <a:pPr marL="11430" indent="0">
              <a:spcAft>
                <a:spcPts val="0"/>
              </a:spcAft>
              <a:buNone/>
              <a:defRPr/>
            </a:pPr>
            <a:endParaRPr lang="es-US" sz="2000" b="1" dirty="0" smtClean="0">
              <a:solidFill>
                <a:srgbClr val="3E3D2D"/>
              </a:solidFill>
              <a:latin typeface="Roboto Slab"/>
            </a:endParaRPr>
          </a:p>
          <a:p>
            <a:pPr indent="-274320">
              <a:spcAft>
                <a:spcPts val="0"/>
              </a:spcAft>
              <a:defRPr/>
            </a:pPr>
            <a:r>
              <a:rPr lang="es-US" sz="2000" b="1" dirty="0" smtClean="0">
                <a:solidFill>
                  <a:srgbClr val="3E3D2D"/>
                </a:solidFill>
                <a:latin typeface="Roboto Slab"/>
              </a:rPr>
              <a:t>Es una ayuda gratuita; NO debe devolverse.</a:t>
            </a:r>
          </a:p>
          <a:p>
            <a:pPr marL="11430" indent="0">
              <a:spcAft>
                <a:spcPts val="0"/>
              </a:spcAft>
              <a:buNone/>
              <a:defRPr/>
            </a:pPr>
            <a:endParaRPr lang="es-US" sz="2000" b="1" dirty="0" smtClean="0">
              <a:solidFill>
                <a:srgbClr val="3E3D2D"/>
              </a:solidFill>
              <a:latin typeface="Roboto Slab"/>
            </a:endParaRPr>
          </a:p>
          <a:p>
            <a:pPr indent="-274320">
              <a:spcAft>
                <a:spcPts val="0"/>
              </a:spcAft>
              <a:defRPr/>
            </a:pPr>
            <a:r>
              <a:rPr lang="es-US" sz="2000" b="1" dirty="0" smtClean="0">
                <a:solidFill>
                  <a:srgbClr val="3E3D2D"/>
                </a:solidFill>
                <a:latin typeface="Roboto Slab"/>
              </a:rPr>
              <a:t>Debe ser usado por un residente de Minnesota en una escuela de Minnesota.</a:t>
            </a:r>
          </a:p>
          <a:p>
            <a:pPr marL="11430" indent="0">
              <a:spcAft>
                <a:spcPts val="0"/>
              </a:spcAft>
              <a:buNone/>
              <a:defRPr/>
            </a:pPr>
            <a:endParaRPr lang="es-US" sz="2000" b="1" dirty="0" smtClean="0">
              <a:solidFill>
                <a:srgbClr val="3E3D2D"/>
              </a:solidFill>
              <a:latin typeface="Roboto Slab"/>
            </a:endParaRPr>
          </a:p>
          <a:p>
            <a:pPr indent="-274320">
              <a:spcAft>
                <a:spcPts val="0"/>
              </a:spcAft>
              <a:defRPr/>
            </a:pPr>
            <a:r>
              <a:rPr lang="es-US" sz="2000" b="1" dirty="0" smtClean="0">
                <a:solidFill>
                  <a:srgbClr val="3E3D2D"/>
                </a:solidFill>
                <a:latin typeface="Roboto Slab"/>
              </a:rPr>
              <a:t>El estudiante es elegible hasta que haya asistido a la universidad durante 4 años académicos de tiempo completo (o equivalente).</a:t>
            </a:r>
          </a:p>
          <a:p>
            <a:pPr indent="-274320">
              <a:spcAft>
                <a:spcPts val="0"/>
              </a:spcAft>
              <a:defRPr/>
            </a:pPr>
            <a:r>
              <a:rPr lang="es-US" sz="2000" b="1" dirty="0" smtClean="0">
                <a:solidFill>
                  <a:srgbClr val="3E3D2D"/>
                </a:solidFill>
                <a:latin typeface="Roboto Slab"/>
              </a:rPr>
              <a:t>No se puede incumplir con los préstamos estudiantiles ni deber pensiones alimenticias.</a:t>
            </a:r>
          </a:p>
          <a:p>
            <a:pPr indent="-274320">
              <a:spcAft>
                <a:spcPts val="0"/>
              </a:spcAft>
              <a:defRPr/>
            </a:pPr>
            <a:r>
              <a:rPr lang="es-US" sz="2000" b="1" dirty="0" smtClean="0">
                <a:solidFill>
                  <a:srgbClr val="3E3D2D"/>
                </a:solidFill>
                <a:latin typeface="Roboto Slab"/>
              </a:rPr>
              <a:t>El estudiante debe mantener un progreso académico satisfactorio en la escuela donde desea obtener el certificado, diploma o título de grado.</a:t>
            </a:r>
          </a:p>
          <a:p>
            <a:pPr indent="-274320">
              <a:spcAft>
                <a:spcPts val="0"/>
              </a:spcAft>
              <a:defRPr/>
            </a:pPr>
            <a:endParaRPr lang="en-US" sz="2600" b="1" dirty="0" smtClean="0">
              <a:latin typeface="Roboto Slab"/>
            </a:endParaRPr>
          </a:p>
        </p:txBody>
      </p:sp>
    </p:spTree>
    <p:extLst>
      <p:ext uri="{BB962C8B-B14F-4D97-AF65-F5344CB8AC3E}">
        <p14:creationId xmlns:p14="http://schemas.microsoft.com/office/powerpoint/2010/main" val="4235889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562</TotalTime>
  <Words>782</Words>
  <Application>Microsoft Office PowerPoint</Application>
  <PresentationFormat>Widescreen</PresentationFormat>
  <Paragraphs>77</Paragraphs>
  <Slides>16</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Garamond</vt:lpstr>
      <vt:lpstr>Roboto Slab</vt:lpstr>
      <vt:lpstr>Organic</vt:lpstr>
      <vt:lpstr>El Dream Act y Como Pagar Por La Universidad </vt:lpstr>
      <vt:lpstr>DACA es lo mismo que Dream Act, ¿no? </vt:lpstr>
      <vt:lpstr>DACA versus Dream Act</vt:lpstr>
      <vt:lpstr>DACA</vt:lpstr>
      <vt:lpstr>Dream Act </vt:lpstr>
      <vt:lpstr>Dream Act  </vt:lpstr>
      <vt:lpstr>¿Cuáles son las maneras de financiar la universidad?</vt:lpstr>
      <vt:lpstr>El programa de becas del estado de Minnesota </vt:lpstr>
      <vt:lpstr>Programa de beca(subsidios) del estado de Minnesota</vt:lpstr>
      <vt:lpstr>Programa de subsidios postsecundarios de cuidado infantil</vt:lpstr>
      <vt:lpstr>Programa de subsidios postsecundarios de cuidado infantil</vt:lpstr>
      <vt:lpstr>PowerPoint Presentation</vt:lpstr>
      <vt:lpstr>Summer Nudging </vt:lpstr>
      <vt:lpstr>PowerPoint Presentation</vt:lpstr>
      <vt:lpstr>PowerPoint Presentation</vt:lpstr>
      <vt:lpstr>Muchas gracias por su atención! </vt:lpstr>
    </vt:vector>
  </TitlesOfParts>
  <Company>Office of Higher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Dream Act y como pagar para la universidad</dc:title>
  <dc:creator>Kathleen Klima</dc:creator>
  <cp:lastModifiedBy>Loretta Collins</cp:lastModifiedBy>
  <cp:revision>20</cp:revision>
  <dcterms:created xsi:type="dcterms:W3CDTF">2016-01-08T15:40:31Z</dcterms:created>
  <dcterms:modified xsi:type="dcterms:W3CDTF">2016-11-17T21:18:01Z</dcterms:modified>
</cp:coreProperties>
</file>