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900" r:id="rId1"/>
  </p:sldMasterIdLst>
  <p:notesMasterIdLst>
    <p:notesMasterId r:id="rId16"/>
  </p:notesMasterIdLst>
  <p:handoutMasterIdLst>
    <p:handoutMasterId r:id="rId17"/>
  </p:handoutMasterIdLst>
  <p:sldIdLst>
    <p:sldId id="256" r:id="rId2"/>
    <p:sldId id="257" r:id="rId3"/>
    <p:sldId id="259" r:id="rId4"/>
    <p:sldId id="268" r:id="rId5"/>
    <p:sldId id="290" r:id="rId6"/>
    <p:sldId id="296" r:id="rId7"/>
    <p:sldId id="297" r:id="rId8"/>
    <p:sldId id="298" r:id="rId9"/>
    <p:sldId id="263" r:id="rId10"/>
    <p:sldId id="294" r:id="rId11"/>
    <p:sldId id="295" r:id="rId12"/>
    <p:sldId id="284" r:id="rId13"/>
    <p:sldId id="292" r:id="rId14"/>
    <p:sldId id="287"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p:scale>
          <a:sx n="80" d="100"/>
          <a:sy n="80" d="100"/>
        </p:scale>
        <p:origin x="-1160" y="-3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6934152-D1CC-40F6-BA0D-B883C1480A43}" type="datetimeFigureOut">
              <a:rPr lang="en-US" smtClean="0"/>
              <a:pPr/>
              <a:t>4/25/16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6815BF35-A38E-47D1-814B-C0AEC733581E}"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186713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87B5D18-DDFE-46EC-8BF8-0602377DBEEC}" type="datetimeFigureOut">
              <a:rPr lang="en-US" smtClean="0"/>
              <a:pPr/>
              <a:t>4/25/16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C8CE597-9654-4BF3-A071-DC2B1DEC2AF5}"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76144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03D1493-AFE2-406E-9A79-93B2E12D3C1F}" type="datetimeFigureOut">
              <a:rPr lang="en-US" smtClean="0"/>
              <a:pPr/>
              <a:t>4/25/16</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85FC6F21-C65C-4E6B-8185-3F556AF872E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3D1493-AFE2-406E-9A79-93B2E12D3C1F}" type="datetimeFigureOut">
              <a:rPr lang="en-US" smtClean="0"/>
              <a:pPr/>
              <a:t>4/25/16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FC6F21-C65C-4E6B-8185-3F556AF872E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03D1493-AFE2-406E-9A79-93B2E12D3C1F}" type="datetimeFigureOut">
              <a:rPr lang="en-US" smtClean="0"/>
              <a:pPr/>
              <a:t>4/25/16</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85FC6F21-C65C-4E6B-8185-3F556AF872E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03D1493-AFE2-406E-9A79-93B2E12D3C1F}" type="datetimeFigureOut">
              <a:rPr lang="en-US" smtClean="0"/>
              <a:pPr/>
              <a:t>4/25/16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5FC6F21-C65C-4E6B-8185-3F556AF872E6}"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03D1493-AFE2-406E-9A79-93B2E12D3C1F}" type="datetimeFigureOut">
              <a:rPr lang="en-US" smtClean="0"/>
              <a:pPr/>
              <a:t>4/25/16</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5FC6F21-C65C-4E6B-8185-3F556AF872E6}"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03D1493-AFE2-406E-9A79-93B2E12D3C1F}" type="datetimeFigureOut">
              <a:rPr lang="en-US" smtClean="0"/>
              <a:pPr/>
              <a:t>4/25/16</a:t>
            </a:fld>
            <a:endParaRPr lang="en-US"/>
          </a:p>
        </p:txBody>
      </p:sp>
      <p:sp>
        <p:nvSpPr>
          <p:cNvPr id="10" name="Slide Number Placeholder 9"/>
          <p:cNvSpPr>
            <a:spLocks noGrp="1"/>
          </p:cNvSpPr>
          <p:nvPr>
            <p:ph type="sldNum" sz="quarter" idx="16"/>
          </p:nvPr>
        </p:nvSpPr>
        <p:spPr/>
        <p:txBody>
          <a:bodyPr rtlCol="0"/>
          <a:lstStyle/>
          <a:p>
            <a:fld id="{85FC6F21-C65C-4E6B-8185-3F556AF872E6}"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03D1493-AFE2-406E-9A79-93B2E12D3C1F}" type="datetimeFigureOut">
              <a:rPr lang="en-US" smtClean="0"/>
              <a:pPr/>
              <a:t>4/25/16</a:t>
            </a:fld>
            <a:endParaRPr lang="en-US"/>
          </a:p>
        </p:txBody>
      </p:sp>
      <p:sp>
        <p:nvSpPr>
          <p:cNvPr id="12" name="Slide Number Placeholder 11"/>
          <p:cNvSpPr>
            <a:spLocks noGrp="1"/>
          </p:cNvSpPr>
          <p:nvPr>
            <p:ph type="sldNum" sz="quarter" idx="16"/>
          </p:nvPr>
        </p:nvSpPr>
        <p:spPr/>
        <p:txBody>
          <a:bodyPr rtlCol="0"/>
          <a:lstStyle/>
          <a:p>
            <a:fld id="{85FC6F21-C65C-4E6B-8185-3F556AF872E6}"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03D1493-AFE2-406E-9A79-93B2E12D3C1F}" type="datetimeFigureOut">
              <a:rPr lang="en-US" smtClean="0"/>
              <a:pPr/>
              <a:t>4/25/16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85FC6F21-C65C-4E6B-8185-3F556AF872E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3D1493-AFE2-406E-9A79-93B2E12D3C1F}" type="datetimeFigureOut">
              <a:rPr lang="en-US" smtClean="0"/>
              <a:pPr/>
              <a:t>4/25/16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85FC6F21-C65C-4E6B-8185-3F556AF872E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03D1493-AFE2-406E-9A79-93B2E12D3C1F}" type="datetimeFigureOut">
              <a:rPr lang="en-US" smtClean="0"/>
              <a:pPr/>
              <a:t>4/25/16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85FC6F21-C65C-4E6B-8185-3F556AF872E6}"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03D1493-AFE2-406E-9A79-93B2E12D3C1F}" type="datetimeFigureOut">
              <a:rPr lang="en-US" smtClean="0"/>
              <a:pPr/>
              <a:t>4/25/16</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85FC6F21-C65C-4E6B-8185-3F556AF872E6}"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03D1493-AFE2-406E-9A79-93B2E12D3C1F}" type="datetimeFigureOut">
              <a:rPr lang="en-US" smtClean="0"/>
              <a:pPr/>
              <a:t>4/25/16</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5FC6F21-C65C-4E6B-8185-3F556AF872E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hyperlink" Target="http://www.google.com/url?sa=i&amp;rct=j&amp;q=princeton+review&amp;source=images&amp;cd=&amp;cad=rja&amp;docid=zM4NbQ9tc_28MM&amp;tbnid=myglr8-04xyTLM:&amp;ved=0CAUQjRw&amp;url=http://www.alumni.ucdavis.edu/s/787/NoRtCol.aspx?sid=787&amp;gid=1&amp;pgid=1020&amp;ei=2iH5UpOAO6OEyAGW04HIBA&amp;bvm=bv.60983673,d.aWc&amp;psig=AFQjCNEwHOFPhajQRFs8Hk9BiDUnaAWiuw&amp;ust=1392145214354627"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algn="r"/>
            <a:r>
              <a:rPr lang="en-US" sz="3600" b="1" dirty="0" smtClean="0"/>
              <a:t>Practice ACT Test Results</a:t>
            </a:r>
            <a:endParaRPr lang="en-US" sz="3600"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057400" y="457200"/>
            <a:ext cx="4752975" cy="537210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327891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Benchmark Scores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Benchmark Scores are predictors that a student is likely to be successful in college level freshman coursework.</a:t>
            </a:r>
          </a:p>
          <a:p>
            <a:pPr lvl="1"/>
            <a:r>
              <a:rPr lang="en-US" dirty="0" smtClean="0"/>
              <a:t>English:  18</a:t>
            </a:r>
          </a:p>
          <a:p>
            <a:pPr lvl="1"/>
            <a:r>
              <a:rPr lang="en-US" dirty="0" smtClean="0"/>
              <a:t>Math:  22</a:t>
            </a:r>
          </a:p>
          <a:p>
            <a:pPr lvl="1"/>
            <a:r>
              <a:rPr lang="en-US" dirty="0" smtClean="0"/>
              <a:t>Reading:  22</a:t>
            </a:r>
          </a:p>
          <a:p>
            <a:pPr lvl="1"/>
            <a:r>
              <a:rPr lang="en-US" dirty="0" smtClean="0"/>
              <a:t>Science:  23</a:t>
            </a:r>
          </a:p>
          <a:p>
            <a:pPr lvl="2"/>
            <a:r>
              <a:rPr lang="en-US" dirty="0" smtClean="0"/>
              <a:t>This means that in an entry-level college English course, if a student scored an 18 on the English section, it is empirically established that the student has a 75% chance of earning a C or higher</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35323838"/>
      </p:ext>
    </p:extLst>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Benchmark Scores</a:t>
            </a:r>
            <a:endParaRPr lang="en-US" dirty="0"/>
          </a:p>
        </p:txBody>
      </p:sp>
      <p:sp>
        <p:nvSpPr>
          <p:cNvPr id="3" name="Content Placeholder 2"/>
          <p:cNvSpPr>
            <a:spLocks noGrp="1"/>
          </p:cNvSpPr>
          <p:nvPr>
            <p:ph sz="quarter" idx="1"/>
          </p:nvPr>
        </p:nvSpPr>
        <p:spPr/>
        <p:txBody>
          <a:bodyPr/>
          <a:lstStyle/>
          <a:p>
            <a:r>
              <a:rPr lang="en-US" dirty="0" smtClean="0"/>
              <a:t>How do your scores compare with benchmark scores?</a:t>
            </a:r>
          </a:p>
          <a:p>
            <a:r>
              <a:rPr lang="en-US" dirty="0" smtClean="0"/>
              <a:t>Why should I care about benchmark scores?</a:t>
            </a:r>
          </a:p>
          <a:p>
            <a:pPr lvl="1"/>
            <a:r>
              <a:rPr lang="en-US" dirty="0" smtClean="0"/>
              <a:t>Because your learning is free now!  If you take a remedial or high school level class in college, you will have to pay for it!</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47036508"/>
      </p:ext>
    </p:extLst>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Improving Your Scores</a:t>
            </a:r>
            <a:endParaRPr lang="en-US" dirty="0"/>
          </a:p>
        </p:txBody>
      </p:sp>
      <p:sp>
        <p:nvSpPr>
          <p:cNvPr id="3" name="Content Placeholder 2"/>
          <p:cNvSpPr>
            <a:spLocks noGrp="1"/>
          </p:cNvSpPr>
          <p:nvPr>
            <p:ph sz="quarter" idx="1"/>
          </p:nvPr>
        </p:nvSpPr>
        <p:spPr>
          <a:xfrm>
            <a:off x="612648" y="1600200"/>
            <a:ext cx="8153400" cy="5105400"/>
          </a:xfrm>
        </p:spPr>
        <p:txBody>
          <a:bodyPr>
            <a:normAutofit/>
          </a:bodyPr>
          <a:lstStyle/>
          <a:p>
            <a:pPr>
              <a:buFont typeface="Wingdings" panose="05000000000000000000" pitchFamily="2" charset="2"/>
              <a:buChar char="q"/>
            </a:pPr>
            <a:r>
              <a:rPr lang="en-US" sz="3200" dirty="0" smtClean="0"/>
              <a:t>Check out what areas you scored strongly in and where you can improve.  Talk to your teachers about how to strengthen those skills</a:t>
            </a:r>
          </a:p>
          <a:p>
            <a:pPr>
              <a:buFont typeface="Wingdings" panose="05000000000000000000" pitchFamily="2" charset="2"/>
              <a:buChar char="q"/>
            </a:pPr>
            <a:r>
              <a:rPr lang="en-US" sz="3200" dirty="0" smtClean="0"/>
              <a:t>Focus in class and complete assignments to the best of your ability (remember, the ACT measures what you’ve learned in high school)</a:t>
            </a:r>
          </a:p>
          <a:p>
            <a:pPr>
              <a:buFont typeface="Wingdings" panose="05000000000000000000" pitchFamily="2" charset="2"/>
              <a:buChar char="q"/>
            </a:pPr>
            <a:r>
              <a:rPr lang="en-US" sz="3200" dirty="0" smtClean="0"/>
              <a:t>Seek extra help in the Homework Lab or Media Center</a:t>
            </a:r>
          </a:p>
          <a:p>
            <a:pPr>
              <a:buFont typeface="Wingdings" panose="05000000000000000000" pitchFamily="2" charset="2"/>
              <a:buChar char="q"/>
            </a:pPr>
            <a:r>
              <a:rPr lang="en-US" sz="3200" dirty="0" smtClean="0"/>
              <a:t>Don’t leave anything blank!</a:t>
            </a:r>
            <a:endParaRPr lang="en-US" sz="32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7998619" y="76200"/>
            <a:ext cx="967362" cy="1093371"/>
          </a:xfrm>
          <a:prstGeom prst="rect">
            <a:avLst/>
          </a:prstGeom>
        </p:spPr>
      </p:pic>
      <p:sp>
        <p:nvSpPr>
          <p:cNvPr id="12" name="AutoShape 22" descr="data:image/jpeg;base64,/9j/4AAQSkZJRgABAQAAAQABAAD/2wCEAAkGBxMSEhQUEhQWFhUWGBgUGBgYFyAXHhcgGiAdHSIfHBoYHCggGBolHRwYIjQiJSkrMC4uGB8zODMsNygtLisBCgoKDg0OGxAQFy0cHB83LCwtMC0sLCwyNzQsLCwsLC03LDc0NzctLCssLCwsKy0sLCwsLywsLCwrLCw1LDcsLP/AABEIAKsBJwMBIgACEQEDEQH/xAAcAAEAAgMBAQEAAAAAAAAAAAAABgcDBQgEAgH/xABJEAACAQMBBQUFBAcDCgcBAAABAgMABBESBQYHITETQVFhcSIygZGhFEJSsQgjcoKSorKTwdIVFzNDU1Rig6PCNGNz0dPh8CT/xAAZAQEBAAMBAAAAAAAAAAAAAAAAAQIDBAX/xAAsEQEAAQMBBQcEAwAAAAAAAAAAAQIDETEEEiFBUQUTMpGh0fAicYHxFCNC/9oADAMBAAIRAxEAPwC8aUpQKUpQKUpQKUpQKUpQKUpQKUpQKUpQKUpQKUpQKUpQKUpQKUpQKUpQKUpQKUpQKUpQKUpQKUpQKUpQKUpQKUpQKUpQKUpQKUpQKUrFPcInN2VQeQ1EDPzoMtKwQXcb5COrY66WBx8q8e1tv21sP10qoeunOWPoo5n5UytNM1TiIy2dfhqJDee5uf8AwNoxU9Jp/wBWnqB1YelZV3amn53t07j/AGUX6qP0JHtOPU1jvZ0bu53fHOPWfL3w92095beIlBIHl7o0BlbPmqcwPXFR7Yu29p3jkKkUMasVZ2QnmDghQW9pvoKl+zdlw266YY0jH/CMZ9T1Pxr1qoAwBimJnmsXLdMTEU5nrPt+35EpAAJJI6k45/LlX3SlZOcpSlApSlApSlApSlApSlApSlApSlApSlApSlApSlApSlApSlAqGb7cRINmypFJFLIzp2n6vTyGSBnUw64NTOoTvbw0ttoXH2iaa4VtKx6YygUBc9NUZPUk9e+g0H+fC1/3W5/6f+On+fC1/wB1uf8Ap/46iPE7cO22ZFC0Ms7vLIVxIyEBQpJPsRqc50jr3mtfwx3Mj2nLMszyIkSKcxlQSzE4HtqwxhW7vCip8eONr/utz/0/8daTjrtbtlsE0lQ0bXLI2MrrChQccsj2x86kB4H2PfcXeP2ov/hqv+Md6JNqSqPdhSOEDwwNZ+r4+FBNv0fNnhbe6mxjXKsYPiI1z+bn5VYcW7lsszz9krSu2ou/tEHpy1cl5YHKqa2BxIj2Zs+C3t4xLOdckjOdKIXYkLy5uwXSOWBy6179j8bJRIBdwRmMnm0WoMo8dLEh/TIqYWKqo0nGV2Cv2sMF0jxrIrAxsocNnkVIyDnwxzqrd6eM8cTlLKITY5GVyVT90Dm488geGarFbFKomy433WoGSCB07whZD8CSw+lXDuzt6K+t0nhJ0tkEHqrDqrDxH/saDa0pSgUpSgUpSgUpSgUpSgUpSgUpSgUpSgUpSgUpSgUpSgUpSgUrDc3CxqXdgqrzLE4A9Sag17vXcXrmDZqHA5NOwwB6ZHs/HJ8BWM1RDdasVXNOERrM6JLvBvNb2Y/Wv7XUIvNj8O4eZwKz7vbQe4gWV4+zLliEOchckAnPeQM/GtRu9uVDAe1mPbznmXfmAfIHv8zk+lSmkZ5rd7qI3aOM9faFEcfb/XeQQg/6KEufWRvzwg+dSjgFYaLOabvlmIHpGAP6i9VfxMv+32ndtnIV+yHpGAp/mDfOr54aWHYbMtEIwTGJD6yZf/urJpSY1yVt+8Nzd3Eo5mWaRl8wzHSPlgV0/vff/Z7G6m70hkYeuk4+uK5r3D2f220LOLuMqMfSP9YfohoQ6E3S3LtrO2WLskdyo7V2UMZGPXOfu55Adwrm/eSKOO6uli5RpNMqjwVXYADyGMDyFdXbSuxDDLK3SNGc/ugn+6uUdiWrXV1BG3MzTIr+ethqPyLGhCzeJG2XtNlWGz1OHkt4hNj8CIq6fRmz6hGHfUa4X3ezYJZJtoMNS4WFDG0gHXU5CqRnoBnpzrLxtlLbVcdyQxIPT2m5eWWNbncXhdb31lFcyzzK0hkyqaNI0uyD3lJzhfnmg1nFnbezrswPZEGQaxIRG0eV5ac6lGo5z9alX6Pbt2F2v3RKhHqV5/QLWq2luHsS3kaKbaUiSLjUrNHkZGRn9Xy5GrI4f7t29lbEWsjSxzN2wdsZbKqBjSBywB3d9BJ6UpRClKUClKUClKUClKUClKUClKUClKUClKUClKUClKUCtPvHvFDZpqlPtH3UHvN/7DzPKvBvjvalmuhfbnYeynhnoWx3eA6n61qd2N0nlf7XtAl5Wwyxt0Xw1Dpy7l6D16YTVxxDqtWKYp7y7wp5Rzn51eW02TdbVYTXZMVsDlIl5Fh48/6jz8AAc1PrCxjhQRxIEQdAB/8AsnzNegCv2rFOGF2/Vc4aUxpEFfErYBIGSATjxqC8X96J7C2iNs+iWSXTnSreyFYnkwI66e7vqp24q7VHW6H9jF/grJoYn3A2pNIS9nIvaOWdiyctbZJ5PnvJrpaCIIqqvRQFHoBiuc7XiztRTkzRyDwaJMfyBT9atfhvxBXaWqORBFcINRUHKuucalzzGDjIOcZHM0V6OK9ncT7OkhtYmleR4wVUgEKrByfaI5eyB8agnCPcu8t7/trq3aJEifSWKnLMVAxpY/d11dlKIjfEWCaTZ1zFbxtJLInZhVIBIYgN1IHulqqvhluNexbRhmubZ4o4g76mK4J0lQPZY88tn4VNeLW+s+zvs623Z65e0ZtalhpTSOWGGDlq+uEu9V3tFbiS57PTGyImhCvMgls5Y55FPmaDU8X9wp7uRbu0XtHCCOSPIBIUkhlzgE+0QRnoFx517sqbbdohht476NCSSi2zsMnrp1RnTnr7OPGumaUFA7pcLLy6mEt+GiiLa31tmWbvI6krnvZjny7xfcUYUBQAAAAAOgA6AV90oFKUoFKUoFKUoFK8G1ttW9quq4mjiX/jYDPoOpPpWTZO0Y7mJJoSWjkGpSQRkeODzwaD10pSgUpSgUpSgUpSgUpSgUpSgVGN9t61so8LhpnHsqeij8TeXl3/ADrZ7xbZS0gaV+7kq97MegH/AO6A1X+5GyHv7l7y59pVbIB6M46AD8CcuXp51hXVyjV2bNZp3Zu3PDT6z0bfcbdZtX2y7y0z+2obqufvNn7x7h3D6TygFftZU0xENF69Vdq3qilKVWpRX6QF/qu7aEf6qFpD6ytj54i+tbzgPsdDazzSRqxebSpZQeSKOmentM3yqvOKV/2+1btgchGEK+XZqFI/j1/OvbutxMuLC2W2ihhZVLEM2rJLMWOcNg9cd3ICipfx52ZbxwW8iRokzTaMqoUsmhic46gHT6Z86iXB6cQ30tw5IigtZpZDjOFGnuHX08q0e3dvXm1bhO0/WSe7HFEhwM9dK5J58skk9PKp7dbsnZOwrtpcfabrs4nHXQrMBoBHUhS5J8T4Cgn2w+I9hdzLBBI5dgxGqJ1GFBYkswAAwD1r9j4j7Pe5S2ilaWR2CAxoSuf2/dI68xmueN3rC4uJuwtQTJMrRnngaORbU33UwOfj055wbe3H4US2d3DczTxv2eohEVveZSvvE8wNR7qDZb77f2J9pMW0E7SaIBecTvpDANgFRjvBrdbFvtn2mzzd26CG0P644QgnJCZ0n2snAHyrnrfK+7e+u5Rz1TPp8wp0r9FFWxxUxabDtrUdWMEPL/y11k+mpB8xQSbZPE3Z1xII45W1EM2XjZFUIpYlmYAKAAetau/4x7PjfSgmlAONSIAvw1spI+FVPw63TO0rkxlikKLrlZeuCeSjPexHeOQU+VSrituBaWFtHPa61PaCJlZy4bUGOfaOQRp7uXPpQW1uzvNbX8ZktpNQBwykaWQ+DKeY9eh7q2G0b+KCNpZnWONRlmY4AqiuA2r/ACjJjOn7O+r11ppz/N8zWq4p73tfXTorH7PAxSNR0YryZyO8k5A8vU0Fl3fGfZ6thEnkHTUqAD4B2B+lSndbfC02gD9mkyy82jYaXXzKnqPMZFV2eE0KbLeRxIb0QtN7LE4YKWEYjHJvw+JPTuFRLh5sm9g2layfZ7hB2ml2MTqulgQ2olcYxz594FB0XdXKRqzyMqIoyzMcADxJPIVANo8Y9nRsVTtpsctSIAPgZGXIqvOL++DXVy9ujf8A89uxXAPKR195j4hTyA8ie8VLd1OFNkbWN7ws00ihyFlKCPUMhQFPMjvLZ591BLN1+ItjfOIo3ZJT0jlXSW7/AGTkqxxnkDnlXp3n35srCRY7l2V3XWAsbPyyRk6QccwflXNe1ojaXMyxPk280ixyDrmJyFblyz7INXdxA3QtrqGTaM8kqulqGCqVCjSpYDmpPNmPfQUtvTtL7Vd3E459pI7Jn8OTp69PZxyq+9xN9LCVbeytndnSIKAYnUYjUAnLDA/+xVDbq7K+13lvbkkCVwrEdQACzEZ79INXdZ7pWWwlnvw8rlImXDsvPUVwq4Ue0zBV+NBMNv7w21knaXMqxg9AebNjuVRlmPoKhMvGmwDYEdww/EEUD5FwfpVRRm62xfqHbM07YyclYlGScDuRVBOO/Hic1bl1wcsBbsqGXtgpxKZCfaA709zGe4D40Es3X3wtNoA/ZpMsvNo2Gl189J6jzGRWbefee22fGsl0xVXbQulS5JwT0UE9Aedczbq7Te1u7eZDhlkUHzViAy+YKk/Q1Y/6QV/mW0gB5KskrDzYhV/pegnuz+JOzpklkWYqkIUuXRk97IAGoZZjg4AyeVaU8Z9n69Oi40/j7MY/h1avpUD4WbgLtHXNcFhbo2gKp0mRwMnJ7lUMOY5kseYwc+XixunBs6eEW+oRzIzaWYtpKEA4Y8yDqHXPQ0HQWydqQ3USzQOJI26MPLqCOoIPUHmK9lVP+j3q+z3fXT2y48M6BnHw0/SrYohSlKBSleDbl72FvNL+BGYeoHL64otMTM4hVu/+1GvLwQRc1jYRKPxOTgn5+z8D41aextnLbwxwp0RQM+J7z6k5Pxqn+HsPabQh1c8a5D5kKf7zmrurTa45qen2j/XFFinSIz+SlKVueWV8TSBVLHkFBJ9Bzr7qMcTL/sNl3j5wTE0YPgZf1Y+rUHM8sj3MrMOUk8hYftStn+pq6Th4b7MAGbSMkADJ1HPrzxVD8NLRZ9qWaciBJ2pwenZAyD6qo+NdSUWWv2VsS2tgRbwRRZ66EC59SBk1Wn6Qd9iG0gz78jykeUa6fzk+lW3XPfHfaYfaKx6hiGFBjP3nLMf5dFEbz9HzZ2Xu7ggchHAp7xnLuPpFVsbwXwt7WeY/6uJ3/hUmodwOsez2Wr45zyyyn4Hsx8MRg/Gs/GjaIh2VMMgGVo4hnl1bJ/lVqCid0LH7RfWsR565k1eYB1N9AasL9IK/zPawA+5G8rD9shVP8j/M1pOB9oJdph+REMUknXOCcIP6m+Va/i7tNZdq3HMYi0Qjn+FQT/MzUVYv6P8AYabW4mIwZJggPisajHw1O4+BryfpB32EtIAfeZ5j+6Ao/rPyqZcKrHsdlWg/GnbH/mkyfkwHwqouOO1Fk2mU1DEMUceM9Ccufoy/Kg2fCdTBYbWvF95Iii+RRGc4/iT5CoJuhZCW9tIiMq08QI8QGBP0Bq7uFuww2xOzfpdCYsfKTKD+ULVJtFPs29USLpnt5FcA9G0nII8UbHUdx8aDqPau1oLVO0uJViTIXU5wMnoPWtUN8bOWKdra4jlaKJ5SEbOAoJyfDniqI3x31udrvFH2elVOUgizIWYjGo8ssQMgYAwCatPhxuEbWynFwMT3aFHHXs0wQFyORPtMTjvOOeM0FEbLs5LmaOJSDJK6oCeQ1MepOOQzzqcf5ktoeNn/AGj/APw1EXiuNm3ah10TwOHAYcjpPIj8SHHUdxqX7y8Xbq6gaBI0gEg0u6uWYg8iFyBoz07zg8sdaD9PBXaJGNdoAeXKR+Xw7GrE4y3Qg2S0a8u0aKEegOo/yoajnBvdC4Ev2267RFVSIY3JBYsMFyp90BcgZ5nUTywCfZ+kHG32W2YA6FmOo9wJUhc+H3h8aCI8DbHtNpa+6GF2+LEIPoWqa8frsrZQRjpJONXmEVmx/FpPwqrdxt832XJLIkSSiVVVgzFMaSSCCAfE8seFXFv/ALDm2psqJlQC4UR3Kxg55lfaQE4ydLNjOMkDpQQXgFZhr2eU9YoAo/5jDn8oyP3quPevaYtbO4nP3I2I82xhR8WIHxrm/dDeefZdyzogJI7OWKQFc888+9GB8u88udbTe3fu72uUt1i0pkMIYgZGdh0LHGWA7gAAOp6DAaHc7ZjXN7awjJ1Spq/ZU6mJ/dU1vOMF/wBttWfwiEcI/dXUf5narL4U7hGwVrm6AFw64C8j2KdSMjkXOBnHIYAHeTRu1Lz7VdSsrAtPM5Xn/tHOkfUCg6N4UWHY7KtR3upmP/NYuPoRVUccb7tNpaAeUMSJ6FsufoyVf1hbCKOONeiIqD0UAD8q5U322qJr+8l1A5mkA59yHQv8qigvbgrYdlsuNiMGV5JT6atK/wAqrU8rWbs7P+z2lvD/ALOKNPiFAP1zWzohSlKBWg38UmwuMfgB+AIJ+ma39YL22WWN42911Kn0IxUmMwzt1btcVdJhR+5l+IL2B2OF1aGPgHBXPzIq9ga552ts57eZ4ZB7SHH7Q7iPIirD3H35QqsF02lhhUkPRh3Bj3N59/r10WqsfTL2+09mm7EXrfHh6dViUr8Br9roeCV8ugIwQCPPnX1SgxrAo5hQD5ACslKUCsbQKTkqpPiQKyV+ZoCqByAwPKvx4weoB9Rmvi4uUjGp2VR4sQB9a+bO7SVA8bB0OcMpyDg45Hv5g0XE4y+uzVQSABy5kDFVS3GmyJz9jmPn+r5+fNqnm/l+YNnXcg94QuF/aYaR9SK5u3P2MLy8t7YkhZGwxXqFUFjjPfhTQWyOOFqOQtLj5x/469uzuLmzZWxLHJDk41SRqw+JQtgeZrHJwTsiOU1yD46kP5pVN707GNldzWxbX2TABsY1AgMDjuOCKDq63dWVShBUgFSvQg9MY5Yrz7R2TBcDTPDHKB0EiK4H8QNQ7glK52VHqJIWSVUz+EMeXoDqHwqczTKgyzBR4k4HzNEebZ2yLe3GIIYoh/5aKn9IFe2sUFwjjKMrDxUg/lWTNB5b/ZsM40zRRyDwdA4/mFeew3dtIDmG2gjPikSqfmBWzpQKie+m+lnYskN2rv2qltKoHGAce0Ce8/kaldV1v7w1k2ldCf7UIwI1jCGIvjBYk51jqW8KDZ7l/wCS71HmtLKJArlCWt0Qk4BOMA55Ec6mQFR/cTdr/J1otvr7QhndnC6cljnpk4wMDr3VvpZlUZZgo8ScD5mg8W0dh2tx/p7eGX/1I1f+oGslhsuCAYghjiHgiBP6RWeC5R/cdW/ZIP5VkzQMVjFsn4F+QrLSgVi+zJ+Bf4RWWlApX5mv2gUpSgUpSgj29m60d6gz7Eqj2HA+jDvX8qqLbe79xaHE0ZC5wHHND6N3ehwav6vl0BBBAIPIg881rrtxU79l7QuWPp1p6KH2PvPdWuBFKdI+43tL8Afd+BFSyy4pOOU1up80fT/KwP51Kdo7i2MvPsuzPjGdH8o9n6VoLnhZGf8AR3Dr+2gf+krWvduU6S7atp2G9xuU4n50eyDidan3o5l/dU/k/wDdWccSLLxk/s//ALqPPwtl7riM+qEf3mvgcLp/9vF/C1XNzo1za7Pn/cx5+yQScTLMdFmb0QD+phXjn4pRfct5D+0yr+WqvDHwsk+9coPSMn/vFe2DhbF9+4kP7Kqv56qZuybvZ1POZ82ruuKFwf8ARwxp+0S/5aa0d9vvfSdZyg8EAT641fWrFteHdinvI8n7Uh/JMA1vLHYVtDzigiQ+IQZ+eM03K51k/l7Hb8FrP3+SpKDZV5dHUsc0p/E2SP435fWrt3esewtoYj1SNVb1xz+ua2OKVnRb3XJtW21X4inEREK3473+jZ6x980yL8EzJ8sqvzFVTw529BYXguLhZGVY3VRGoY6mwM+0wwNOode+pf8ApA3+Z7WAH3I3lYebkKPojfOtVw54cJtK3kmkmkiCyGNQgU6sKpJOoeLY+FbHGmV9xttAh7G3uHfHIOERc+bB2IHopqtdl7u3+2Ll5QhHauXknZSsa58CffwBgKpJ5DOOtSPfvhYlhZvcxXDv2bJqV1UZDsE5FcYILA9/fXj4KbVmTaKQh27KVZAyZOnKqWDBegbIxkeJoLD3u3gi2FYw29uA0pXRErc8Y96R8deZzjvLeuKs2RuztHbjPM0gcKcGSdyFz10oqqccsclUAZrDxS2qbjadwScrGwgTyEfI/N9Z+NZt399tpWcCwW6ARrkjNuWJ1EsST35JoNRtHZ91sm7Ka+ynTSweJuTA9COQ1KcEYYdxyKm3EvbD3eztmXqkoz9pFIEJUaxyPQ9NUb49ahO8W0Ly+m7e4RzJpVMrEyjC5I5Y8z86ne2NkMu69uWBDJKJ8EYIEsjjoensyD5UHr/R/v2aS8jdmb2YnGok97g9f3akHGref7Lai3jbE1zlcg4Kxj3z5E5Cj9onuqB8Db5Yr+UMQqm2kYk9BoZD+WT8K0G3r+XbG0iYxkzOIYQfuIM4z4ADU7eGWoJpwO2HJLK97MzmOLMcQZiQzke02CeYVTj1Y961Xe3NrS3FzPJHI/62aQoA5A9pjpAGeXIiuiNpQJsvZEqw8hb27hSfvNpPM+bOcnzNc/8AD/Z4m2jZxYyO1Vz6RfrOf8FBem+e9CbHsolUB5igihQ95UAFm79K8s+JIHfmqe2ZsLaO3ZJJGkDhD7TzMRGhPMKiqDg47lXpjPXnk4v7VM+05lz7MAWFR3chqY+upiP3RWHdvfLaNlAIbZQI8l+cBcktzJ1d/d8AKDWbZ2PdbJu9BbsplUSLJCx5qSQCDgEjKkEEfdPLFT7fjbr32w7O7yVkE/ZyaSVywEiE8ugJUNjzFQLeTal7fyia5Ri6oIxpiZQACx6Y65Y8/TwqdHZjDdU61Ibte2wRggdvp6HxX86D94BXLtdXIZ2b9SpwzE/e8z51veOm8hhgjtI2IeY63IOCsaHlzHTU+PgrVFuA04S7uSxAUW5Yk9wVlJPwFau1Rtu7ZywPZO2o/wDDBH0HkWGB6yGg0u6d/Kt/Z5kf/wATACCzdDIoOQT4E10lvZttbK0muG/1a+yPxMeSr8WIFc9byoIttyY5Bb1H5dw1q/8AfUu497w6pIrNT7MY7aX9oghAfRct++tBFNwtmT7Sv0R5JCmTPO2th7IOSOuBqYhceBPhXTCjHSoNwh3Y+x2QeRcTXGJX8VX7ifAHJ82NTqiFKUoFKUoFKUoFKUoFKUoFKUoFKUoFKUNBzRxavu22rceEeiEfuKM/zFqufhLY9jsq25c5A0x/5jFh/KVrX7Q4R2M0kkrvca5HaRv1g6sSTj2OQ51ObG1WKNIk92NVRfRRgfQUEJ43S6dlSj8UkK/zhv8AtqsuCSZ2qnlDK39I/vq8d6t24toQ9hOXCaw/sEA5XOOZB5c6027HDe0sLgXEDTawrJhnBBDdcgKPAH4UFAb52rR316jcm7eY/wAbFh9GBq8rLijs1LSNu1IZY1HYhGLggAaRyx15ZzjzrY75cPbTaLCSTVHMBp7WMgEgdAwIIbHpnzqKRcDoM+1dzEeARVPzOfyorXbu8T9pXt3HbxRQASPz9hj2aZyxJ1/dXvwMnHiBVjcRrTtdmXijr2LOPVPbH1Ws+6+6Vrs9SttHgt7zsdTvjxY93kMDyrcXduJEeNvddSh9GGD9DRHIUFwyatDEa1aNsd6t1HoRVx8Cd19KvfyLzbMUOe5Qfab4kaR5KfGtuOC+z8e/cf2g/wAFWDYWiQxpFGoVI1CKB3ADAoqCcc7/ALPZhj755Y4/4SZT8P1ePjUB4EWGvaDyd0MLH95yFH0D1b2+G6EG0ljW4aQLGSwCMFySMZOQc4Gfma+Nz9yrbZvam3MhMujUXYN7mrGMAY940Rz9xDt2TaV4rZBMzMPMP7QPyIq4d3+JezYrGDXNpeOJEaLQxbKqAQABg8x1zit3vjuFabRIaUMkoGkSxkBseDAghgPMcsmoenA6DPtXc2PAIgPzOR9KK1ezOKm0ru6WC2hgHayYQMjMUXPVyHAOleZIx0OO6rL4iW3abMvV7+wdh6qNQ+or73V3NtNng/Z4/bYYaRjqdh4au4eQwK3N9arLG8be7IrI2PBgQfoaI5N2dtR4VnVOXbxGFj4KWUnHqFx6E1d3A7d3sbRrpx7dzzXyjX3f4jlvTTX3/mX2d+O4/tB/gqw7aBY0VEGFUBVA7gBgD5UVzRxPXRti88pI2+ccbf31sNxdlPtfarzTDKK5uZvDr7EfoSAP2UNWvvFwys724e4laYPJp1aXAHsqFHIqe4Ctxulupb7OjeO3DYdtbM51MTgAcwByAHTzPjQb2lKUQpSlApSlApSlApSlApSlApSlApSlApSlApSlApSlApSlApSlApSlApSlApSlApSlApSlApSlApSlApSl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AutoShape 24" descr="data:image/jpeg;base64,/9j/4AAQSkZJRgABAQAAAQABAAD/2wCEAAkGBxMSEhQUEhQWFhUWGBgUGBgYFyAXHhcgGiAdHSIfHBoYHCggGBolHRwYIjQiJSkrMC4uGB8zODMsNygtLisBCgoKDg0OGxAQFy0cHB83LCwtMC0sLCwyNzQsLCwsLC03LDc0NzctLCssLCwsKy0sLCwsLywsLCwrLCw1LDcsLP/AABEIAKsBJwMBIgACEQEDEQH/xAAcAAEAAgMBAQEAAAAAAAAAAAAABgcDBQgEAgH/xABJEAACAQMBBQUFBAcDCgcBAAABAgMABBESBQYHITETQVFhcSIygZGhFEJSsQgjcoKSorKTwdIVFzNDU1Rig6PCNGNz0dPh8CT/xAAZAQEBAAMBAAAAAAAAAAAAAAAAAQIDBAX/xAAsEQEAAQMBBQcEAwAAAAAAAAAAAQIDETEEEiFBUQUTMpGh0fAicYHxFCNC/9oADAMBAAIRAxEAPwC8aUpQKUpQKUpQKUpQKUpQKUpQKUpQKUpQKUpQKUpQKUpQKUpQKUpQKUpQKUpQKUpQKUpQKUpQKUpQKUpQKUpQKUpQKUpQKUpQKUpQKUrFPcInN2VQeQ1EDPzoMtKwQXcb5COrY66WBx8q8e1tv21sP10qoeunOWPoo5n5UytNM1TiIy2dfhqJDee5uf8AwNoxU9Jp/wBWnqB1YelZV3amn53t07j/AGUX6qP0JHtOPU1jvZ0bu53fHOPWfL3w92095beIlBIHl7o0BlbPmqcwPXFR7Yu29p3jkKkUMasVZ2QnmDghQW9pvoKl+zdlw266YY0jH/CMZ9T1Pxr1qoAwBimJnmsXLdMTEU5nrPt+35EpAAJJI6k45/LlX3SlZOcpSlApSlApSlApSlApSlApSlApSlApSlApSlApSlApSlApSlAqGb7cRINmypFJFLIzp2n6vTyGSBnUw64NTOoTvbw0ttoXH2iaa4VtKx6YygUBc9NUZPUk9e+g0H+fC1/3W5/6f+On+fC1/wB1uf8Ap/46iPE7cO22ZFC0Ms7vLIVxIyEBQpJPsRqc50jr3mtfwx3Mj2nLMszyIkSKcxlQSzE4HtqwxhW7vCip8eONr/utz/0/8daTjrtbtlsE0lQ0bXLI2MrrChQccsj2x86kB4H2PfcXeP2ov/hqv+Md6JNqSqPdhSOEDwwNZ+r4+FBNv0fNnhbe6mxjXKsYPiI1z+bn5VYcW7lsszz9krSu2ou/tEHpy1cl5YHKqa2BxIj2Zs+C3t4xLOdckjOdKIXYkLy5uwXSOWBy6179j8bJRIBdwRmMnm0WoMo8dLEh/TIqYWKqo0nGV2Cv2sMF0jxrIrAxsocNnkVIyDnwxzqrd6eM8cTlLKITY5GVyVT90Dm488geGarFbFKomy433WoGSCB07whZD8CSw+lXDuzt6K+t0nhJ0tkEHqrDqrDxH/saDa0pSgUpSgUpSgUpSgUpSgUpSgUpSgUpSgUpSgUpSgUpSgUpSgUrDc3CxqXdgqrzLE4A9Sag17vXcXrmDZqHA5NOwwB6ZHs/HJ8BWM1RDdasVXNOERrM6JLvBvNb2Y/Wv7XUIvNj8O4eZwKz7vbQe4gWV4+zLliEOchckAnPeQM/GtRu9uVDAe1mPbznmXfmAfIHv8zk+lSmkZ5rd7qI3aOM9faFEcfb/XeQQg/6KEufWRvzwg+dSjgFYaLOabvlmIHpGAP6i9VfxMv+32ndtnIV+yHpGAp/mDfOr54aWHYbMtEIwTGJD6yZf/urJpSY1yVt+8Nzd3Eo5mWaRl8wzHSPlgV0/vff/Z7G6m70hkYeuk4+uK5r3D2f220LOLuMqMfSP9YfohoQ6E3S3LtrO2WLskdyo7V2UMZGPXOfu55Adwrm/eSKOO6uli5RpNMqjwVXYADyGMDyFdXbSuxDDLK3SNGc/ugn+6uUdiWrXV1BG3MzTIr+ethqPyLGhCzeJG2XtNlWGz1OHkt4hNj8CIq6fRmz6hGHfUa4X3ezYJZJtoMNS4WFDG0gHXU5CqRnoBnpzrLxtlLbVcdyQxIPT2m5eWWNbncXhdb31lFcyzzK0hkyqaNI0uyD3lJzhfnmg1nFnbezrswPZEGQaxIRG0eV5ac6lGo5z9alX6Pbt2F2v3RKhHqV5/QLWq2luHsS3kaKbaUiSLjUrNHkZGRn9Xy5GrI4f7t29lbEWsjSxzN2wdsZbKqBjSBywB3d9BJ6UpRClKUClKUClKUClKUClKUClKUClKUClKUClKUClKUCtPvHvFDZpqlPtH3UHvN/7DzPKvBvjvalmuhfbnYeynhnoWx3eA6n61qd2N0nlf7XtAl5Wwyxt0Xw1Dpy7l6D16YTVxxDqtWKYp7y7wp5Rzn51eW02TdbVYTXZMVsDlIl5Fh48/6jz8AAc1PrCxjhQRxIEQdAB/8AsnzNegCv2rFOGF2/Vc4aUxpEFfErYBIGSATjxqC8X96J7C2iNs+iWSXTnSreyFYnkwI66e7vqp24q7VHW6H9jF/grJoYn3A2pNIS9nIvaOWdiyctbZJ5PnvJrpaCIIqqvRQFHoBiuc7XiztRTkzRyDwaJMfyBT9atfhvxBXaWqORBFcINRUHKuucalzzGDjIOcZHM0V6OK9ncT7OkhtYmleR4wVUgEKrByfaI5eyB8agnCPcu8t7/trq3aJEifSWKnLMVAxpY/d11dlKIjfEWCaTZ1zFbxtJLInZhVIBIYgN1IHulqqvhluNexbRhmubZ4o4g76mK4J0lQPZY88tn4VNeLW+s+zvs623Z65e0ZtalhpTSOWGGDlq+uEu9V3tFbiS57PTGyImhCvMgls5Y55FPmaDU8X9wp7uRbu0XtHCCOSPIBIUkhlzgE+0QRnoFx517sqbbdohht476NCSSi2zsMnrp1RnTnr7OPGumaUFA7pcLLy6mEt+GiiLa31tmWbvI6krnvZjny7xfcUYUBQAAAAAOgA6AV90oFKUoFKUoFKUoFK8G1ttW9quq4mjiX/jYDPoOpPpWTZO0Y7mJJoSWjkGpSQRkeODzwaD10pSgUpSgUpSgUpSgUpSgUpSgVGN9t61so8LhpnHsqeij8TeXl3/ADrZ7xbZS0gaV+7kq97MegH/AO6A1X+5GyHv7l7y59pVbIB6M46AD8CcuXp51hXVyjV2bNZp3Zu3PDT6z0bfcbdZtX2y7y0z+2obqufvNn7x7h3D6TygFftZU0xENF69Vdq3qilKVWpRX6QF/qu7aEf6qFpD6ytj54i+tbzgPsdDazzSRqxebSpZQeSKOmentM3yqvOKV/2+1btgchGEK+XZqFI/j1/OvbutxMuLC2W2ihhZVLEM2rJLMWOcNg9cd3ICipfx52ZbxwW8iRokzTaMqoUsmhic46gHT6Z86iXB6cQ30tw5IigtZpZDjOFGnuHX08q0e3dvXm1bhO0/WSe7HFEhwM9dK5J58skk9PKp7dbsnZOwrtpcfabrs4nHXQrMBoBHUhS5J8T4Cgn2w+I9hdzLBBI5dgxGqJ1GFBYkswAAwD1r9j4j7Pe5S2ilaWR2CAxoSuf2/dI68xmueN3rC4uJuwtQTJMrRnngaORbU33UwOfj055wbe3H4US2d3DczTxv2eohEVveZSvvE8wNR7qDZb77f2J9pMW0E7SaIBecTvpDANgFRjvBrdbFvtn2mzzd26CG0P644QgnJCZ0n2snAHyrnrfK+7e+u5Rz1TPp8wp0r9FFWxxUxabDtrUdWMEPL/y11k+mpB8xQSbZPE3Z1xII45W1EM2XjZFUIpYlmYAKAAetau/4x7PjfSgmlAONSIAvw1spI+FVPw63TO0rkxlikKLrlZeuCeSjPexHeOQU+VSrituBaWFtHPa61PaCJlZy4bUGOfaOQRp7uXPpQW1uzvNbX8ZktpNQBwykaWQ+DKeY9eh7q2G0b+KCNpZnWONRlmY4AqiuA2r/ACjJjOn7O+r11ppz/N8zWq4p73tfXTorH7PAxSNR0YryZyO8k5A8vU0Fl3fGfZ6thEnkHTUqAD4B2B+lSndbfC02gD9mkyy82jYaXXzKnqPMZFV2eE0KbLeRxIb0QtN7LE4YKWEYjHJvw+JPTuFRLh5sm9g2layfZ7hB2ml2MTqulgQ2olcYxz594FB0XdXKRqzyMqIoyzMcADxJPIVANo8Y9nRsVTtpsctSIAPgZGXIqvOL++DXVy9ujf8A89uxXAPKR195j4hTyA8ie8VLd1OFNkbWN7ws00ihyFlKCPUMhQFPMjvLZ591BLN1+ItjfOIo3ZJT0jlXSW7/AGTkqxxnkDnlXp3n35srCRY7l2V3XWAsbPyyRk6QccwflXNe1ojaXMyxPk280ixyDrmJyFblyz7INXdxA3QtrqGTaM8kqulqGCqVCjSpYDmpPNmPfQUtvTtL7Vd3E459pI7Jn8OTp69PZxyq+9xN9LCVbeytndnSIKAYnUYjUAnLDA/+xVDbq7K+13lvbkkCVwrEdQACzEZ79INXdZ7pWWwlnvw8rlImXDsvPUVwq4Ue0zBV+NBMNv7w21knaXMqxg9AebNjuVRlmPoKhMvGmwDYEdww/EEUD5FwfpVRRm62xfqHbM07YyclYlGScDuRVBOO/Hic1bl1wcsBbsqGXtgpxKZCfaA709zGe4D40Es3X3wtNoA/ZpMsvNo2Gl189J6jzGRWbefee22fGsl0xVXbQulS5JwT0UE9Aedczbq7Te1u7eZDhlkUHzViAy+YKk/Q1Y/6QV/mW0gB5KskrDzYhV/pegnuz+JOzpklkWYqkIUuXRk97IAGoZZjg4AyeVaU8Z9n69Oi40/j7MY/h1avpUD4WbgLtHXNcFhbo2gKp0mRwMnJ7lUMOY5kseYwc+XixunBs6eEW+oRzIzaWYtpKEA4Y8yDqHXPQ0HQWydqQ3USzQOJI26MPLqCOoIPUHmK9lVP+j3q+z3fXT2y48M6BnHw0/SrYohSlKBSleDbl72FvNL+BGYeoHL64otMTM4hVu/+1GvLwQRc1jYRKPxOTgn5+z8D41aextnLbwxwp0RQM+J7z6k5Pxqn+HsPabQh1c8a5D5kKf7zmrurTa45qen2j/XFFinSIz+SlKVueWV8TSBVLHkFBJ9Bzr7qMcTL/sNl3j5wTE0YPgZf1Y+rUHM8sj3MrMOUk8hYftStn+pq6Th4b7MAGbSMkADJ1HPrzxVD8NLRZ9qWaciBJ2pwenZAyD6qo+NdSUWWv2VsS2tgRbwRRZ66EC59SBk1Wn6Qd9iG0gz78jykeUa6fzk+lW3XPfHfaYfaKx6hiGFBjP3nLMf5dFEbz9HzZ2Xu7ggchHAp7xnLuPpFVsbwXwt7WeY/6uJ3/hUmodwOsez2Wr45zyyyn4Hsx8MRg/Gs/GjaIh2VMMgGVo4hnl1bJ/lVqCid0LH7RfWsR565k1eYB1N9AasL9IK/zPawA+5G8rD9shVP8j/M1pOB9oJdph+REMUknXOCcIP6m+Va/i7tNZdq3HMYi0Qjn+FQT/MzUVYv6P8AYabW4mIwZJggPisajHw1O4+BryfpB32EtIAfeZ5j+6Ao/rPyqZcKrHsdlWg/GnbH/mkyfkwHwqouOO1Fk2mU1DEMUceM9Ccufoy/Kg2fCdTBYbWvF95Iii+RRGc4/iT5CoJuhZCW9tIiMq08QI8QGBP0Bq7uFuww2xOzfpdCYsfKTKD+ULVJtFPs29USLpnt5FcA9G0nII8UbHUdx8aDqPau1oLVO0uJViTIXU5wMnoPWtUN8bOWKdra4jlaKJ5SEbOAoJyfDniqI3x31udrvFH2elVOUgizIWYjGo8ssQMgYAwCatPhxuEbWynFwMT3aFHHXs0wQFyORPtMTjvOOeM0FEbLs5LmaOJSDJK6oCeQ1MepOOQzzqcf5ktoeNn/AGj/APw1EXiuNm3ah10TwOHAYcjpPIj8SHHUdxqX7y8Xbq6gaBI0gEg0u6uWYg8iFyBoz07zg8sdaD9PBXaJGNdoAeXKR+Xw7GrE4y3Qg2S0a8u0aKEegOo/yoajnBvdC4Ev2267RFVSIY3JBYsMFyp90BcgZ5nUTywCfZ+kHG32W2YA6FmOo9wJUhc+H3h8aCI8DbHtNpa+6GF2+LEIPoWqa8frsrZQRjpJONXmEVmx/FpPwqrdxt832XJLIkSSiVVVgzFMaSSCCAfE8seFXFv/ALDm2psqJlQC4UR3Kxg55lfaQE4ydLNjOMkDpQQXgFZhr2eU9YoAo/5jDn8oyP3quPevaYtbO4nP3I2I82xhR8WIHxrm/dDeefZdyzogJI7OWKQFc888+9GB8u88udbTe3fu72uUt1i0pkMIYgZGdh0LHGWA7gAAOp6DAaHc7ZjXN7awjJ1Spq/ZU6mJ/dU1vOMF/wBttWfwiEcI/dXUf5narL4U7hGwVrm6AFw64C8j2KdSMjkXOBnHIYAHeTRu1Lz7VdSsrAtPM5Xn/tHOkfUCg6N4UWHY7KtR3upmP/NYuPoRVUccb7tNpaAeUMSJ6FsufoyVf1hbCKOONeiIqD0UAD8q5U322qJr+8l1A5mkA59yHQv8qigvbgrYdlsuNiMGV5JT6atK/wAqrU8rWbs7P+z2lvD/ALOKNPiFAP1zWzohSlKBWg38UmwuMfgB+AIJ+ma39YL22WWN42911Kn0IxUmMwzt1btcVdJhR+5l+IL2B2OF1aGPgHBXPzIq9ga552ts57eZ4ZB7SHH7Q7iPIirD3H35QqsF02lhhUkPRh3Bj3N59/r10WqsfTL2+09mm7EXrfHh6dViUr8Br9roeCV8ugIwQCPPnX1SgxrAo5hQD5ACslKUCsbQKTkqpPiQKyV+ZoCqByAwPKvx4weoB9Rmvi4uUjGp2VR4sQB9a+bO7SVA8bB0OcMpyDg45Hv5g0XE4y+uzVQSABy5kDFVS3GmyJz9jmPn+r5+fNqnm/l+YNnXcg94QuF/aYaR9SK5u3P2MLy8t7YkhZGwxXqFUFjjPfhTQWyOOFqOQtLj5x/469uzuLmzZWxLHJDk41SRqw+JQtgeZrHJwTsiOU1yD46kP5pVN707GNldzWxbX2TABsY1AgMDjuOCKDq63dWVShBUgFSvQg9MY5Yrz7R2TBcDTPDHKB0EiK4H8QNQ7glK52VHqJIWSVUz+EMeXoDqHwqczTKgyzBR4k4HzNEebZ2yLe3GIIYoh/5aKn9IFe2sUFwjjKMrDxUg/lWTNB5b/ZsM40zRRyDwdA4/mFeew3dtIDmG2gjPikSqfmBWzpQKie+m+lnYskN2rv2qltKoHGAce0Ce8/kaldV1v7w1k2ldCf7UIwI1jCGIvjBYk51jqW8KDZ7l/wCS71HmtLKJArlCWt0Qk4BOMA55Ec6mQFR/cTdr/J1otvr7QhndnC6cljnpk4wMDr3VvpZlUZZgo8ScD5mg8W0dh2tx/p7eGX/1I1f+oGslhsuCAYghjiHgiBP6RWeC5R/cdW/ZIP5VkzQMVjFsn4F+QrLSgVi+zJ+Bf4RWWlApX5mv2gUpSgUpSgj29m60d6gz7Eqj2HA+jDvX8qqLbe79xaHE0ZC5wHHND6N3ehwav6vl0BBBAIPIg881rrtxU79l7QuWPp1p6KH2PvPdWuBFKdI+43tL8Afd+BFSyy4pOOU1up80fT/KwP51Kdo7i2MvPsuzPjGdH8o9n6VoLnhZGf8AR3Dr+2gf+krWvduU6S7atp2G9xuU4n50eyDidan3o5l/dU/k/wDdWccSLLxk/s//ALqPPwtl7riM+qEf3mvgcLp/9vF/C1XNzo1za7Pn/cx5+yQScTLMdFmb0QD+phXjn4pRfct5D+0yr+WqvDHwsk+9coPSMn/vFe2DhbF9+4kP7Kqv56qZuybvZ1POZ82ruuKFwf8ARwxp+0S/5aa0d9vvfSdZyg8EAT641fWrFteHdinvI8n7Uh/JMA1vLHYVtDzigiQ+IQZ+eM03K51k/l7Hb8FrP3+SpKDZV5dHUsc0p/E2SP435fWrt3esewtoYj1SNVb1xz+ua2OKVnRb3XJtW21X4inEREK3473+jZ6x980yL8EzJ8sqvzFVTw529BYXguLhZGVY3VRGoY6mwM+0wwNOode+pf8ApA3+Z7WAH3I3lYebkKPojfOtVw54cJtK3kmkmkiCyGNQgU6sKpJOoeLY+FbHGmV9xttAh7G3uHfHIOERc+bB2IHopqtdl7u3+2Ll5QhHauXknZSsa58CffwBgKpJ5DOOtSPfvhYlhZvcxXDv2bJqV1UZDsE5FcYILA9/fXj4KbVmTaKQh27KVZAyZOnKqWDBegbIxkeJoLD3u3gi2FYw29uA0pXRErc8Y96R8deZzjvLeuKs2RuztHbjPM0gcKcGSdyFz10oqqccsclUAZrDxS2qbjadwScrGwgTyEfI/N9Z+NZt399tpWcCwW6ARrkjNuWJ1EsST35JoNRtHZ91sm7Ka+ynTSweJuTA9COQ1KcEYYdxyKm3EvbD3eztmXqkoz9pFIEJUaxyPQ9NUb49ahO8W0Ly+m7e4RzJpVMrEyjC5I5Y8z86ne2NkMu69uWBDJKJ8EYIEsjjoensyD5UHr/R/v2aS8jdmb2YnGok97g9f3akHGref7Lai3jbE1zlcg4Kxj3z5E5Cj9onuqB8Db5Yr+UMQqm2kYk9BoZD+WT8K0G3r+XbG0iYxkzOIYQfuIM4z4ADU7eGWoJpwO2HJLK97MzmOLMcQZiQzke02CeYVTj1Y961Xe3NrS3FzPJHI/62aQoA5A9pjpAGeXIiuiNpQJsvZEqw8hb27hSfvNpPM+bOcnzNc/8AD/Z4m2jZxYyO1Vz6RfrOf8FBem+e9CbHsolUB5igihQ95UAFm79K8s+JIHfmqe2ZsLaO3ZJJGkDhD7TzMRGhPMKiqDg47lXpjPXnk4v7VM+05lz7MAWFR3chqY+upiP3RWHdvfLaNlAIbZQI8l+cBcktzJ1d/d8AKDWbZ2PdbJu9BbsplUSLJCx5qSQCDgEjKkEEfdPLFT7fjbr32w7O7yVkE/ZyaSVywEiE8ugJUNjzFQLeTal7fyia5Ri6oIxpiZQACx6Y65Y8/TwqdHZjDdU61Ibte2wRggdvp6HxX86D94BXLtdXIZ2b9SpwzE/e8z51veOm8hhgjtI2IeY63IOCsaHlzHTU+PgrVFuA04S7uSxAUW5Yk9wVlJPwFau1Rtu7ZywPZO2o/wDDBH0HkWGB6yGg0u6d/Kt/Z5kf/wATACCzdDIoOQT4E10lvZttbK0muG/1a+yPxMeSr8WIFc9byoIttyY5Bb1H5dw1q/8AfUu497w6pIrNT7MY7aX9oghAfRct++tBFNwtmT7Sv0R5JCmTPO2th7IOSOuBqYhceBPhXTCjHSoNwh3Y+x2QeRcTXGJX8VX7ifAHJ82NTqiFKUoFKUoFKUoFKUoFKUoFKUoFKUoFKUNBzRxavu22rceEeiEfuKM/zFqufhLY9jsq25c5A0x/5jFh/KVrX7Q4R2M0kkrvca5HaRv1g6sSTj2OQ51ObG1WKNIk92NVRfRRgfQUEJ43S6dlSj8UkK/zhv8AtqsuCSZ2qnlDK39I/vq8d6t24toQ9hOXCaw/sEA5XOOZB5c6027HDe0sLgXEDTawrJhnBBDdcgKPAH4UFAb52rR316jcm7eY/wAbFh9GBq8rLijs1LSNu1IZY1HYhGLggAaRyx15ZzjzrY75cPbTaLCSTVHMBp7WMgEgdAwIIbHpnzqKRcDoM+1dzEeARVPzOfyorXbu8T9pXt3HbxRQASPz9hj2aZyxJ1/dXvwMnHiBVjcRrTtdmXijr2LOPVPbH1Ws+6+6Vrs9SttHgt7zsdTvjxY93kMDyrcXduJEeNvddSh9GGD9DRHIUFwyatDEa1aNsd6t1HoRVx8Cd19KvfyLzbMUOe5Qfab4kaR5KfGtuOC+z8e/cf2g/wAFWDYWiQxpFGoVI1CKB3ADAoqCcc7/ALPZhj755Y4/4SZT8P1ePjUB4EWGvaDyd0MLH95yFH0D1b2+G6EG0ljW4aQLGSwCMFySMZOQc4Gfma+Nz9yrbZvam3MhMujUXYN7mrGMAY940Rz9xDt2TaV4rZBMzMPMP7QPyIq4d3+JezYrGDXNpeOJEaLQxbKqAQABg8x1zit3vjuFabRIaUMkoGkSxkBseDAghgPMcsmoenA6DPtXc2PAIgPzOR9KK1ezOKm0ru6WC2hgHayYQMjMUXPVyHAOleZIx0OO6rL4iW3abMvV7+wdh6qNQ+or73V3NtNng/Z4/bYYaRjqdh4au4eQwK3N9arLG8be7IrI2PBgQfoaI5N2dtR4VnVOXbxGFj4KWUnHqFx6E1d3A7d3sbRrpx7dzzXyjX3f4jlvTTX3/mX2d+O4/tB/gqw7aBY0VEGFUBVA7gBgD5UVzRxPXRti88pI2+ccbf31sNxdlPtfarzTDKK5uZvDr7EfoSAP2UNWvvFwys724e4laYPJp1aXAHsqFHIqe4Ctxulupb7OjeO3DYdtbM51MTgAcwByAHTzPjQb2lKUQpSlApSlApSlApSlApSlApSlApSlApSlApSlApSlApSlApSlApSlApSlApSlApSlApSlApSlApSlApSlB//Z"/>
          <p:cNvSpPr>
            <a:spLocks noChangeAspect="1" noChangeArrowheads="1"/>
          </p:cNvSpPr>
          <p:nvPr/>
        </p:nvSpPr>
        <p:spPr bwMode="auto">
          <a:xfrm>
            <a:off x="215900" y="7937"/>
            <a:ext cx="304800" cy="304801"/>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AutoShape 26" descr="data:image/jpeg;base64,/9j/4AAQSkZJRgABAQAAAQABAAD/2wCEAAkGBhQRERUUEhQWFRUWFhoYGBcVGRoXHBwZFhoWFhscGRgZHyYeIyIjGR0eIC8iJCcpLSwsHR49NTAqNSYwLCkBCQoKDgwOGA4PGTUlHiUsKTQ1NTUtKTUzNTU0LC8uKjQuLDQrNSssLzQ1NSw1MzY1Liw1NjQsNS81LSkzLDQsNf/AABEIAHoAuAMBIgACEQEDEQH/xAAcAAEAAwEAAwEAAAAAAAAAAAAABQYHBAIDCAH/xABBEAACAQMCAwUGAgcFCQEAAAABAgMABBEFEgYHIRMiMUFRFDJhcYGRQnIII2KCobGyFTNSk8IXQ1SDkqTB0fAk/8QAGQEBAQEBAQEAAAAAAAAAAAAAAAIDBAEF/8QALhEBAAIBAgMGAwkAAAAAAAAAAAECAxESBCExE0FhcaHwUbHRBRQiMlJTgZHB/9oADAMBAAIRAxEAPwDcaUpQKUpQKUpQKUpQKUpQKUpQKUpQKUpQKUpQKUpQKUpQKUpQKUpQKUpQKUpQKVX5uP8AT0Zla9t1ZSVYGRQQQcEEZ8jXh/tG03/jrb/NX/3QWOlZ5x9zajsbeGa17K5E0jqCH7uIwC2CueoJA+tWFb+8ntbZ4EhjkmjV5DIWZY9yhsKowWPXHX0pKq13TpqsJNVrW+N4olcW5FxMgz2ce5gAOp3OgKrgetE4L7Xrezy3J/wE9nF/lJjP7xNT9rZRxIEjRUUeCqAo+wqec+DaOypPP8XpH19IQ/CmqXVyna3EKQIw7i5YuR6tnGB6DGflU/SlexGkMslotaZiNI+BSlK9QUpSgUpSgUpSgUpSgUpSgUpSgV4u4AJJAA6knoAB6moTiHjCG0IQ5knb3IYxudifDoPAfE/xqHXhm51Ah9Rfs4s5W0hOB/zX8SfgP4VM27odNMHLfknbX1nyjv8Al4qNzO5Y6fZafNdx9q0pK7C0m4FpGHXGOvQk1w8puU1pqFibi6EhZpWCbH2jau0eGP8AFuqa/SO1IJaW1uOnaSs+P2Ylx/Nx9qvXLLTPZ9KtE8CYg5+cn6z/AFVTmYjzf0yK1ubPT7cOYoYyQudzlriQlsepIC4+lWfivmZrGmvE01pBDbv0jiPfO1cd13VujBSPAAfCo+Ae3cXk+Kwyn/tkx/WK6f0irwy3Nnap1baz49TKyxr/AEn70F34t5sxWdlbzrGXmuo1eKEnwDAHLkeQJx094+HmRT9Y5ka5p3ZT3ttAIZGxsAwR03bchyyttz458KqvGelvca/HZpJ2XZiC3idvBRHGpUgfm6/M1KcW8Gv2kdrf64HkYhkidJpDljsU4XOCc4GaDetI1JbmCKdM7ZUV1z44YA9fjXXUfw/pXstrBADnsokjz4ZKqATj4nrUhQKUpQKUpQKUpQKUpQKUpQKUpQKpmucXSTSmz04b5vCSb8EQ8CSfMj+fqelc/F/Ecs8406xb9a399KP92vmM+uPE+XQeJ6Wfh3h2KyhEUQ+LMfeZvMsf/sVnrNp0h3Vx1wVjJkjW09I/2fD4R3+Tk4Z4QjswWJMs79ZJn6sxPjgnwHwpxjxtb6XEklzv2u+xRGNxzgt4EjpgfyqfrBf0kdS3T2luPwo8hHxkYIP6D96uIiOUOTJktktutOsvDjXjHRNWlje4lvo+zQqAiRhepySchjn5egraeG9at7u3SS0cPFjaCOmNoA2kHqCBjoay3mJpGl2mjbAlt7SI40jaPZ2hkG0M2V6noCST0+9Vvl5xsdF03tnhaUXVwwjXds7sKKGcHBzlmC/u16hq/CnK230+7kukkmklkVge1KEd9g7EbVBzkevmarGoW+l6hrybprlruF1AjCjss2+XwSVzjIOetSmjc5Yrq9FtDFlBGzyzb+6uxN7bRjvAHu7umaguAeLrG4lvL2PTlgkt4XmeXtCxYvuYjqMAthutBauOeUdrqcgmZnhmwAXjwdwHhuU+Y8iMH516+D+TlpYSictJcTg5V5SMKfVVHn8ST8MVXtP5/G4STsdPmklXBWOMmTu9dzOVTuhcDyOc/CprltzeTVZWgeHsZlUuAG3qyggHBwCCMjpQaJSsw4l51iO4e3sLV714we0ZC20bfewEViQPNug+dTHLzmjDqscpKdhJCN0is2V2HPfD4HToc5HSgu9KyTVeezF5BYWMl1FD783fC4HnhUOF+LEfKpPTOc6XGnS3Uds7TQuiPbqdxzIe6ysF93Aby/CaDRnlC4yQMnAycZPoK8q+XbbmBLNrPtzQSzBGZktwzNsG3YMdCBgnJ6DrWz8V82YdPhhMkbNczRq4tlPeXeAe+2OnXp4ZJHQUF7pWQW3PmSKdI9QsJLVHx3iXyFJxu2Oikj1Iqwcw+bKaVJCgh7cyoXyHCgLnCnwOc9ftQX+lY9rXP14GRl0+TsH6pLKWj7QdMmPKYI9Ov2rUdA1pLy2iuIs7JUDDPiM+IPxByPpQSFKUoFV/jjiL2K0eRf7w9yP87Z6/QZP0qwVlPO25O63j8tsjfXuqP4Z+9Z5LbazLu+z8EZ+IpS3T6c1i5Y8Pdjbdu/Wa477MfHaclRn4+8fifhV0ri0WRWt4SnumNNvy2jFdtVWNIiIYcRktly2vbrqV84cd2X9qcS+zZIXckJK9SFRNzkZ6dO9X0fWdcMcqWtdVk1CW4EpcysECFcGU+pJ8FJFUwcOmfo8WEbhpZJ5gPwMVRT89ihvsRVP5zWqy6nY6fCoRESONVUYCmaTHQflCmvoOs8ueVjS60NSknBVXVhFsOe4m1Ruz5Hr4UHVx1aQabo1z7PGkYWAxLtAB/WYj97xJ65JPjWS8ND2bhm/m8GuZkgHxVduf5vW2cxOEH1Oz9mSURZkVmYruyFycYBHng/SqNxXwHbwaXaadLqENtsdpS0vTtG72cKWHQF/j5UEhyQ09LTR2uWGDIZJXbzKRZCjPoApP1NZfy+lkSLVdQXo0dsVUjpte5fGR8gCftWsR6rp66T/Z8WpWqt7P2PaGRcZYYZsbvPJ8/OvfwLyxhttOuLZ5luEuiS0kYwNpUKu05PgckH1NBWv0foIrfT7u8lIUdoQznyjhQN8/FifoKjOPLjTIdKlk0gKO3mS3ldO093BmK9/12jOPI13Q8iL1Ee2TUdto77mQK2W8OrJnbnAHnjoKuN/yjtn0saejMgVhIsvRm7XqC7DoDkEjHTpjHhQZvwRoutxacrWclrHbShpP1mwHvd0liynyHr4Yqe5acLTaNa6hdTPEw7EFDFIJBmJZWOSPPJUfWvXDyT1BoVtZdT//ACKf7tQx6Z3Y2kgePXBJGavV5wbbW+kSWKyCCExlTLIQO8/43JwMlsenoKDOf0btNy93cN44SIH13Eu38lqM5cn+0OJJZ5u8UMsoDeRU9mg/dBGPkKtfKzl3PZzCWPUYprXcd8dudyuwUgbj4DGQfoK89c5LTLetd6Zd+zO7MxUg90v1bay/hJ/CRQQH6Rd+stxZ20Y3SqHYgdT+uKKi/UqenyqF4m0/2rX7SyfviFba3fzyI0V5P9VaXwhyfFvc+2X07XdzncCw7qt5N1JLEDwzgD08MfujcqGi1h9SkuFk3PI4jCEY7QFV72fwqceFBW/0kb8LDaQDHV3k+QRQg/qP2rTeBdM9n061i81gTP5mAZv4k1VuYfKltVu4pjcBI40VOz2EkjcWbrkeIOPpWiqMUH7SlKBVJ5o8MPd26yRDdJCSdo8WRgNwHxGAQPgau1Km1d0aS2wZrYMkZK9YYzwHzH9kUQXALQg91h1ZPUEea5+o+NarpvENvcDMM0b/AADDP1U9R9RUTxDy8tLwlmQxyHxkj7pJ/aHgfqM/GqRecl5wcxTxv6bgyH7jNYx2lOWmsPr5J4Li537tlp68tY9/016lYyOXGqJ0WQY/ZnYf+K8xy11R/emA/NO5/kKrtLfpY/cMH78e/wCWuXF/HGMu6KP2mA/magr/AJiWMOc3CufSLMn8V6fxqkW/JaZjmW4QflVnP3YirBp/KC0THatJKfi2xfsnX+NN2SekJ7Dgcf5ss28o0+aw8McTpfo8kSOqK+wF8AkgAnABPrWL85c3uu21oM4CxRHHkZX3Mf8ApI+1btpmkxW0fZwII0BzhfU+J6181HSptZ165FvL2bdpK6yEt3ViOxSCvUdAAMetaxrpzfOyzSbzNI0juW/mJydsLHT5biOSZZExsDurBmLAbcbQeo9DUnyCuWg0y4luHCW4lJRnOFACgOQT5bsD5g1nnMHhC70trdrudbxXZiqu0rLlNuQwJBwQw8D61L84eJTIljZW6dlEbeKYwxjpvlHcQAeO0eA8y1es2kf7d9L7TZ2smM47Tsm2/P8AxY/dqZ1vmdYWjxpNNgyRrIhVGdWRyQGDKCMHFYtxPdy3NjHaQ6HNAYypWURuzd0EHJEYJLeZJqO5gaLJDp2ktKrK/YzRsGBDDbJvUEHqO69B9Ka5rsNlA09w+yNMZOCfEgAADqTk+VUbjnirTr/SwZbmSK3nl2rIsTbmMR3EBSucZHjjyqn8faxJrN1Y6Zbt0KRyzMOoDPGrEn8kZJ+bYrl542qxyadp1uMLFFhV+MrLGufidmfqfWg07hNrLSdJjcTkWxzIJZRtZu0O4dwDJJHgAM4Fcum88NMmlEQldCxwGkQqmT0GW64+ZwKyzmjqbS6rDZpG88NmI41gTOX2qrPgKCclcLnHQCvTx7cz6ikKw6NLamLd1SFzlSAAvdjXoMUG53fMSyivBZPIRcFlUJsfGXAK97G3rkeddHFHGtppqobuXs+0JCgKzE7cE9FBOBkdfiKxHiW0eHiDTO0zvZLHdnx3DbG2fqtefGiNrN3qNyCTbafAyRkeBdc4x65bc3yC+ooN20viGC5thdRPmEqzbyCvRMhiQeoxg1xcLcb2upbzaOziPG4lHQAtnAywGT08qxWTixoeGba1iyZrqSWLA6ns1kO7H5iVX45NbHy64TGm2EUGB2mN8pHnI2N3X4dFHwFBZqUpQKUpQKUpQKUpQKUpQc+oFxFJ2QzJsbYM4y2DtGT08cVlvJnlvdafcXE14iqzRqiYdXzltz52np7q/etapQZXzr4FvNTa29lRXWIS7tzqmC5jx7x69FqH5gcsb1pbW9slDyQxQK0WV3K8GMFckKw6AEZ8vPNbZSgx2HSNf1SeNrpzp8Ce8IXKMwPvYVXYknwBYgDyHjmf5x8DzajaQpaqHkilzhmC9woynvMfXbWh0oMz5OctZNOWWa7Ue0SdwAMH2xjB94dMsfH4KK4Nc5fXl1xDHePGvssbxkNvXO2JQw7mc9ZK1ulBivGfAmo22r/2lp0az7m3bSRlWKbGDKSpII81OevlUrw5oOs3t6l1qMrWsKEEW8LlQ+05AKqxGCfEsSSOmMeGq0oMn5w8vby+ura4slBeNCrMXVCCr70I3H1JqZ0Dl+1roUtmADcTQyF+owZpFIA3eGB3Vz8Kv9KDE+WHKC6gu0m1BQEt1zAgdXG8knOFPQKSW+ZHpW2UpQKUpQKUpQKUpQKUpQKUpQKUpQKUpQKUpQKUpQKUpQKUpQKUpQKUpQf/2Q==">
            <a:hlinkClick r:id="rId3"/>
          </p:cNvPr>
          <p:cNvSpPr>
            <a:spLocks noChangeAspect="1" noChangeArrowheads="1"/>
          </p:cNvSpPr>
          <p:nvPr/>
        </p:nvSpPr>
        <p:spPr bwMode="auto">
          <a:xfrm>
            <a:off x="28575" y="-693738"/>
            <a:ext cx="2190750" cy="1457326"/>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02229643"/>
      </p:ext>
    </p:extLst>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Goals/Plans	</a:t>
            </a:r>
            <a:endParaRPr lang="en-US" dirty="0"/>
          </a:p>
        </p:txBody>
      </p:sp>
      <p:sp>
        <p:nvSpPr>
          <p:cNvPr id="3" name="Content Placeholder 2"/>
          <p:cNvSpPr>
            <a:spLocks noGrp="1"/>
          </p:cNvSpPr>
          <p:nvPr>
            <p:ph sz="quarter" idx="1"/>
          </p:nvPr>
        </p:nvSpPr>
        <p:spPr/>
        <p:txBody>
          <a:bodyPr>
            <a:normAutofit/>
          </a:bodyPr>
          <a:lstStyle/>
          <a:p>
            <a:pPr marL="0" indent="0">
              <a:buNone/>
            </a:pPr>
            <a:r>
              <a:rPr lang="en-US" sz="2400" dirty="0" smtClean="0"/>
              <a:t>Washburn staff will go through the results and see what areas can be improved upon</a:t>
            </a:r>
          </a:p>
          <a:p>
            <a:pPr marL="0" indent="0">
              <a:buNone/>
            </a:pPr>
            <a:endParaRPr lang="en-US" sz="2400" dirty="0"/>
          </a:p>
          <a:p>
            <a:pPr marL="0" indent="0">
              <a:buNone/>
            </a:pPr>
            <a:r>
              <a:rPr lang="en-US" sz="2400" dirty="0" smtClean="0"/>
              <a:t>Teachers will incorporate this information into curriculum and classrooms next year to help make the concepts easier to understand</a:t>
            </a:r>
          </a:p>
          <a:p>
            <a:pPr marL="0" indent="0">
              <a:buNone/>
            </a:pPr>
            <a:endParaRPr lang="en-US" sz="2400" dirty="0"/>
          </a:p>
          <a:p>
            <a:pPr marL="0" indent="0">
              <a:buNone/>
            </a:pPr>
            <a:r>
              <a:rPr lang="en-US" sz="2400" dirty="0" smtClean="0"/>
              <a:t>They are not teaching to the test, but rather will give you extra help in areas that can use it</a:t>
            </a:r>
          </a:p>
          <a:p>
            <a:pPr marL="0" indent="0">
              <a:buNone/>
            </a:pPr>
            <a:endParaRPr lang="en-US" sz="2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66942228"/>
      </p:ext>
    </p:extLst>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Remember		</a:t>
            </a:r>
            <a:endParaRPr lang="en-US" dirty="0"/>
          </a:p>
        </p:txBody>
      </p:sp>
      <p:sp>
        <p:nvSpPr>
          <p:cNvPr id="3" name="Content Placeholder 2"/>
          <p:cNvSpPr>
            <a:spLocks noGrp="1"/>
          </p:cNvSpPr>
          <p:nvPr>
            <p:ph sz="quarter" idx="1"/>
          </p:nvPr>
        </p:nvSpPr>
        <p:spPr>
          <a:xfrm>
            <a:off x="612648" y="1600200"/>
            <a:ext cx="8153400" cy="5029200"/>
          </a:xfrm>
        </p:spPr>
        <p:txBody>
          <a:bodyPr>
            <a:noAutofit/>
          </a:bodyPr>
          <a:lstStyle/>
          <a:p>
            <a:pPr marL="0" indent="0">
              <a:buNone/>
            </a:pPr>
            <a:r>
              <a:rPr lang="en-US" sz="2800" dirty="0" smtClean="0"/>
              <a:t>Colleges look at more information than just your ACT score</a:t>
            </a:r>
          </a:p>
          <a:p>
            <a:pPr marL="0" indent="0">
              <a:buNone/>
            </a:pPr>
            <a:r>
              <a:rPr lang="en-US" sz="2800" dirty="0"/>
              <a:t>	</a:t>
            </a:r>
            <a:r>
              <a:rPr lang="en-US" sz="2000" dirty="0" smtClean="0"/>
              <a:t>-GPA</a:t>
            </a:r>
          </a:p>
          <a:p>
            <a:pPr marL="0" indent="0">
              <a:buNone/>
            </a:pPr>
            <a:r>
              <a:rPr lang="en-US" sz="2000" dirty="0"/>
              <a:t>	</a:t>
            </a:r>
            <a:r>
              <a:rPr lang="en-US" sz="2000" dirty="0" smtClean="0"/>
              <a:t>-Rigor of Classes</a:t>
            </a:r>
          </a:p>
          <a:p>
            <a:pPr marL="0" indent="0">
              <a:buNone/>
            </a:pPr>
            <a:r>
              <a:rPr lang="en-US" sz="2000" dirty="0"/>
              <a:t>	</a:t>
            </a:r>
            <a:r>
              <a:rPr lang="en-US" sz="2000" dirty="0" smtClean="0"/>
              <a:t>-Extracurricular Activities (Sports, Theatre, Robotics, </a:t>
            </a:r>
            <a:r>
              <a:rPr lang="en-US" sz="2000" dirty="0" err="1" smtClean="0"/>
              <a:t>etc</a:t>
            </a:r>
            <a:r>
              <a:rPr lang="en-US" sz="2000" dirty="0" smtClean="0"/>
              <a:t>)</a:t>
            </a:r>
          </a:p>
          <a:p>
            <a:pPr marL="0" indent="0">
              <a:buNone/>
            </a:pPr>
            <a:r>
              <a:rPr lang="en-US" sz="2000" dirty="0"/>
              <a:t>	</a:t>
            </a:r>
            <a:r>
              <a:rPr lang="en-US" sz="2000" dirty="0" smtClean="0"/>
              <a:t>-Employment </a:t>
            </a:r>
          </a:p>
          <a:p>
            <a:pPr marL="0" indent="0">
              <a:buNone/>
            </a:pPr>
            <a:r>
              <a:rPr lang="en-US" sz="2000" dirty="0"/>
              <a:t>	</a:t>
            </a:r>
            <a:r>
              <a:rPr lang="en-US" sz="2000" dirty="0" smtClean="0"/>
              <a:t>-Community Service (Volunteering, mission trips, etc.)</a:t>
            </a:r>
          </a:p>
          <a:p>
            <a:pPr marL="0" indent="0">
              <a:buNone/>
            </a:pPr>
            <a:r>
              <a:rPr lang="en-US" sz="2000" dirty="0"/>
              <a:t>	</a:t>
            </a:r>
            <a:r>
              <a:rPr lang="en-US" sz="2000" dirty="0" smtClean="0"/>
              <a:t>-Special Circumstances</a:t>
            </a:r>
          </a:p>
          <a:p>
            <a:pPr marL="0" indent="0">
              <a:buNone/>
            </a:pPr>
            <a:r>
              <a:rPr lang="en-US" sz="2000" dirty="0"/>
              <a:t>	</a:t>
            </a:r>
            <a:r>
              <a:rPr lang="en-US" sz="2000" dirty="0" smtClean="0"/>
              <a:t>-Personal Essay</a:t>
            </a:r>
          </a:p>
          <a:p>
            <a:pPr marL="0" indent="0">
              <a:buNone/>
            </a:pPr>
            <a:r>
              <a:rPr lang="en-US" sz="2000" dirty="0" smtClean="0"/>
              <a:t>	-Letters of Recommendation</a:t>
            </a:r>
          </a:p>
          <a:p>
            <a:pPr marL="0" indent="0">
              <a:buNone/>
            </a:pPr>
            <a:r>
              <a:rPr lang="en-US" sz="2000" dirty="0"/>
              <a:t>	</a:t>
            </a:r>
            <a:r>
              <a:rPr lang="en-US" sz="2000" dirty="0" smtClean="0"/>
              <a:t>-Other Awards or Acknowledgements</a:t>
            </a:r>
          </a:p>
          <a:p>
            <a:pPr marL="0" indent="0">
              <a:buNone/>
            </a:pPr>
            <a:r>
              <a:rPr lang="en-US" sz="2200" dirty="0" smtClean="0">
                <a:solidFill>
                  <a:srgbClr val="FF0000"/>
                </a:solidFill>
              </a:rPr>
              <a:t>YOU ARE MORE THAN JUST A TEST SCORE!</a:t>
            </a:r>
            <a:endParaRPr lang="en-US" sz="2200" dirty="0">
              <a:solidFill>
                <a:srgbClr val="FF00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56556539"/>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sz="quarter" idx="1"/>
          </p:nvPr>
        </p:nvSpPr>
        <p:spPr/>
        <p:txBody>
          <a:bodyPr/>
          <a:lstStyle/>
          <a:p>
            <a:pPr marL="0" indent="0">
              <a:buNone/>
              <a:defRPr/>
            </a:pPr>
            <a:endParaRPr lang="en-US" sz="2800" dirty="0" smtClean="0"/>
          </a:p>
          <a:p>
            <a:pPr>
              <a:defRPr/>
            </a:pPr>
            <a:r>
              <a:rPr lang="en-US" sz="2800" dirty="0" smtClean="0"/>
              <a:t>To understand your practice ACT score report</a:t>
            </a:r>
          </a:p>
          <a:p>
            <a:pPr>
              <a:defRPr/>
            </a:pPr>
            <a:r>
              <a:rPr lang="en-US" sz="2800" dirty="0" smtClean="0"/>
              <a:t>How to improve your ACT score</a:t>
            </a:r>
          </a:p>
          <a:p>
            <a:pPr>
              <a:defRPr/>
            </a:pPr>
            <a:endParaRPr lang="en-US" sz="2800" dirty="0"/>
          </a:p>
          <a:p>
            <a:pPr>
              <a:defRPr/>
            </a:pPr>
            <a:endParaRPr lang="en-US" sz="2800" dirty="0"/>
          </a:p>
          <a:p>
            <a:pPr>
              <a:defRPr/>
            </a:pPr>
            <a:endParaRPr lang="en-US" sz="2800" dirty="0" smtClean="0"/>
          </a:p>
          <a:p>
            <a:pPr>
              <a:defRPr/>
            </a:pPr>
            <a:endParaRPr lang="en-US" sz="2800" dirty="0"/>
          </a:p>
          <a:p>
            <a:pPr marL="0" indent="0">
              <a:buNone/>
              <a:defRPr/>
            </a:pPr>
            <a:endParaRPr lang="en-US" sz="2500" dirty="0"/>
          </a:p>
          <a:p>
            <a:endParaRPr lang="en-US" dirty="0"/>
          </a:p>
        </p:txBody>
      </p:sp>
      <p:pic>
        <p:nvPicPr>
          <p:cNvPr id="10" name="Picture 9"/>
          <p:cNvPicPr>
            <a:picLocks noChangeAspect="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7998619" y="76200"/>
            <a:ext cx="967362" cy="1093371"/>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49808290"/>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What is the ACT</a:t>
            </a:r>
            <a:endParaRPr lang="en-US" sz="4000" dirty="0"/>
          </a:p>
        </p:txBody>
      </p:sp>
      <p:sp>
        <p:nvSpPr>
          <p:cNvPr id="3" name="Content Placeholder 2"/>
          <p:cNvSpPr>
            <a:spLocks noGrp="1"/>
          </p:cNvSpPr>
          <p:nvPr>
            <p:ph sz="quarter" idx="1"/>
          </p:nvPr>
        </p:nvSpPr>
        <p:spPr>
          <a:xfrm>
            <a:off x="609600" y="1589567"/>
            <a:ext cx="7924800" cy="4572000"/>
          </a:xfrm>
        </p:spPr>
        <p:txBody>
          <a:bodyPr>
            <a:normAutofit/>
          </a:bodyPr>
          <a:lstStyle/>
          <a:p>
            <a:r>
              <a:rPr lang="en-US" dirty="0" smtClean="0"/>
              <a:t>The ACT is a popular US college admissions test that measures what you learn in high school to determine your college readiness</a:t>
            </a:r>
          </a:p>
          <a:p>
            <a:pPr lvl="0"/>
            <a:r>
              <a:rPr lang="en-US" sz="2800" dirty="0">
                <a:solidFill>
                  <a:prstClr val="black"/>
                </a:solidFill>
              </a:rPr>
              <a:t>The ACT test is intended for JUNIORS, </a:t>
            </a:r>
            <a:r>
              <a:rPr lang="en-US" sz="2800" dirty="0" smtClean="0">
                <a:solidFill>
                  <a:prstClr val="black"/>
                </a:solidFill>
              </a:rPr>
              <a:t>so remember you still have a year of cognitive growth before taking the real ACT</a:t>
            </a:r>
          </a:p>
          <a:p>
            <a:r>
              <a:rPr lang="en-US" dirty="0" smtClean="0"/>
              <a:t>57% of students increase their Composite score on the retest (the real ACT next </a:t>
            </a:r>
            <a:r>
              <a:rPr lang="en-US" smtClean="0"/>
              <a:t>year)</a:t>
            </a:r>
            <a:endParaRPr lang="en-US" dirty="0" smtClean="0"/>
          </a:p>
        </p:txBody>
      </p:sp>
      <p:pic>
        <p:nvPicPr>
          <p:cNvPr id="6" name="Picture 5"/>
          <p:cNvPicPr>
            <a:picLocks noChangeAspect="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7998619" y="76200"/>
            <a:ext cx="967362" cy="1093371"/>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76058939"/>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Student Summary</a:t>
            </a:r>
            <a:endParaRPr lang="en-US" dirty="0"/>
          </a:p>
        </p:txBody>
      </p:sp>
      <p:sp>
        <p:nvSpPr>
          <p:cNvPr id="3" name="Content Placeholder 2"/>
          <p:cNvSpPr>
            <a:spLocks noGrp="1"/>
          </p:cNvSpPr>
          <p:nvPr>
            <p:ph sz="quarter" idx="1"/>
          </p:nvPr>
        </p:nvSpPr>
        <p:spPr>
          <a:xfrm>
            <a:off x="609600" y="1589567"/>
            <a:ext cx="7924800" cy="4572000"/>
          </a:xfrm>
        </p:spPr>
        <p:txBody>
          <a:bodyPr>
            <a:normAutofit fontScale="92500" lnSpcReduction="20000"/>
          </a:bodyPr>
          <a:lstStyle/>
          <a:p>
            <a:r>
              <a:rPr lang="en-US" dirty="0" smtClean="0"/>
              <a:t>The Student Summary report breaks down the test score into subject scores:</a:t>
            </a:r>
          </a:p>
          <a:p>
            <a:pPr lvl="1"/>
            <a:r>
              <a:rPr lang="en-US" sz="3000" dirty="0" smtClean="0"/>
              <a:t>English</a:t>
            </a:r>
          </a:p>
          <a:p>
            <a:pPr lvl="1"/>
            <a:r>
              <a:rPr lang="en-US" sz="3000" dirty="0" smtClean="0"/>
              <a:t>Math</a:t>
            </a:r>
          </a:p>
          <a:p>
            <a:pPr lvl="1"/>
            <a:r>
              <a:rPr lang="en-US" sz="3000" dirty="0" smtClean="0"/>
              <a:t>Reading</a:t>
            </a:r>
          </a:p>
          <a:p>
            <a:pPr lvl="1"/>
            <a:r>
              <a:rPr lang="en-US" sz="3000" dirty="0" smtClean="0"/>
              <a:t>Science</a:t>
            </a:r>
          </a:p>
          <a:p>
            <a:pPr marL="0" lvl="0" indent="0">
              <a:buClr>
                <a:srgbClr val="F69D1A"/>
              </a:buClr>
              <a:buNone/>
            </a:pPr>
            <a:r>
              <a:rPr lang="en-US" dirty="0" smtClean="0"/>
              <a:t>	</a:t>
            </a:r>
            <a:r>
              <a:rPr lang="en-US" sz="2600" u="sng" dirty="0" smtClean="0"/>
              <a:t>Composite</a:t>
            </a:r>
            <a:r>
              <a:rPr lang="en-US" sz="2600" dirty="0" smtClean="0"/>
              <a:t>:  The average of these four sections</a:t>
            </a:r>
          </a:p>
          <a:p>
            <a:pPr marL="0" lvl="0" indent="0">
              <a:buClr>
                <a:srgbClr val="F69D1A"/>
              </a:buClr>
              <a:buNone/>
            </a:pPr>
            <a:r>
              <a:rPr lang="en-US" sz="2600" dirty="0" smtClean="0"/>
              <a:t>	</a:t>
            </a:r>
            <a:r>
              <a:rPr lang="en-US" sz="2600" u="sng" dirty="0" smtClean="0"/>
              <a:t>STEM</a:t>
            </a:r>
            <a:r>
              <a:rPr lang="en-US" sz="2600" dirty="0" smtClean="0"/>
              <a:t>:  the average math and science</a:t>
            </a:r>
          </a:p>
          <a:p>
            <a:pPr marL="0" lvl="0" indent="0">
              <a:buClr>
                <a:srgbClr val="F69D1A"/>
              </a:buClr>
              <a:buNone/>
            </a:pPr>
            <a:r>
              <a:rPr lang="en-US" sz="2600" dirty="0" smtClean="0"/>
              <a:t>	</a:t>
            </a:r>
            <a:r>
              <a:rPr lang="en-US" sz="2600" u="sng" dirty="0" smtClean="0"/>
              <a:t>ELA</a:t>
            </a:r>
            <a:r>
              <a:rPr lang="en-US" sz="2600" dirty="0" smtClean="0"/>
              <a:t>:  the average </a:t>
            </a:r>
            <a:r>
              <a:rPr lang="en-US" sz="2600" dirty="0" err="1" smtClean="0"/>
              <a:t>english</a:t>
            </a:r>
            <a:r>
              <a:rPr lang="en-US" sz="2600" dirty="0" smtClean="0"/>
              <a:t>, reading, and writing.  	*Since writing wasn’t scored, there aren’t ELA 	scores</a:t>
            </a:r>
          </a:p>
        </p:txBody>
      </p:sp>
      <p:pic>
        <p:nvPicPr>
          <p:cNvPr id="6" name="Picture 5"/>
          <p:cNvPicPr>
            <a:picLocks noChangeAspect="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7998619" y="76200"/>
            <a:ext cx="967362" cy="1093371"/>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91638592"/>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Student Summary</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7998619" y="76200"/>
            <a:ext cx="967362" cy="1093371"/>
          </a:xfrm>
          <a:prstGeom prst="rect">
            <a:avLst/>
          </a:prstGeom>
        </p:spPr>
      </p:pic>
      <p:sp>
        <p:nvSpPr>
          <p:cNvPr id="4" name="Content Placeholder 3"/>
          <p:cNvSpPr>
            <a:spLocks noGrp="1"/>
          </p:cNvSpPr>
          <p:nvPr>
            <p:ph sz="quarter" idx="1"/>
          </p:nvPr>
        </p:nvSpPr>
        <p:spPr>
          <a:xfrm>
            <a:off x="838201" y="1752600"/>
            <a:ext cx="8127780" cy="4419600"/>
          </a:xfrm>
        </p:spPr>
        <p:txBody>
          <a:bodyPr>
            <a:normAutofit fontScale="92500"/>
          </a:bodyPr>
          <a:lstStyle/>
          <a:p>
            <a:pPr marL="0" indent="0">
              <a:buNone/>
            </a:pPr>
            <a:r>
              <a:rPr lang="en-US" dirty="0" smtClean="0">
                <a:solidFill>
                  <a:srgbClr val="FF0000"/>
                </a:solidFill>
              </a:rPr>
              <a:t>Also provided is a detailed summary of how you scored within each major section, including Right, Wrong, and Omitted:</a:t>
            </a:r>
          </a:p>
          <a:p>
            <a:pPr marL="0" indent="0">
              <a:buNone/>
            </a:pPr>
            <a:r>
              <a:rPr lang="en-US" dirty="0" smtClean="0"/>
              <a:t>English:</a:t>
            </a:r>
            <a:r>
              <a:rPr lang="en-US" dirty="0"/>
              <a:t> </a:t>
            </a:r>
            <a:r>
              <a:rPr lang="en-US" dirty="0" smtClean="0"/>
              <a:t> Usage/Mechanics (UM) and Rhetorical Skills 	(RH)</a:t>
            </a:r>
          </a:p>
          <a:p>
            <a:pPr marL="0" indent="0">
              <a:buNone/>
            </a:pPr>
            <a:r>
              <a:rPr lang="en-US" dirty="0" smtClean="0"/>
              <a:t>Math:  Pre-Algebra/Algebra (EA) and Geometry (GT)</a:t>
            </a:r>
          </a:p>
          <a:p>
            <a:pPr marL="0" indent="0">
              <a:buNone/>
            </a:pPr>
            <a:r>
              <a:rPr lang="en-US" dirty="0" smtClean="0"/>
              <a:t>Reading:  Social Studies/Sciences (SS) and 	Arts/Literature (AL)</a:t>
            </a:r>
          </a:p>
          <a:p>
            <a:pPr marL="0" indent="0">
              <a:buNone/>
            </a:pPr>
            <a:r>
              <a:rPr lang="en-US" dirty="0" smtClean="0"/>
              <a:t>Science:  Conflicting Viewpoint (CV), Data 	Representation (DR), and Research Summary (RS)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88099287"/>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Subject Subsection Examples</a:t>
            </a:r>
            <a:endParaRPr lang="en-US" dirty="0"/>
          </a:p>
        </p:txBody>
      </p:sp>
      <p:sp>
        <p:nvSpPr>
          <p:cNvPr id="3" name="Content Placeholder 2"/>
          <p:cNvSpPr>
            <a:spLocks noGrp="1"/>
          </p:cNvSpPr>
          <p:nvPr>
            <p:ph sz="quarter" idx="2"/>
          </p:nvPr>
        </p:nvSpPr>
        <p:spPr/>
        <p:txBody>
          <a:bodyPr>
            <a:normAutofit fontScale="32500" lnSpcReduction="20000"/>
          </a:bodyPr>
          <a:lstStyle/>
          <a:p>
            <a:pPr marL="0" indent="0">
              <a:buNone/>
            </a:pPr>
            <a:endParaRPr lang="en-US" dirty="0"/>
          </a:p>
          <a:p>
            <a:pPr marL="0" indent="0">
              <a:buNone/>
            </a:pPr>
            <a:r>
              <a:rPr lang="en-US" b="1" dirty="0"/>
              <a:t>Usage/Mechanics:  </a:t>
            </a:r>
          </a:p>
          <a:p>
            <a:pPr marL="0" indent="0">
              <a:buNone/>
            </a:pPr>
            <a:r>
              <a:rPr lang="en-US" dirty="0"/>
              <a:t>Q.</a:t>
            </a:r>
            <a:r>
              <a:rPr lang="en-US" b="1" dirty="0"/>
              <a:t> </a:t>
            </a:r>
            <a:r>
              <a:rPr lang="en-US" dirty="0"/>
              <a:t>After previewing the new movies coming out, </a:t>
            </a:r>
            <a:r>
              <a:rPr lang="en-US" u="sng" dirty="0"/>
              <a:t>them and the theme park trip</a:t>
            </a:r>
            <a:r>
              <a:rPr lang="en-US" dirty="0"/>
              <a:t> seem to be the best two activities to do on spring break.</a:t>
            </a:r>
          </a:p>
          <a:p>
            <a:pPr marL="0" lvl="0" indent="0">
              <a:buNone/>
            </a:pPr>
            <a:r>
              <a:rPr lang="en-US" dirty="0" smtClean="0"/>
              <a:t>A)  NO </a:t>
            </a:r>
            <a:r>
              <a:rPr lang="en-US" dirty="0"/>
              <a:t>CHANGE</a:t>
            </a:r>
          </a:p>
          <a:p>
            <a:pPr marL="0" lvl="0" indent="0">
              <a:buNone/>
            </a:pPr>
            <a:r>
              <a:rPr lang="en-US" dirty="0" smtClean="0"/>
              <a:t>B)  them </a:t>
            </a:r>
            <a:r>
              <a:rPr lang="en-US" dirty="0"/>
              <a:t>as well as the theme park trip</a:t>
            </a:r>
          </a:p>
          <a:p>
            <a:pPr marL="0" lvl="0" indent="0">
              <a:buNone/>
            </a:pPr>
            <a:r>
              <a:rPr lang="en-US" dirty="0" smtClean="0"/>
              <a:t>C)  the </a:t>
            </a:r>
            <a:r>
              <a:rPr lang="en-US" dirty="0"/>
              <a:t>theme park trip and them</a:t>
            </a:r>
          </a:p>
          <a:p>
            <a:pPr marL="0" lvl="0" indent="0">
              <a:buNone/>
            </a:pPr>
            <a:r>
              <a:rPr lang="en-US" dirty="0" smtClean="0"/>
              <a:t>D)  they </a:t>
            </a:r>
            <a:r>
              <a:rPr lang="en-US" dirty="0"/>
              <a:t>and the theme park </a:t>
            </a:r>
            <a:r>
              <a:rPr lang="en-US" dirty="0" smtClean="0"/>
              <a:t>trip</a:t>
            </a:r>
          </a:p>
          <a:p>
            <a:pPr marL="514350" lvl="0" indent="-514350">
              <a:buAutoNum type="alphaUcParenR" startAt="4"/>
            </a:pPr>
            <a:endParaRPr lang="en-US" dirty="0"/>
          </a:p>
          <a:p>
            <a:pPr marL="0" indent="0">
              <a:buNone/>
            </a:pPr>
            <a:r>
              <a:rPr lang="en-US" b="1" dirty="0"/>
              <a:t>Rhetorical Skills:  </a:t>
            </a:r>
          </a:p>
          <a:p>
            <a:pPr marL="0" indent="0">
              <a:buNone/>
            </a:pPr>
            <a:r>
              <a:rPr lang="en-US" dirty="0"/>
              <a:t>Q. The writer would like to indicate that at this point, Byers became aware of the cause of his illness. Given that all the choices are true, which one best accomplishes the writer’s goal?</a:t>
            </a:r>
          </a:p>
          <a:p>
            <a:pPr marL="0" lvl="0" indent="0">
              <a:buNone/>
            </a:pPr>
            <a:r>
              <a:rPr lang="en-US" dirty="0" smtClean="0"/>
              <a:t>A)  NO CHANGE</a:t>
            </a:r>
            <a:endParaRPr lang="en-US" dirty="0"/>
          </a:p>
          <a:p>
            <a:pPr marL="0" lvl="0" indent="0">
              <a:buNone/>
            </a:pPr>
            <a:r>
              <a:rPr lang="en-US" dirty="0" smtClean="0"/>
              <a:t>B)  the </a:t>
            </a:r>
            <a:r>
              <a:rPr lang="en-US" dirty="0"/>
              <a:t>doctors struggled to cure him.</a:t>
            </a:r>
          </a:p>
          <a:p>
            <a:pPr marL="0" lvl="0" indent="0">
              <a:buNone/>
            </a:pPr>
            <a:r>
              <a:rPr lang="en-US" dirty="0" smtClean="0"/>
              <a:t>C)  he </a:t>
            </a:r>
            <a:r>
              <a:rPr lang="en-US" dirty="0"/>
              <a:t>realized his penchant for </a:t>
            </a:r>
            <a:r>
              <a:rPr lang="en-US" dirty="0" err="1"/>
              <a:t>Radithor</a:t>
            </a:r>
            <a:r>
              <a:rPr lang="en-US" dirty="0"/>
              <a:t> would likely kill him.</a:t>
            </a:r>
          </a:p>
          <a:p>
            <a:pPr marL="0" lvl="0" indent="0">
              <a:buNone/>
            </a:pPr>
            <a:r>
              <a:rPr lang="en-US" dirty="0" smtClean="0"/>
              <a:t>D)  his </a:t>
            </a:r>
            <a:r>
              <a:rPr lang="en-US" dirty="0"/>
              <a:t>faith in his physicians continued to falter.</a:t>
            </a:r>
          </a:p>
          <a:p>
            <a:endParaRPr lang="en-US" dirty="0"/>
          </a:p>
        </p:txBody>
      </p:sp>
      <p:sp>
        <p:nvSpPr>
          <p:cNvPr id="4" name="Content Placeholder 3"/>
          <p:cNvSpPr>
            <a:spLocks noGrp="1"/>
          </p:cNvSpPr>
          <p:nvPr>
            <p:ph sz="quarter" idx="4"/>
          </p:nvPr>
        </p:nvSpPr>
        <p:spPr/>
        <p:txBody>
          <a:bodyPr>
            <a:normAutofit fontScale="32500" lnSpcReduction="20000"/>
          </a:bodyPr>
          <a:lstStyle/>
          <a:p>
            <a:pPr marL="0" indent="0">
              <a:buNone/>
            </a:pPr>
            <a:endParaRPr lang="en-US" dirty="0" smtClean="0"/>
          </a:p>
          <a:p>
            <a:pPr marL="0" indent="0">
              <a:buNone/>
            </a:pPr>
            <a:r>
              <a:rPr lang="en-US" b="1" dirty="0" smtClean="0"/>
              <a:t>Pre-algebra/Algebra</a:t>
            </a:r>
            <a:r>
              <a:rPr lang="en-US" b="1" dirty="0"/>
              <a:t>:  </a:t>
            </a:r>
          </a:p>
          <a:p>
            <a:pPr marL="0" indent="0">
              <a:buNone/>
            </a:pPr>
            <a:r>
              <a:rPr lang="en-US" dirty="0"/>
              <a:t>Mark bought 3 shirts at a clothing store. Two of the shirts were priced at 2 for $15.00. If the average cost of the 3 shirts was $8.00, how much did Mark pay for the third shirt? </a:t>
            </a:r>
          </a:p>
          <a:p>
            <a:pPr marL="0" indent="0">
              <a:buNone/>
            </a:pPr>
            <a:r>
              <a:rPr lang="en-US" dirty="0" smtClean="0"/>
              <a:t>A) </a:t>
            </a:r>
            <a:r>
              <a:rPr lang="en-US" dirty="0"/>
              <a:t>$ 7.00 </a:t>
            </a:r>
          </a:p>
          <a:p>
            <a:pPr marL="0" indent="0">
              <a:buNone/>
            </a:pPr>
            <a:r>
              <a:rPr lang="en-US" dirty="0" smtClean="0"/>
              <a:t>B) </a:t>
            </a:r>
            <a:r>
              <a:rPr lang="en-US" dirty="0"/>
              <a:t>$ 7.67 </a:t>
            </a:r>
          </a:p>
          <a:p>
            <a:pPr marL="0" indent="0">
              <a:buNone/>
            </a:pPr>
            <a:r>
              <a:rPr lang="en-US" dirty="0" smtClean="0"/>
              <a:t>C) </a:t>
            </a:r>
            <a:r>
              <a:rPr lang="en-US" dirty="0"/>
              <a:t>$ 8.50 </a:t>
            </a:r>
          </a:p>
          <a:p>
            <a:pPr marL="0" indent="0">
              <a:buNone/>
            </a:pPr>
            <a:r>
              <a:rPr lang="en-US" dirty="0" smtClean="0"/>
              <a:t>D) </a:t>
            </a:r>
            <a:r>
              <a:rPr lang="en-US" dirty="0"/>
              <a:t>$ 9.00 </a:t>
            </a:r>
          </a:p>
          <a:p>
            <a:pPr marL="0" indent="0">
              <a:buNone/>
            </a:pPr>
            <a:r>
              <a:rPr lang="en-US" dirty="0" smtClean="0"/>
              <a:t>E</a:t>
            </a:r>
            <a:r>
              <a:rPr lang="en-US" dirty="0"/>
              <a:t>)</a:t>
            </a:r>
            <a:r>
              <a:rPr lang="en-US" dirty="0" smtClean="0"/>
              <a:t> </a:t>
            </a:r>
            <a:r>
              <a:rPr lang="en-US" dirty="0"/>
              <a:t>$</a:t>
            </a:r>
            <a:r>
              <a:rPr lang="en-US" dirty="0" smtClean="0"/>
              <a:t>16.50</a:t>
            </a:r>
          </a:p>
          <a:p>
            <a:pPr marL="0" indent="0">
              <a:buNone/>
            </a:pPr>
            <a:endParaRPr lang="en-US" dirty="0"/>
          </a:p>
          <a:p>
            <a:pPr marL="0" indent="0">
              <a:buNone/>
            </a:pPr>
            <a:r>
              <a:rPr lang="en-US" b="1" dirty="0"/>
              <a:t>Geometry:  </a:t>
            </a:r>
            <a:endParaRPr lang="en-US" dirty="0"/>
          </a:p>
          <a:p>
            <a:pPr marL="0" indent="0">
              <a:buNone/>
            </a:pPr>
            <a:r>
              <a:rPr lang="en-US" dirty="0"/>
              <a:t>In PQR below, ∠PQR is a right angle; PQ ___ is 3 units long; and QR ___ is 5 units long. How many units long is PR ___ ? </a:t>
            </a:r>
          </a:p>
          <a:p>
            <a:pPr marL="0" indent="0">
              <a:buNone/>
            </a:pPr>
            <a:r>
              <a:rPr lang="en-US" dirty="0" smtClean="0"/>
              <a:t>A)  2 </a:t>
            </a:r>
            <a:endParaRPr lang="en-US" dirty="0"/>
          </a:p>
          <a:p>
            <a:pPr marL="0" indent="0">
              <a:buNone/>
            </a:pPr>
            <a:r>
              <a:rPr lang="en-US" dirty="0" smtClean="0"/>
              <a:t>B) </a:t>
            </a:r>
            <a:r>
              <a:rPr lang="en-US" dirty="0"/>
              <a:t>22 </a:t>
            </a:r>
          </a:p>
          <a:p>
            <a:pPr marL="0" indent="0">
              <a:buNone/>
            </a:pPr>
            <a:r>
              <a:rPr lang="en-US" dirty="0" smtClean="0"/>
              <a:t>C)  </a:t>
            </a:r>
            <a:r>
              <a:rPr lang="en-US" dirty="0"/>
              <a:t>4 </a:t>
            </a:r>
          </a:p>
          <a:p>
            <a:pPr marL="0" indent="0">
              <a:buNone/>
            </a:pPr>
            <a:r>
              <a:rPr lang="en-US" dirty="0" smtClean="0"/>
              <a:t>D) </a:t>
            </a:r>
            <a:r>
              <a:rPr lang="en-US" dirty="0"/>
              <a:t>34 </a:t>
            </a:r>
          </a:p>
          <a:p>
            <a:pPr marL="0" indent="0">
              <a:buNone/>
            </a:pPr>
            <a:r>
              <a:rPr lang="en-US" dirty="0" smtClean="0"/>
              <a:t>D) 81</a:t>
            </a:r>
            <a:endParaRPr lang="en-US" dirty="0"/>
          </a:p>
          <a:p>
            <a:endParaRPr lang="en-US" dirty="0"/>
          </a:p>
        </p:txBody>
      </p:sp>
      <p:sp>
        <p:nvSpPr>
          <p:cNvPr id="5" name="Text Placeholder 4"/>
          <p:cNvSpPr>
            <a:spLocks noGrp="1"/>
          </p:cNvSpPr>
          <p:nvPr>
            <p:ph type="body" sz="quarter" idx="1"/>
          </p:nvPr>
        </p:nvSpPr>
        <p:spPr/>
        <p:txBody>
          <a:bodyPr/>
          <a:lstStyle/>
          <a:p>
            <a:r>
              <a:rPr lang="en-US" dirty="0" smtClean="0"/>
              <a:t>English</a:t>
            </a:r>
            <a:endParaRPr lang="en-US" dirty="0"/>
          </a:p>
        </p:txBody>
      </p:sp>
      <p:sp>
        <p:nvSpPr>
          <p:cNvPr id="6" name="Text Placeholder 5"/>
          <p:cNvSpPr>
            <a:spLocks noGrp="1"/>
          </p:cNvSpPr>
          <p:nvPr>
            <p:ph type="body" sz="quarter" idx="3"/>
          </p:nvPr>
        </p:nvSpPr>
        <p:spPr/>
        <p:txBody>
          <a:bodyPr/>
          <a:lstStyle/>
          <a:p>
            <a:r>
              <a:rPr lang="en-US" dirty="0" smtClean="0"/>
              <a:t>Math</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43725446"/>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Subject Subsection Examples</a:t>
            </a:r>
            <a:endParaRPr lang="en-US" dirty="0"/>
          </a:p>
        </p:txBody>
      </p:sp>
      <p:sp>
        <p:nvSpPr>
          <p:cNvPr id="3" name="Content Placeholder 2"/>
          <p:cNvSpPr>
            <a:spLocks noGrp="1"/>
          </p:cNvSpPr>
          <p:nvPr>
            <p:ph sz="quarter" idx="2"/>
          </p:nvPr>
        </p:nvSpPr>
        <p:spPr>
          <a:xfrm>
            <a:off x="609600" y="2438400"/>
            <a:ext cx="3886200" cy="4038600"/>
          </a:xfrm>
        </p:spPr>
        <p:txBody>
          <a:bodyPr>
            <a:normAutofit fontScale="25000" lnSpcReduction="20000"/>
          </a:bodyPr>
          <a:lstStyle/>
          <a:p>
            <a:pPr marL="0" marR="0" indent="0">
              <a:lnSpc>
                <a:spcPct val="120000"/>
              </a:lnSpc>
              <a:spcBef>
                <a:spcPts val="0"/>
              </a:spcBef>
              <a:spcAft>
                <a:spcPts val="1000"/>
              </a:spcAft>
              <a:buNone/>
            </a:pPr>
            <a:r>
              <a:rPr lang="en-US" sz="3600" b="1" dirty="0" smtClean="0">
                <a:ea typeface="Calibri"/>
                <a:cs typeface="Times New Roman"/>
              </a:rPr>
              <a:t>Social </a:t>
            </a:r>
            <a:r>
              <a:rPr lang="en-US" sz="3600" b="1" dirty="0">
                <a:ea typeface="Calibri"/>
                <a:cs typeface="Times New Roman"/>
              </a:rPr>
              <a:t>Studies/Sciences:  </a:t>
            </a:r>
          </a:p>
          <a:p>
            <a:pPr marL="0" marR="0" indent="0">
              <a:lnSpc>
                <a:spcPct val="120000"/>
              </a:lnSpc>
              <a:spcBef>
                <a:spcPts val="0"/>
              </a:spcBef>
              <a:spcAft>
                <a:spcPts val="1000"/>
              </a:spcAft>
              <a:buNone/>
            </a:pPr>
            <a:r>
              <a:rPr lang="en-US" sz="3600" dirty="0">
                <a:ea typeface="Calibri"/>
                <a:cs typeface="Times New Roman"/>
              </a:rPr>
              <a:t>Q. As it is used in the passage, the word juvenile (line 41) most nearly means</a:t>
            </a:r>
            <a:r>
              <a:rPr lang="en-US" sz="3600" dirty="0" smtClean="0">
                <a:ea typeface="Calibri"/>
                <a:cs typeface="Times New Roman"/>
              </a:rPr>
              <a:t>:</a:t>
            </a:r>
            <a:endParaRPr lang="en-US" sz="3600" dirty="0">
              <a:ea typeface="Calibri"/>
              <a:cs typeface="Times New Roman"/>
            </a:endParaRPr>
          </a:p>
          <a:p>
            <a:pPr marL="0" marR="0" lvl="0" indent="0">
              <a:lnSpc>
                <a:spcPct val="120000"/>
              </a:lnSpc>
              <a:spcBef>
                <a:spcPts val="0"/>
              </a:spcBef>
              <a:spcAft>
                <a:spcPts val="1000"/>
              </a:spcAft>
              <a:buNone/>
            </a:pPr>
            <a:r>
              <a:rPr lang="en-US" sz="3600" dirty="0" smtClean="0">
                <a:ea typeface="Calibri"/>
                <a:cs typeface="Times New Roman"/>
              </a:rPr>
              <a:t>A)  young</a:t>
            </a:r>
            <a:r>
              <a:rPr lang="en-US" sz="3600" dirty="0">
                <a:ea typeface="Calibri"/>
                <a:cs typeface="Times New Roman"/>
              </a:rPr>
              <a:t>.</a:t>
            </a:r>
          </a:p>
          <a:p>
            <a:pPr marL="0" marR="0" lvl="0" indent="0">
              <a:lnSpc>
                <a:spcPct val="120000"/>
              </a:lnSpc>
              <a:spcBef>
                <a:spcPts val="0"/>
              </a:spcBef>
              <a:spcAft>
                <a:spcPts val="1000"/>
              </a:spcAft>
              <a:buNone/>
            </a:pPr>
            <a:r>
              <a:rPr lang="en-US" sz="3600" dirty="0" smtClean="0">
                <a:ea typeface="Calibri"/>
                <a:cs typeface="Times New Roman"/>
              </a:rPr>
              <a:t>B)  emotionally </a:t>
            </a:r>
            <a:r>
              <a:rPr lang="en-US" sz="3600" dirty="0">
                <a:ea typeface="Calibri"/>
                <a:cs typeface="Times New Roman"/>
              </a:rPr>
              <a:t>immature.</a:t>
            </a:r>
          </a:p>
          <a:p>
            <a:pPr marL="0" marR="0" lvl="0" indent="0">
              <a:lnSpc>
                <a:spcPct val="120000"/>
              </a:lnSpc>
              <a:spcBef>
                <a:spcPts val="0"/>
              </a:spcBef>
              <a:spcAft>
                <a:spcPts val="1000"/>
              </a:spcAft>
              <a:buNone/>
            </a:pPr>
            <a:r>
              <a:rPr lang="en-US" sz="3600" dirty="0" smtClean="0">
                <a:ea typeface="Calibri"/>
                <a:cs typeface="Times New Roman"/>
              </a:rPr>
              <a:t>C)  misbehaving</a:t>
            </a:r>
            <a:r>
              <a:rPr lang="en-US" sz="3600" dirty="0">
                <a:ea typeface="Calibri"/>
                <a:cs typeface="Times New Roman"/>
              </a:rPr>
              <a:t>.</a:t>
            </a:r>
          </a:p>
          <a:p>
            <a:pPr marL="0" marR="0" lvl="0" indent="0">
              <a:lnSpc>
                <a:spcPct val="120000"/>
              </a:lnSpc>
              <a:spcBef>
                <a:spcPts val="0"/>
              </a:spcBef>
              <a:spcAft>
                <a:spcPts val="1000"/>
              </a:spcAft>
              <a:buNone/>
            </a:pPr>
            <a:r>
              <a:rPr lang="en-US" sz="3600" dirty="0" smtClean="0">
                <a:ea typeface="Calibri"/>
                <a:cs typeface="Times New Roman"/>
              </a:rPr>
              <a:t>D)  occurring </a:t>
            </a:r>
            <a:r>
              <a:rPr lang="en-US" sz="3600" dirty="0">
                <a:ea typeface="Calibri"/>
                <a:cs typeface="Times New Roman"/>
              </a:rPr>
              <a:t>in </a:t>
            </a:r>
            <a:r>
              <a:rPr lang="en-US" sz="3600" dirty="0" smtClean="0">
                <a:ea typeface="Calibri"/>
                <a:cs typeface="Times New Roman"/>
              </a:rPr>
              <a:t>childhood</a:t>
            </a:r>
          </a:p>
          <a:p>
            <a:pPr marL="0" marR="0" lvl="0" indent="0">
              <a:lnSpc>
                <a:spcPct val="120000"/>
              </a:lnSpc>
              <a:spcBef>
                <a:spcPts val="0"/>
              </a:spcBef>
              <a:spcAft>
                <a:spcPts val="1000"/>
              </a:spcAft>
              <a:buNone/>
            </a:pPr>
            <a:endParaRPr lang="en-US" sz="3600" dirty="0">
              <a:ea typeface="Calibri"/>
              <a:cs typeface="Times New Roman"/>
            </a:endParaRPr>
          </a:p>
          <a:p>
            <a:pPr marL="0" marR="0" indent="0">
              <a:lnSpc>
                <a:spcPct val="120000"/>
              </a:lnSpc>
              <a:spcBef>
                <a:spcPts val="0"/>
              </a:spcBef>
              <a:spcAft>
                <a:spcPts val="1000"/>
              </a:spcAft>
              <a:buNone/>
            </a:pPr>
            <a:r>
              <a:rPr lang="en-US" sz="3600" b="1" dirty="0">
                <a:ea typeface="Calibri"/>
                <a:cs typeface="Times New Roman"/>
              </a:rPr>
              <a:t>Arts/Literature:  </a:t>
            </a:r>
          </a:p>
          <a:p>
            <a:pPr marL="0" marR="0" indent="0">
              <a:lnSpc>
                <a:spcPct val="120000"/>
              </a:lnSpc>
              <a:spcBef>
                <a:spcPts val="0"/>
              </a:spcBef>
              <a:spcAft>
                <a:spcPts val="1000"/>
              </a:spcAft>
              <a:buNone/>
            </a:pPr>
            <a:r>
              <a:rPr lang="en-US" sz="3600" dirty="0">
                <a:ea typeface="Calibri"/>
                <a:cs typeface="Times New Roman"/>
              </a:rPr>
              <a:t>The passage suggests that Muriel’s flight on the commuter plane was an experience she: </a:t>
            </a:r>
          </a:p>
          <a:p>
            <a:pPr marL="0" marR="0" indent="0">
              <a:lnSpc>
                <a:spcPct val="120000"/>
              </a:lnSpc>
              <a:spcBef>
                <a:spcPts val="0"/>
              </a:spcBef>
              <a:spcAft>
                <a:spcPts val="1000"/>
              </a:spcAft>
              <a:buNone/>
            </a:pPr>
            <a:r>
              <a:rPr lang="en-US" sz="3600" dirty="0">
                <a:ea typeface="Calibri"/>
                <a:cs typeface="Times New Roman"/>
              </a:rPr>
              <a:t>A. had looked forward to. </a:t>
            </a:r>
          </a:p>
          <a:p>
            <a:pPr marL="0" marR="0" indent="0">
              <a:lnSpc>
                <a:spcPct val="120000"/>
              </a:lnSpc>
              <a:spcBef>
                <a:spcPts val="0"/>
              </a:spcBef>
              <a:spcAft>
                <a:spcPts val="1000"/>
              </a:spcAft>
              <a:buNone/>
            </a:pPr>
            <a:r>
              <a:rPr lang="en-US" sz="3600" dirty="0">
                <a:ea typeface="Calibri"/>
                <a:cs typeface="Times New Roman"/>
              </a:rPr>
              <a:t>B. had had before. </a:t>
            </a:r>
          </a:p>
          <a:p>
            <a:pPr marL="0" marR="0" indent="0">
              <a:lnSpc>
                <a:spcPct val="120000"/>
              </a:lnSpc>
              <a:spcBef>
                <a:spcPts val="0"/>
              </a:spcBef>
              <a:spcAft>
                <a:spcPts val="1000"/>
              </a:spcAft>
              <a:buNone/>
            </a:pPr>
            <a:r>
              <a:rPr lang="en-US" sz="3600" dirty="0">
                <a:ea typeface="Calibri"/>
                <a:cs typeface="Times New Roman"/>
              </a:rPr>
              <a:t>C. had read about.</a:t>
            </a:r>
          </a:p>
          <a:p>
            <a:pPr marL="0" marR="0" indent="0">
              <a:lnSpc>
                <a:spcPct val="120000"/>
              </a:lnSpc>
              <a:spcBef>
                <a:spcPts val="0"/>
              </a:spcBef>
              <a:spcAft>
                <a:spcPts val="1000"/>
              </a:spcAft>
              <a:buNone/>
            </a:pPr>
            <a:r>
              <a:rPr lang="en-US" sz="3600" dirty="0" smtClean="0">
                <a:ea typeface="Calibri"/>
                <a:cs typeface="Times New Roman"/>
              </a:rPr>
              <a:t>D</a:t>
            </a:r>
            <a:r>
              <a:rPr lang="en-US" sz="3600" dirty="0">
                <a:ea typeface="Calibri"/>
                <a:cs typeface="Times New Roman"/>
              </a:rPr>
              <a:t>. considered routine.</a:t>
            </a:r>
          </a:p>
          <a:p>
            <a:endParaRPr lang="en-US" dirty="0"/>
          </a:p>
        </p:txBody>
      </p:sp>
      <p:sp>
        <p:nvSpPr>
          <p:cNvPr id="4" name="Content Placeholder 3"/>
          <p:cNvSpPr>
            <a:spLocks noGrp="1"/>
          </p:cNvSpPr>
          <p:nvPr>
            <p:ph sz="quarter" idx="4"/>
          </p:nvPr>
        </p:nvSpPr>
        <p:spPr>
          <a:xfrm>
            <a:off x="4800600" y="2438400"/>
            <a:ext cx="3886200" cy="4267200"/>
          </a:xfrm>
        </p:spPr>
        <p:txBody>
          <a:bodyPr>
            <a:normAutofit fontScale="25000" lnSpcReduction="20000"/>
          </a:bodyPr>
          <a:lstStyle/>
          <a:p>
            <a:pPr marL="0" marR="0" indent="0">
              <a:lnSpc>
                <a:spcPct val="120000"/>
              </a:lnSpc>
              <a:spcBef>
                <a:spcPts val="0"/>
              </a:spcBef>
              <a:spcAft>
                <a:spcPts val="1000"/>
              </a:spcAft>
              <a:buNone/>
            </a:pPr>
            <a:r>
              <a:rPr lang="en-US" sz="3200" b="1" dirty="0">
                <a:latin typeface="+mj-lt"/>
                <a:ea typeface="Calibri"/>
                <a:cs typeface="Times New Roman"/>
              </a:rPr>
              <a:t>Conflicting Viewpoint:  </a:t>
            </a:r>
            <a:endParaRPr lang="en-US" sz="3200" b="1" dirty="0" smtClean="0">
              <a:latin typeface="+mj-lt"/>
              <a:ea typeface="Calibri"/>
              <a:cs typeface="Times New Roman"/>
            </a:endParaRPr>
          </a:p>
          <a:p>
            <a:pPr marL="0" marR="0" indent="0">
              <a:lnSpc>
                <a:spcPct val="120000"/>
              </a:lnSpc>
              <a:spcBef>
                <a:spcPts val="0"/>
              </a:spcBef>
              <a:spcAft>
                <a:spcPts val="1000"/>
              </a:spcAft>
              <a:buNone/>
            </a:pPr>
            <a:r>
              <a:rPr lang="en-US" sz="3200" dirty="0" smtClean="0">
                <a:latin typeface="+mj-lt"/>
                <a:ea typeface="Calibri"/>
                <a:cs typeface="Times New Roman"/>
              </a:rPr>
              <a:t>Q</a:t>
            </a:r>
            <a:r>
              <a:rPr lang="en-US" sz="3200" dirty="0">
                <a:latin typeface="+mj-lt"/>
                <a:ea typeface="Calibri"/>
                <a:cs typeface="Times New Roman"/>
              </a:rPr>
              <a:t>. Humans on Earth have yet to find another form of complex life on another planet. Scientist 2 would probably account for this by maintaining that</a:t>
            </a:r>
            <a:r>
              <a:rPr lang="en-US" sz="3200" dirty="0" smtClean="0">
                <a:latin typeface="+mj-lt"/>
                <a:ea typeface="Calibri"/>
                <a:cs typeface="Times New Roman"/>
              </a:rPr>
              <a:t>:</a:t>
            </a:r>
            <a:endParaRPr lang="en-US" sz="3200" dirty="0">
              <a:latin typeface="+mj-lt"/>
              <a:ea typeface="Calibri"/>
              <a:cs typeface="Times New Roman"/>
            </a:endParaRPr>
          </a:p>
          <a:p>
            <a:pPr marL="0" marR="0" lvl="0" indent="0">
              <a:lnSpc>
                <a:spcPct val="120000"/>
              </a:lnSpc>
              <a:spcBef>
                <a:spcPts val="0"/>
              </a:spcBef>
              <a:spcAft>
                <a:spcPts val="1000"/>
              </a:spcAft>
              <a:buNone/>
            </a:pPr>
            <a:r>
              <a:rPr lang="en-US" sz="3200" dirty="0" smtClean="0">
                <a:latin typeface="+mj-lt"/>
                <a:ea typeface="Calibri"/>
                <a:cs typeface="Times New Roman"/>
              </a:rPr>
              <a:t>A)  complex </a:t>
            </a:r>
            <a:r>
              <a:rPr lang="en-US" sz="3200" dirty="0">
                <a:latin typeface="+mj-lt"/>
                <a:ea typeface="Calibri"/>
                <a:cs typeface="Times New Roman"/>
              </a:rPr>
              <a:t>life-forms probably do not exist because other planets do not have the same characteristics and properties as Earth.</a:t>
            </a:r>
          </a:p>
          <a:p>
            <a:pPr marL="0" marR="0" lvl="0" indent="0">
              <a:lnSpc>
                <a:spcPct val="120000"/>
              </a:lnSpc>
              <a:spcBef>
                <a:spcPts val="0"/>
              </a:spcBef>
              <a:spcAft>
                <a:spcPts val="1000"/>
              </a:spcAft>
              <a:buNone/>
            </a:pPr>
            <a:r>
              <a:rPr lang="en-US" sz="3200" dirty="0" smtClean="0">
                <a:latin typeface="+mj-lt"/>
                <a:ea typeface="Calibri"/>
                <a:cs typeface="Times New Roman"/>
              </a:rPr>
              <a:t>B)  complex </a:t>
            </a:r>
            <a:r>
              <a:rPr lang="en-US" sz="3200" dirty="0">
                <a:latin typeface="+mj-lt"/>
                <a:ea typeface="Calibri"/>
                <a:cs typeface="Times New Roman"/>
              </a:rPr>
              <a:t>life may have existed on other planets before the existence of humans on Earth.</a:t>
            </a:r>
          </a:p>
          <a:p>
            <a:pPr marL="0" marR="0" lvl="0" indent="0">
              <a:lnSpc>
                <a:spcPct val="120000"/>
              </a:lnSpc>
              <a:spcBef>
                <a:spcPts val="0"/>
              </a:spcBef>
              <a:spcAft>
                <a:spcPts val="1000"/>
              </a:spcAft>
              <a:buNone/>
            </a:pPr>
            <a:r>
              <a:rPr lang="en-US" sz="3200" dirty="0" smtClean="0">
                <a:latin typeface="+mj-lt"/>
                <a:ea typeface="Calibri"/>
                <a:cs typeface="Times New Roman"/>
              </a:rPr>
              <a:t>C)  complex </a:t>
            </a:r>
            <a:r>
              <a:rPr lang="en-US" sz="3200" dirty="0">
                <a:latin typeface="+mj-lt"/>
                <a:ea typeface="Calibri"/>
                <a:cs typeface="Times New Roman"/>
              </a:rPr>
              <a:t>life has not been found because we have yet to find stars with a system similar to ours.</a:t>
            </a:r>
          </a:p>
          <a:p>
            <a:pPr marL="0" marR="0" lvl="0" indent="0">
              <a:lnSpc>
                <a:spcPct val="120000"/>
              </a:lnSpc>
              <a:spcBef>
                <a:spcPts val="0"/>
              </a:spcBef>
              <a:spcAft>
                <a:spcPts val="1000"/>
              </a:spcAft>
              <a:buNone/>
            </a:pPr>
            <a:r>
              <a:rPr lang="en-US" sz="3200" dirty="0" smtClean="0">
                <a:latin typeface="+mj-lt"/>
                <a:ea typeface="Calibri"/>
                <a:cs typeface="Times New Roman"/>
              </a:rPr>
              <a:t>D)  complex </a:t>
            </a:r>
            <a:r>
              <a:rPr lang="en-US" sz="3200" dirty="0">
                <a:latin typeface="+mj-lt"/>
                <a:ea typeface="Calibri"/>
                <a:cs typeface="Times New Roman"/>
              </a:rPr>
              <a:t>life will only emerge when humans on Earth can survive without water and oxygen</a:t>
            </a:r>
            <a:r>
              <a:rPr lang="en-US" sz="3200" dirty="0" smtClean="0">
                <a:latin typeface="+mj-lt"/>
                <a:ea typeface="Calibri"/>
                <a:cs typeface="Times New Roman"/>
              </a:rPr>
              <a:t>.</a:t>
            </a:r>
          </a:p>
          <a:p>
            <a:pPr marL="0" marR="0" indent="0">
              <a:lnSpc>
                <a:spcPct val="120000"/>
              </a:lnSpc>
              <a:spcBef>
                <a:spcPts val="0"/>
              </a:spcBef>
              <a:spcAft>
                <a:spcPts val="1000"/>
              </a:spcAft>
              <a:buNone/>
            </a:pPr>
            <a:endParaRPr lang="en-US" sz="3200" dirty="0" smtClean="0">
              <a:latin typeface="+mj-lt"/>
              <a:ea typeface="Calibri"/>
              <a:cs typeface="Times New Roman"/>
            </a:endParaRPr>
          </a:p>
          <a:p>
            <a:pPr marL="0" marR="0" indent="0">
              <a:lnSpc>
                <a:spcPct val="120000"/>
              </a:lnSpc>
              <a:spcBef>
                <a:spcPts val="0"/>
              </a:spcBef>
              <a:spcAft>
                <a:spcPts val="1000"/>
              </a:spcAft>
              <a:buNone/>
            </a:pPr>
            <a:r>
              <a:rPr lang="en-US" sz="3200" b="1" dirty="0" smtClean="0">
                <a:latin typeface="+mj-lt"/>
                <a:ea typeface="Calibri"/>
                <a:cs typeface="Times New Roman"/>
              </a:rPr>
              <a:t>Data </a:t>
            </a:r>
            <a:r>
              <a:rPr lang="en-US" sz="3200" b="1" dirty="0">
                <a:latin typeface="+mj-lt"/>
                <a:ea typeface="Calibri"/>
                <a:cs typeface="Times New Roman"/>
              </a:rPr>
              <a:t>Representation:  </a:t>
            </a:r>
            <a:endParaRPr lang="en-US" sz="3200" dirty="0">
              <a:latin typeface="+mj-lt"/>
              <a:ea typeface="Calibri"/>
              <a:cs typeface="Times New Roman"/>
            </a:endParaRPr>
          </a:p>
          <a:p>
            <a:pPr marL="0" marR="0" indent="0">
              <a:lnSpc>
                <a:spcPct val="120000"/>
              </a:lnSpc>
              <a:spcBef>
                <a:spcPts val="0"/>
              </a:spcBef>
              <a:spcAft>
                <a:spcPts val="1000"/>
              </a:spcAft>
              <a:buNone/>
            </a:pPr>
            <a:r>
              <a:rPr lang="en-US" sz="3200" dirty="0">
                <a:latin typeface="+mj-lt"/>
                <a:ea typeface="Calibri"/>
                <a:cs typeface="Times New Roman"/>
              </a:rPr>
              <a:t>Q. Based on Figure 1, what is the relationship between Plant 1 and Plant 2 in the second generation</a:t>
            </a:r>
            <a:r>
              <a:rPr lang="en-US" sz="3200" dirty="0" smtClean="0">
                <a:latin typeface="+mj-lt"/>
                <a:ea typeface="Calibri"/>
                <a:cs typeface="Times New Roman"/>
              </a:rPr>
              <a:t>?</a:t>
            </a:r>
            <a:endParaRPr lang="en-US" sz="3200" dirty="0">
              <a:latin typeface="+mj-lt"/>
              <a:ea typeface="Calibri"/>
              <a:cs typeface="Times New Roman"/>
            </a:endParaRPr>
          </a:p>
          <a:p>
            <a:pPr marL="0" marR="0" lvl="0" indent="0">
              <a:lnSpc>
                <a:spcPct val="120000"/>
              </a:lnSpc>
              <a:spcBef>
                <a:spcPts val="0"/>
              </a:spcBef>
              <a:spcAft>
                <a:spcPts val="1000"/>
              </a:spcAft>
              <a:buNone/>
            </a:pPr>
            <a:r>
              <a:rPr lang="en-US" sz="3200" dirty="0" smtClean="0">
                <a:latin typeface="+mj-lt"/>
                <a:ea typeface="Calibri"/>
                <a:cs typeface="Times New Roman"/>
              </a:rPr>
              <a:t>A)  Plant </a:t>
            </a:r>
            <a:r>
              <a:rPr lang="en-US" sz="3200" dirty="0">
                <a:latin typeface="+mj-lt"/>
                <a:ea typeface="Calibri"/>
                <a:cs typeface="Times New Roman"/>
              </a:rPr>
              <a:t>1 is dominant over Plant 2.</a:t>
            </a:r>
          </a:p>
          <a:p>
            <a:pPr marL="0" marR="0" lvl="0" indent="0">
              <a:lnSpc>
                <a:spcPct val="120000"/>
              </a:lnSpc>
              <a:spcBef>
                <a:spcPts val="0"/>
              </a:spcBef>
              <a:spcAft>
                <a:spcPts val="1000"/>
              </a:spcAft>
              <a:buNone/>
            </a:pPr>
            <a:r>
              <a:rPr lang="en-US" sz="3200" dirty="0" smtClean="0">
                <a:latin typeface="+mj-lt"/>
                <a:ea typeface="Calibri"/>
                <a:cs typeface="Times New Roman"/>
              </a:rPr>
              <a:t>B)  Plant </a:t>
            </a:r>
            <a:r>
              <a:rPr lang="en-US" sz="3200" dirty="0">
                <a:latin typeface="+mj-lt"/>
                <a:ea typeface="Calibri"/>
                <a:cs typeface="Times New Roman"/>
              </a:rPr>
              <a:t>1 is recessive to Plant 2.</a:t>
            </a:r>
          </a:p>
          <a:p>
            <a:pPr marL="0" marR="0" lvl="0" indent="0">
              <a:lnSpc>
                <a:spcPct val="120000"/>
              </a:lnSpc>
              <a:spcBef>
                <a:spcPts val="0"/>
              </a:spcBef>
              <a:spcAft>
                <a:spcPts val="1000"/>
              </a:spcAft>
              <a:buNone/>
            </a:pPr>
            <a:r>
              <a:rPr lang="en-US" sz="3200" dirty="0" smtClean="0">
                <a:latin typeface="+mj-lt"/>
                <a:ea typeface="Calibri"/>
                <a:cs typeface="Times New Roman"/>
              </a:rPr>
              <a:t>C)  Plant </a:t>
            </a:r>
            <a:r>
              <a:rPr lang="en-US" sz="3200" dirty="0">
                <a:latin typeface="+mj-lt"/>
                <a:ea typeface="Calibri"/>
                <a:cs typeface="Times New Roman"/>
              </a:rPr>
              <a:t>1 and Plant 2 are members of the same generation.</a:t>
            </a:r>
          </a:p>
          <a:p>
            <a:pPr marL="0" marR="0" lvl="0" indent="0">
              <a:lnSpc>
                <a:spcPct val="120000"/>
              </a:lnSpc>
              <a:spcBef>
                <a:spcPts val="0"/>
              </a:spcBef>
              <a:spcAft>
                <a:spcPts val="1000"/>
              </a:spcAft>
              <a:buNone/>
            </a:pPr>
            <a:r>
              <a:rPr lang="en-US" sz="3200" dirty="0" smtClean="0">
                <a:latin typeface="+mj-lt"/>
                <a:ea typeface="Calibri"/>
                <a:cs typeface="Times New Roman"/>
              </a:rPr>
              <a:t>D)  Plant </a:t>
            </a:r>
            <a:r>
              <a:rPr lang="en-US" sz="3200" dirty="0">
                <a:latin typeface="+mj-lt"/>
                <a:ea typeface="Calibri"/>
                <a:cs typeface="Times New Roman"/>
              </a:rPr>
              <a:t>1 and Plant 2 both have green hypocotyls.</a:t>
            </a:r>
          </a:p>
          <a:p>
            <a:pPr marL="0" marR="0" indent="0">
              <a:lnSpc>
                <a:spcPct val="120000"/>
              </a:lnSpc>
              <a:spcBef>
                <a:spcPts val="0"/>
              </a:spcBef>
              <a:spcAft>
                <a:spcPts val="1000"/>
              </a:spcAft>
              <a:buNone/>
            </a:pPr>
            <a:r>
              <a:rPr lang="en-US" sz="3200" dirty="0">
                <a:latin typeface="Calibri"/>
                <a:ea typeface="Calibri"/>
                <a:cs typeface="Times New Roman"/>
              </a:rPr>
              <a:t> </a:t>
            </a:r>
          </a:p>
          <a:p>
            <a:pPr marL="0" indent="0">
              <a:lnSpc>
                <a:spcPct val="120000"/>
              </a:lnSpc>
              <a:buNone/>
            </a:pPr>
            <a:endParaRPr lang="en-US" dirty="0"/>
          </a:p>
        </p:txBody>
      </p:sp>
      <p:sp>
        <p:nvSpPr>
          <p:cNvPr id="5" name="Text Placeholder 4"/>
          <p:cNvSpPr>
            <a:spLocks noGrp="1"/>
          </p:cNvSpPr>
          <p:nvPr>
            <p:ph type="body" sz="quarter" idx="1"/>
          </p:nvPr>
        </p:nvSpPr>
        <p:spPr/>
        <p:txBody>
          <a:bodyPr/>
          <a:lstStyle/>
          <a:p>
            <a:r>
              <a:rPr lang="en-US" dirty="0" smtClean="0"/>
              <a:t>Reading</a:t>
            </a:r>
            <a:endParaRPr lang="en-US" dirty="0"/>
          </a:p>
        </p:txBody>
      </p:sp>
      <p:sp>
        <p:nvSpPr>
          <p:cNvPr id="6" name="Text Placeholder 5"/>
          <p:cNvSpPr>
            <a:spLocks noGrp="1"/>
          </p:cNvSpPr>
          <p:nvPr>
            <p:ph type="body" sz="quarter" idx="3"/>
          </p:nvPr>
        </p:nvSpPr>
        <p:spPr/>
        <p:txBody>
          <a:bodyPr/>
          <a:lstStyle/>
          <a:p>
            <a:r>
              <a:rPr lang="en-US" dirty="0" smtClean="0"/>
              <a:t>Science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27703052"/>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Subject Subsection Examples</a:t>
            </a:r>
            <a:endParaRPr lang="en-US" dirty="0"/>
          </a:p>
        </p:txBody>
      </p:sp>
      <p:sp>
        <p:nvSpPr>
          <p:cNvPr id="3" name="Content Placeholder 2"/>
          <p:cNvSpPr>
            <a:spLocks noGrp="1"/>
          </p:cNvSpPr>
          <p:nvPr>
            <p:ph sz="quarter" idx="2"/>
          </p:nvPr>
        </p:nvSpPr>
        <p:spPr/>
        <p:txBody>
          <a:bodyPr/>
          <a:lstStyle/>
          <a:p>
            <a:pPr marL="0" lvl="0" indent="0">
              <a:lnSpc>
                <a:spcPct val="120000"/>
              </a:lnSpc>
              <a:spcBef>
                <a:spcPts val="0"/>
              </a:spcBef>
              <a:spcAft>
                <a:spcPts val="1000"/>
              </a:spcAft>
              <a:buClr>
                <a:srgbClr val="F69D1A"/>
              </a:buClr>
              <a:buNone/>
            </a:pPr>
            <a:r>
              <a:rPr lang="en-US" sz="900" b="1" dirty="0">
                <a:latin typeface="+mj-lt"/>
                <a:ea typeface="Calibri"/>
                <a:cs typeface="Times New Roman"/>
              </a:rPr>
              <a:t>Research Summary:  </a:t>
            </a:r>
          </a:p>
          <a:p>
            <a:pPr marL="0" lvl="0" indent="0">
              <a:lnSpc>
                <a:spcPct val="120000"/>
              </a:lnSpc>
              <a:spcBef>
                <a:spcPts val="0"/>
              </a:spcBef>
              <a:spcAft>
                <a:spcPts val="1000"/>
              </a:spcAft>
              <a:buClr>
                <a:srgbClr val="F69D1A"/>
              </a:buClr>
              <a:buNone/>
            </a:pPr>
            <a:r>
              <a:rPr lang="en-US" sz="900" i="1" dirty="0">
                <a:latin typeface="+mj-lt"/>
                <a:ea typeface="Calibri"/>
                <a:cs typeface="Times New Roman"/>
              </a:rPr>
              <a:t>Ideally, </a:t>
            </a:r>
            <a:r>
              <a:rPr lang="en-US" sz="900" i="1" dirty="0" err="1">
                <a:latin typeface="+mj-lt"/>
                <a:ea typeface="Calibri"/>
                <a:cs typeface="Times New Roman"/>
              </a:rPr>
              <a:t>vaulters</a:t>
            </a:r>
            <a:r>
              <a:rPr lang="en-US" sz="900" i="1" dirty="0">
                <a:latin typeface="+mj-lt"/>
                <a:ea typeface="Calibri"/>
                <a:cs typeface="Times New Roman"/>
              </a:rPr>
              <a:t> like to use long poles because the poles reach closer to the crossbar. If a pole is too long, though, a </a:t>
            </a:r>
            <a:r>
              <a:rPr lang="en-US" sz="900" i="1" dirty="0" err="1">
                <a:latin typeface="+mj-lt"/>
                <a:ea typeface="Calibri"/>
                <a:cs typeface="Times New Roman"/>
              </a:rPr>
              <a:t>vaulter</a:t>
            </a:r>
            <a:r>
              <a:rPr lang="en-US" sz="900" i="1" dirty="0">
                <a:latin typeface="+mj-lt"/>
                <a:ea typeface="Calibri"/>
                <a:cs typeface="Times New Roman"/>
              </a:rPr>
              <a:t> has difficulty carrying it down the runway because of its mass. Given these considerations, the material that is best suited for a very long pole is:</a:t>
            </a:r>
          </a:p>
          <a:p>
            <a:pPr marL="0" lvl="0" indent="0">
              <a:lnSpc>
                <a:spcPct val="120000"/>
              </a:lnSpc>
              <a:spcBef>
                <a:spcPts val="0"/>
              </a:spcBef>
              <a:spcAft>
                <a:spcPts val="1000"/>
              </a:spcAft>
              <a:buClr>
                <a:srgbClr val="F69D1A"/>
              </a:buClr>
              <a:buNone/>
            </a:pPr>
            <a:r>
              <a:rPr lang="en-US" sz="900" dirty="0" smtClean="0">
                <a:latin typeface="+mj-lt"/>
                <a:ea typeface="Calibri"/>
                <a:cs typeface="Times New Roman"/>
              </a:rPr>
              <a:t>A</a:t>
            </a:r>
            <a:r>
              <a:rPr lang="en-US" sz="900" dirty="0">
                <a:latin typeface="+mj-lt"/>
                <a:ea typeface="Calibri"/>
                <a:cs typeface="Times New Roman"/>
              </a:rPr>
              <a:t>) fiberglass, because it snaps back relatively slowly.</a:t>
            </a:r>
          </a:p>
          <a:p>
            <a:pPr marL="0" lvl="0" indent="0">
              <a:lnSpc>
                <a:spcPct val="120000"/>
              </a:lnSpc>
              <a:spcBef>
                <a:spcPts val="0"/>
              </a:spcBef>
              <a:spcAft>
                <a:spcPts val="1000"/>
              </a:spcAft>
              <a:buClr>
                <a:srgbClr val="F69D1A"/>
              </a:buClr>
              <a:buNone/>
            </a:pPr>
            <a:r>
              <a:rPr lang="en-US" sz="900" dirty="0" smtClean="0">
                <a:latin typeface="+mj-lt"/>
                <a:ea typeface="Calibri"/>
                <a:cs typeface="Times New Roman"/>
              </a:rPr>
              <a:t>B</a:t>
            </a:r>
            <a:r>
              <a:rPr lang="en-US" sz="900" dirty="0">
                <a:latin typeface="+mj-lt"/>
                <a:ea typeface="Calibri"/>
                <a:cs typeface="Times New Roman"/>
              </a:rPr>
              <a:t>) fiberglass, because it has a relatively high mass-to-volume ratio.</a:t>
            </a:r>
          </a:p>
          <a:p>
            <a:pPr marL="0" lvl="0" indent="0">
              <a:lnSpc>
                <a:spcPct val="120000"/>
              </a:lnSpc>
              <a:spcBef>
                <a:spcPts val="0"/>
              </a:spcBef>
              <a:spcAft>
                <a:spcPts val="1000"/>
              </a:spcAft>
              <a:buClr>
                <a:srgbClr val="F69D1A"/>
              </a:buClr>
              <a:buNone/>
            </a:pPr>
            <a:r>
              <a:rPr lang="en-US" sz="900" dirty="0" smtClean="0">
                <a:latin typeface="+mj-lt"/>
                <a:ea typeface="Calibri"/>
                <a:cs typeface="Times New Roman"/>
              </a:rPr>
              <a:t>C</a:t>
            </a:r>
            <a:r>
              <a:rPr lang="en-US" sz="900" dirty="0">
                <a:latin typeface="+mj-lt"/>
                <a:ea typeface="Calibri"/>
                <a:cs typeface="Times New Roman"/>
              </a:rPr>
              <a:t>) carbon fiber, because it is relatively stiff.</a:t>
            </a:r>
          </a:p>
          <a:p>
            <a:pPr marL="0" lvl="0" indent="0">
              <a:lnSpc>
                <a:spcPct val="120000"/>
              </a:lnSpc>
              <a:spcBef>
                <a:spcPts val="0"/>
              </a:spcBef>
              <a:spcAft>
                <a:spcPts val="1000"/>
              </a:spcAft>
              <a:buClr>
                <a:srgbClr val="F69D1A"/>
              </a:buClr>
              <a:buNone/>
            </a:pPr>
            <a:r>
              <a:rPr lang="en-US" sz="900" dirty="0" smtClean="0">
                <a:latin typeface="+mj-lt"/>
                <a:ea typeface="Calibri"/>
                <a:cs typeface="Times New Roman"/>
              </a:rPr>
              <a:t>D</a:t>
            </a:r>
            <a:r>
              <a:rPr lang="en-US" sz="900" dirty="0">
                <a:latin typeface="+mj-lt"/>
                <a:ea typeface="Calibri"/>
                <a:cs typeface="Times New Roman"/>
              </a:rPr>
              <a:t>) carbon fiber, because it has a relatively low mass-to-volume ratio.</a:t>
            </a:r>
          </a:p>
          <a:p>
            <a:endParaRPr lang="en-US" dirty="0"/>
          </a:p>
        </p:txBody>
      </p:sp>
      <p:sp>
        <p:nvSpPr>
          <p:cNvPr id="5" name="Text Placeholder 4"/>
          <p:cNvSpPr>
            <a:spLocks noGrp="1"/>
          </p:cNvSpPr>
          <p:nvPr>
            <p:ph type="body" sz="quarter" idx="1"/>
          </p:nvPr>
        </p:nvSpPr>
        <p:spPr/>
        <p:txBody>
          <a:bodyPr/>
          <a:lstStyle/>
          <a:p>
            <a:r>
              <a:rPr lang="en-US" dirty="0" smtClean="0"/>
              <a:t>Science (Cont.)</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14136180"/>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Student Summary</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7998619" y="76200"/>
            <a:ext cx="967362" cy="1093371"/>
          </a:xfrm>
          <a:prstGeom prst="rect">
            <a:avLst/>
          </a:prstGeom>
        </p:spPr>
      </p:pic>
      <p:sp>
        <p:nvSpPr>
          <p:cNvPr id="4" name="Content Placeholder 3"/>
          <p:cNvSpPr>
            <a:spLocks noGrp="1"/>
          </p:cNvSpPr>
          <p:nvPr>
            <p:ph sz="quarter" idx="1"/>
          </p:nvPr>
        </p:nvSpPr>
        <p:spPr>
          <a:xfrm>
            <a:off x="685800" y="1752600"/>
            <a:ext cx="8077200" cy="4419600"/>
          </a:xfrm>
        </p:spPr>
        <p:txBody>
          <a:bodyPr>
            <a:normAutofit/>
          </a:bodyPr>
          <a:lstStyle/>
          <a:p>
            <a:r>
              <a:rPr lang="en-US" dirty="0" smtClean="0"/>
              <a:t>Percentiles:  how you rank nationwide in comparison with all students who took the official test</a:t>
            </a:r>
          </a:p>
          <a:p>
            <a:endParaRPr lang="en-US" dirty="0"/>
          </a:p>
          <a:p>
            <a:pPr lvl="1"/>
            <a:r>
              <a:rPr lang="en-US" dirty="0" smtClean="0"/>
              <a:t>i.e.:  If you have a 14 in the percentile column for Reading, you did as well as or better than 14% of all PLAN test takers in the country</a:t>
            </a:r>
          </a:p>
          <a:p>
            <a:pPr lvl="2"/>
            <a:r>
              <a:rPr lang="en-US" dirty="0" smtClean="0"/>
              <a:t>Example:  a score of 11 would put you in the 14</a:t>
            </a:r>
            <a:r>
              <a:rPr lang="en-US" baseline="30000" dirty="0" smtClean="0"/>
              <a:t>th</a:t>
            </a:r>
            <a:r>
              <a:rPr lang="en-US" dirty="0" smtClean="0"/>
              <a:t> percentile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141176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Custom 5">
      <a:dk1>
        <a:sysClr val="windowText" lastClr="000000"/>
      </a:dk1>
      <a:lt1>
        <a:sysClr val="window" lastClr="FFFFFF"/>
      </a:lt1>
      <a:dk2>
        <a:srgbClr val="7F7F7F"/>
      </a:dk2>
      <a:lt2>
        <a:srgbClr val="EBDDC3"/>
      </a:lt2>
      <a:accent1>
        <a:srgbClr val="0070C0"/>
      </a:accent1>
      <a:accent2>
        <a:srgbClr val="F69D1A"/>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6847</TotalTime>
  <Words>1313</Words>
  <Application>Microsoft Macintosh PowerPoint</Application>
  <PresentationFormat>On-screen Show (4:3)</PresentationFormat>
  <Paragraphs>138</Paragraphs>
  <Slides>14</Slides>
  <Notes>0</Notes>
  <HiddenSlides>0</HiddenSlides>
  <MMClips>0</MMClips>
  <ScaleCrop>false</ScaleCrop>
  <HeadingPairs>
    <vt:vector size="4" baseType="variant">
      <vt:variant>
        <vt:lpstr>Design Template</vt:lpstr>
      </vt:variant>
      <vt:variant>
        <vt:i4>1</vt:i4>
      </vt:variant>
      <vt:variant>
        <vt:lpstr>Slide Titles</vt:lpstr>
      </vt:variant>
      <vt:variant>
        <vt:i4>14</vt:i4>
      </vt:variant>
    </vt:vector>
  </HeadingPairs>
  <TitlesOfParts>
    <vt:vector size="15" baseType="lpstr">
      <vt:lpstr>Median</vt:lpstr>
      <vt:lpstr>Slide 1</vt:lpstr>
      <vt:lpstr>Goals</vt:lpstr>
      <vt:lpstr>What is the ACT</vt:lpstr>
      <vt:lpstr>ACT Student Summary</vt:lpstr>
      <vt:lpstr>ACT Student Summary</vt:lpstr>
      <vt:lpstr>Subject Subsection Examples</vt:lpstr>
      <vt:lpstr>Subject Subsection Examples</vt:lpstr>
      <vt:lpstr>Subject Subsection Examples</vt:lpstr>
      <vt:lpstr>ACT Student Summary</vt:lpstr>
      <vt:lpstr>ACT Benchmark Scores</vt:lpstr>
      <vt:lpstr>ACT Benchmark Scores</vt:lpstr>
      <vt:lpstr>Improving Your Scores</vt:lpstr>
      <vt:lpstr>School Goals/Plans </vt:lpstr>
      <vt:lpstr>Remember  </vt:lpstr>
    </vt:vector>
  </TitlesOfParts>
  <Company>Minneapolis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Salkas</dc:creator>
  <cp:lastModifiedBy>loretta collins</cp:lastModifiedBy>
  <cp:revision>76</cp:revision>
  <cp:lastPrinted>2016-04-25T16:35:32Z</cp:lastPrinted>
  <dcterms:created xsi:type="dcterms:W3CDTF">2016-04-26T04:30:30Z</dcterms:created>
  <dcterms:modified xsi:type="dcterms:W3CDTF">2016-04-26T04:31:29Z</dcterms:modified>
</cp:coreProperties>
</file>