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1"/>
  </p:notesMasterIdLst>
  <p:handoutMasterIdLst>
    <p:handoutMasterId r:id="rId52"/>
  </p:handoutMasterIdLst>
  <p:sldIdLst>
    <p:sldId id="256" r:id="rId3"/>
    <p:sldId id="270" r:id="rId4"/>
    <p:sldId id="262" r:id="rId5"/>
    <p:sldId id="286" r:id="rId6"/>
    <p:sldId id="277" r:id="rId7"/>
    <p:sldId id="275" r:id="rId8"/>
    <p:sldId id="329" r:id="rId9"/>
    <p:sldId id="331" r:id="rId10"/>
    <p:sldId id="278" r:id="rId11"/>
    <p:sldId id="280" r:id="rId12"/>
    <p:sldId id="279" r:id="rId13"/>
    <p:sldId id="289" r:id="rId14"/>
    <p:sldId id="321" r:id="rId15"/>
    <p:sldId id="263" r:id="rId16"/>
    <p:sldId id="287" r:id="rId17"/>
    <p:sldId id="324" r:id="rId18"/>
    <p:sldId id="332" r:id="rId19"/>
    <p:sldId id="316" r:id="rId20"/>
    <p:sldId id="325" r:id="rId21"/>
    <p:sldId id="326" r:id="rId22"/>
    <p:sldId id="327" r:id="rId23"/>
    <p:sldId id="328" r:id="rId24"/>
    <p:sldId id="330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5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813F7-6759-4660-B2CC-34337B0F7960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579BDF-A879-4107-A8EE-9A9025003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57DEA-E2D0-4742-B331-B45935C7DEC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6C0F5-40C6-453A-997A-55928178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Danielle</a:t>
            </a:r>
            <a:r>
              <a:rPr lang="en-US" baseline="0" dirty="0" smtClean="0"/>
              <a:t>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C0F5-40C6-453A-997A-5592817814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5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6959F7-07A1-4176-AE01-0E3214A7B25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0C0D9A0-9DEA-434C-88E3-37F87185FF07}" type="slidenum">
              <a:rPr lang="en-US" sz="11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37</a:t>
            </a:fld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4561"/>
            <a:ext cx="5139134" cy="4183995"/>
          </a:xfrm>
          <a:noFill/>
        </p:spPr>
        <p:txBody>
          <a:bodyPr lIns="92963" tIns="46483" rIns="92963" bIns="464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648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A8A9CE-168A-4584-8438-940C3017734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5B3D964-3F56-4309-8D06-FF9DFB6726E2}" type="slidenum">
              <a:rPr lang="en-US" sz="11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42</a:t>
            </a:fld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4561"/>
            <a:ext cx="5139134" cy="4183995"/>
          </a:xfrm>
          <a:noFill/>
        </p:spPr>
        <p:txBody>
          <a:bodyPr lIns="92963" tIns="46483" rIns="92963" bIns="464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7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A8A9CE-168A-4584-8438-940C3017734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5B3D964-3F56-4309-8D06-FF9DFB6726E2}" type="slidenum">
              <a:rPr lang="en-US" sz="11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43</a:t>
            </a:fld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4561"/>
            <a:ext cx="5139134" cy="4183995"/>
          </a:xfrm>
          <a:noFill/>
        </p:spPr>
        <p:txBody>
          <a:bodyPr lIns="92963" tIns="46483" rIns="92963" bIns="464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4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97563A-84F6-4066-9B6B-5B3DC39C8EC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40454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23" indent="-274623" defTabSz="9302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64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13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6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985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7028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20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1377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8FBD29-AFB2-49BB-B6DB-75BDD4C1FD05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7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23" indent="-274623" defTabSz="9302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64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13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6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985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7028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20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1377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E24D91-06F5-4456-B59E-7B2EC10437E1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Pemberton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C0F5-40C6-453A-997A-5592817814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23" indent="-274623" defTabSz="9302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64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13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6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985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7028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20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1377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69C687-8727-40A2-B4CE-1DEBA789309B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4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23" indent="-274623" defTabSz="9302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64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13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6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985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7028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20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1377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B602DC8-09BA-431E-8C15-F312E5EE018B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1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7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73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24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23" indent="-274623" defTabSz="9302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64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13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678" indent="-219063" defTabSz="93022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3985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7028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4203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1377" indent="-219063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12D3F4-D1D9-44DA-9AD9-9F7CAE767B44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1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1" tIns="46482" rIns="92961" bIns="46482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1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1" tIns="46482" rIns="92961" bIns="46482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971926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1" tIns="46482" rIns="92961" bIns="46482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258A195-8AD3-4299-9409-1282E828E50B}" type="slidenum">
              <a:rPr lang="en-US" sz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30</a:t>
            </a:fld>
            <a:endParaRPr lang="en-US" sz="12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6613" cy="3484563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4839"/>
            <a:ext cx="5140325" cy="4183062"/>
          </a:xfrm>
          <a:noFill/>
        </p:spPr>
        <p:txBody>
          <a:bodyPr lIns="92961" tIns="46482" rIns="92961" bIns="46482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2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Univers LT Std 45 Ligh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84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3033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3033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3033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3033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5FF778-73A3-4725-97E6-70023D0337D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63" tIns="46483" rIns="92963" bIns="46483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77129D2-5F70-46C7-84E4-46ABDE4F1024}" type="slidenum">
              <a:rPr lang="en-US" sz="11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pPr algn="r">
                <a:defRPr/>
              </a:pPr>
              <a:t>34</a:t>
            </a:fld>
            <a:endParaRPr lang="en-US" sz="11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4561"/>
            <a:ext cx="5139134" cy="4183995"/>
          </a:xfrm>
          <a:noFill/>
        </p:spPr>
        <p:txBody>
          <a:bodyPr lIns="92963" tIns="46483" rIns="92963" bIns="464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9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0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4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4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0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42695B-CD69-4EB7-9238-56BF99D4FB9E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11CE60-32FB-4C91-A5C2-77078B5A6310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indley@stolaf.edu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oans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lindley@stolaf.e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shburn.mpls.k12.mn.us/uploads/washburn_ccc_events_september_18_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The College Application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229600" cy="46021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Likely </a:t>
            </a:r>
            <a:r>
              <a:rPr lang="en-US" sz="2400" dirty="0">
                <a:solidFill>
                  <a:srgbClr val="000066"/>
                </a:solidFill>
              </a:rPr>
              <a:t>– </a:t>
            </a:r>
            <a:r>
              <a:rPr lang="en-US" sz="2400" dirty="0" smtClean="0">
                <a:solidFill>
                  <a:srgbClr val="000066"/>
                </a:solidFill>
              </a:rPr>
              <a:t>realistic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SIGNIFICANTLY stronger than the typical freshman </a:t>
            </a:r>
            <a:endParaRPr lang="en-US" sz="2100" dirty="0" smtClean="0">
              <a:solidFill>
                <a:srgbClr val="000066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60-90</a:t>
            </a:r>
            <a:r>
              <a:rPr lang="en-US" sz="2100" dirty="0">
                <a:solidFill>
                  <a:srgbClr val="000066"/>
                </a:solidFill>
              </a:rPr>
              <a:t>% chance of </a:t>
            </a:r>
            <a:r>
              <a:rPr lang="en-US" sz="2100" dirty="0" smtClean="0">
                <a:solidFill>
                  <a:srgbClr val="000066"/>
                </a:solidFill>
              </a:rPr>
              <a:t>admission</a:t>
            </a:r>
            <a:endParaRPr lang="en-US" sz="21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Possible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– </a:t>
            </a:r>
            <a:r>
              <a:rPr lang="en-US" sz="2400" dirty="0" smtClean="0">
                <a:solidFill>
                  <a:srgbClr val="000066"/>
                </a:solidFill>
              </a:rPr>
              <a:t>selective                                             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similar to the typical freshman               </a:t>
            </a:r>
            <a:endParaRPr lang="en-US" sz="2100" dirty="0" smtClean="0">
              <a:solidFill>
                <a:srgbClr val="000066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30-60</a:t>
            </a:r>
            <a:r>
              <a:rPr lang="en-US" sz="2100" dirty="0">
                <a:solidFill>
                  <a:srgbClr val="000066"/>
                </a:solidFill>
              </a:rPr>
              <a:t>% chance of </a:t>
            </a:r>
            <a:r>
              <a:rPr lang="en-US" sz="2100" dirty="0" smtClean="0">
                <a:solidFill>
                  <a:srgbClr val="000066"/>
                </a:solidFill>
              </a:rPr>
              <a:t>admission</a:t>
            </a:r>
            <a:endParaRPr lang="en-US" sz="21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>
                <a:solidFill>
                  <a:srgbClr val="000066"/>
                </a:solidFill>
              </a:rPr>
              <a:t>Reach</a:t>
            </a:r>
            <a:r>
              <a:rPr lang="en-US" sz="2400" dirty="0">
                <a:solidFill>
                  <a:srgbClr val="000066"/>
                </a:solidFill>
              </a:rPr>
              <a:t> – </a:t>
            </a:r>
            <a:r>
              <a:rPr lang="en-US" sz="2400" dirty="0" smtClean="0">
                <a:solidFill>
                  <a:srgbClr val="000066"/>
                </a:solidFill>
              </a:rPr>
              <a:t>more selective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not as strong as the typical </a:t>
            </a:r>
            <a:r>
              <a:rPr lang="en-US" sz="2100" dirty="0" smtClean="0">
                <a:solidFill>
                  <a:srgbClr val="000066"/>
                </a:solidFill>
              </a:rPr>
              <a:t>freshman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less </a:t>
            </a:r>
            <a:r>
              <a:rPr lang="en-US" sz="2400" dirty="0">
                <a:solidFill>
                  <a:srgbClr val="000066"/>
                </a:solidFill>
              </a:rPr>
              <a:t>than 30% chance of </a:t>
            </a:r>
            <a:r>
              <a:rPr lang="en-US" sz="2400" dirty="0" smtClean="0">
                <a:solidFill>
                  <a:srgbClr val="000066"/>
                </a:solidFill>
              </a:rPr>
              <a:t>admission</a:t>
            </a: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6781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rgbClr val="000066"/>
                </a:solidFill>
              </a:rPr>
              <a:t>Factors in your “Objectively Important Profile” (published)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G.P.A.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Class Rank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ACT or SAT Test Scores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Factors in your “Subjectively Important Profile” (unpublished)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Rigor of Courses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Activities/ Unusual Talent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Diversity (Race, Ethnicity, Income, Geography)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Scattergrams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612648" y="1600200"/>
            <a:ext cx="8153400" cy="5029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5943600" y="3505200"/>
            <a:ext cx="25908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2514600" cy="4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Start College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66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Rolling Admissions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Regular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Action/Priority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Decision </a:t>
            </a:r>
            <a:r>
              <a:rPr lang="en-US" dirty="0" smtClean="0">
                <a:solidFill>
                  <a:srgbClr val="000066"/>
                </a:solidFill>
              </a:rPr>
              <a:t>(binding contract)</a:t>
            </a:r>
            <a:endParaRPr lang="en-US" dirty="0">
              <a:solidFill>
                <a:srgbClr val="000066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00600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Start College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Professional!</a:t>
            </a:r>
          </a:p>
          <a:p>
            <a:pPr lvl="1"/>
            <a:r>
              <a:rPr lang="en-US" dirty="0" smtClean="0"/>
              <a:t>Appropriate grammar, punctuation</a:t>
            </a:r>
          </a:p>
          <a:p>
            <a:pPr lvl="1"/>
            <a:r>
              <a:rPr lang="en-US" dirty="0" smtClean="0"/>
              <a:t>Formal language; do not use texting/tweeting format</a:t>
            </a:r>
          </a:p>
          <a:p>
            <a:pPr lvl="1"/>
            <a:r>
              <a:rPr lang="en-US" dirty="0" smtClean="0"/>
              <a:t>Professional e-mail address</a:t>
            </a:r>
          </a:p>
          <a:p>
            <a:r>
              <a:rPr lang="en-US" dirty="0" smtClean="0"/>
              <a:t>Student should apply; not the parent</a:t>
            </a:r>
          </a:p>
          <a:p>
            <a:r>
              <a:rPr lang="en-US" dirty="0" smtClean="0"/>
              <a:t>Follow all directions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04" y="5481282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 Complete Your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1100" dirty="0" smtClean="0"/>
          </a:p>
          <a:p>
            <a:pPr lvl="1"/>
            <a:r>
              <a:rPr lang="en-US" sz="4400" dirty="0">
                <a:solidFill>
                  <a:srgbClr val="000066"/>
                </a:solidFill>
              </a:rPr>
              <a:t>Know which application methods will be the least time consuming.</a:t>
            </a:r>
          </a:p>
          <a:p>
            <a:pPr lvl="2">
              <a:lnSpc>
                <a:spcPct val="250000"/>
              </a:lnSpc>
            </a:pPr>
            <a:r>
              <a:rPr lang="en-US" sz="3600" dirty="0">
                <a:solidFill>
                  <a:srgbClr val="000066"/>
                </a:solidFill>
              </a:rPr>
              <a:t>Institutional </a:t>
            </a:r>
            <a:r>
              <a:rPr lang="en-US" sz="3600" dirty="0" smtClean="0">
                <a:solidFill>
                  <a:srgbClr val="000066"/>
                </a:solidFill>
              </a:rPr>
              <a:t>Application</a:t>
            </a:r>
          </a:p>
          <a:p>
            <a:pPr lvl="3">
              <a:lnSpc>
                <a:spcPct val="250000"/>
              </a:lnSpc>
            </a:pPr>
            <a:r>
              <a:rPr lang="en-US" sz="3300" dirty="0" smtClean="0">
                <a:solidFill>
                  <a:srgbClr val="000066"/>
                </a:solidFill>
              </a:rPr>
              <a:t>Minnesota State (i.e. St. Cloud, Mankato, MCTC)</a:t>
            </a:r>
          </a:p>
          <a:p>
            <a:pPr lvl="3">
              <a:lnSpc>
                <a:spcPct val="250000"/>
              </a:lnSpc>
            </a:pPr>
            <a:r>
              <a:rPr lang="en-US" sz="3300" dirty="0" smtClean="0">
                <a:solidFill>
                  <a:srgbClr val="000066"/>
                </a:solidFill>
              </a:rPr>
              <a:t>UW Schools</a:t>
            </a:r>
          </a:p>
          <a:p>
            <a:pPr lvl="3">
              <a:lnSpc>
                <a:spcPct val="250000"/>
              </a:lnSpc>
            </a:pPr>
            <a:r>
              <a:rPr lang="en-US" sz="3300" dirty="0" smtClean="0">
                <a:solidFill>
                  <a:srgbClr val="000066"/>
                </a:solidFill>
              </a:rPr>
              <a:t>Augsburg, St. Kate’s </a:t>
            </a:r>
            <a:endParaRPr lang="en-US" sz="3300" dirty="0">
              <a:solidFill>
                <a:srgbClr val="000066"/>
              </a:solidFill>
            </a:endParaRPr>
          </a:p>
          <a:p>
            <a:pPr lvl="2">
              <a:lnSpc>
                <a:spcPct val="250000"/>
              </a:lnSpc>
            </a:pPr>
            <a:r>
              <a:rPr lang="en-US" sz="3600" dirty="0" smtClean="0">
                <a:solidFill>
                  <a:srgbClr val="000066"/>
                </a:solidFill>
              </a:rPr>
              <a:t>The </a:t>
            </a:r>
            <a:r>
              <a:rPr lang="en-US" sz="3600" dirty="0">
                <a:solidFill>
                  <a:srgbClr val="000066"/>
                </a:solidFill>
              </a:rPr>
              <a:t>Common </a:t>
            </a:r>
            <a:r>
              <a:rPr lang="en-US" sz="3600" dirty="0" smtClean="0">
                <a:solidFill>
                  <a:srgbClr val="000066"/>
                </a:solidFill>
              </a:rPr>
              <a:t>Application</a:t>
            </a:r>
          </a:p>
          <a:p>
            <a:pPr lvl="3">
              <a:lnSpc>
                <a:spcPct val="250000"/>
              </a:lnSpc>
            </a:pPr>
            <a:r>
              <a:rPr lang="en-US" sz="3300" dirty="0" smtClean="0">
                <a:solidFill>
                  <a:srgbClr val="000066"/>
                </a:solidFill>
              </a:rPr>
              <a:t>University of Minnesota</a:t>
            </a:r>
            <a:endParaRPr lang="en-US" sz="3300" dirty="0">
              <a:solidFill>
                <a:srgbClr val="000066"/>
              </a:solidFill>
            </a:endParaRPr>
          </a:p>
          <a:p>
            <a:pPr lvl="2">
              <a:lnSpc>
                <a:spcPct val="250000"/>
              </a:lnSpc>
            </a:pPr>
            <a:r>
              <a:rPr lang="en-US" sz="3600" dirty="0" smtClean="0">
                <a:solidFill>
                  <a:srgbClr val="000066"/>
                </a:solidFill>
              </a:rPr>
              <a:t>The </a:t>
            </a:r>
            <a:r>
              <a:rPr lang="en-US" sz="3600" dirty="0">
                <a:solidFill>
                  <a:srgbClr val="000066"/>
                </a:solidFill>
              </a:rPr>
              <a:t>Coalition Application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62" y="5448300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w Cen MT" panose="020B0602020104020603" pitchFamily="34" charset="0"/>
              </a:rPr>
              <a:t>A good essay </a:t>
            </a:r>
            <a:r>
              <a:rPr lang="en-US" sz="3200" dirty="0">
                <a:solidFill>
                  <a:srgbClr val="000000"/>
                </a:solidFill>
                <a:latin typeface="Tw Cen MT" panose="020B0602020104020603" pitchFamily="34" charset="0"/>
              </a:rPr>
              <a:t>tells a story </a:t>
            </a:r>
          </a:p>
          <a:p>
            <a:r>
              <a:rPr lang="en-US" b="1" dirty="0">
                <a:solidFill>
                  <a:srgbClr val="000000"/>
                </a:solidFill>
                <a:latin typeface="Tw Cen MT" panose="020B0602020104020603" pitchFamily="34" charset="0"/>
              </a:rPr>
              <a:t>A good starting point is a value, characteristic, accomplishment, skill, life event or interesting story that is important to you</a:t>
            </a:r>
            <a:r>
              <a:rPr lang="en-US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endParaRPr lang="en-US" dirty="0"/>
          </a:p>
          <a:p>
            <a:r>
              <a:rPr lang="en-US" b="1" dirty="0"/>
              <a:t>Great </a:t>
            </a:r>
            <a:r>
              <a:rPr lang="en-US" dirty="0"/>
              <a:t>college essays connect to a deeper truth or something critical or essential to yourself. </a:t>
            </a:r>
          </a:p>
          <a:p>
            <a:r>
              <a:rPr lang="en-US" dirty="0"/>
              <a:t>This is a chance to tell an admissions office something you can’t cover with a test score, GPA, or activities list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Examples:</a:t>
            </a:r>
            <a:endParaRPr lang="en-US" u="sng" dirty="0"/>
          </a:p>
          <a:p>
            <a:pPr lvl="1"/>
            <a:r>
              <a:rPr lang="en-US" dirty="0"/>
              <a:t>My big </a:t>
            </a:r>
            <a:r>
              <a:rPr lang="en-US" dirty="0" smtClean="0"/>
              <a:t>feet</a:t>
            </a:r>
            <a:r>
              <a:rPr lang="en-US" dirty="0"/>
              <a:t>	</a:t>
            </a:r>
            <a:r>
              <a:rPr lang="en-US" dirty="0" smtClean="0"/>
              <a:t>(Being </a:t>
            </a:r>
            <a:r>
              <a:rPr lang="en-US" dirty="0"/>
              <a:t>comfortable with </a:t>
            </a:r>
            <a:r>
              <a:rPr lang="en-US" dirty="0" smtClean="0"/>
              <a:t>myself)</a:t>
            </a:r>
            <a:endParaRPr lang="en-US" dirty="0"/>
          </a:p>
          <a:p>
            <a:pPr lvl="1"/>
            <a:r>
              <a:rPr lang="en-US" dirty="0" smtClean="0"/>
              <a:t>Losing </a:t>
            </a:r>
            <a:r>
              <a:rPr lang="en-US" dirty="0"/>
              <a:t>the race </a:t>
            </a:r>
            <a:r>
              <a:rPr lang="en-US" dirty="0" smtClean="0"/>
              <a:t>	</a:t>
            </a:r>
            <a:r>
              <a:rPr lang="en-US" dirty="0"/>
              <a:t>(</a:t>
            </a:r>
            <a:r>
              <a:rPr lang="en-US" dirty="0" smtClean="0"/>
              <a:t>Recognizing privilege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Grandma’s kitchen	</a:t>
            </a:r>
            <a:r>
              <a:rPr lang="en-US" dirty="0"/>
              <a:t>(</a:t>
            </a:r>
            <a:r>
              <a:rPr lang="en-US" dirty="0" smtClean="0"/>
              <a:t>How </a:t>
            </a:r>
            <a:r>
              <a:rPr lang="en-US" dirty="0"/>
              <a:t>I was </a:t>
            </a:r>
            <a:r>
              <a:rPr lang="en-US" dirty="0" smtClean="0"/>
              <a:t>raised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Imaginary </a:t>
            </a:r>
            <a:r>
              <a:rPr lang="en-US" dirty="0"/>
              <a:t>friend </a:t>
            </a:r>
            <a:r>
              <a:rPr lang="en-US" dirty="0" smtClean="0"/>
              <a:t>	</a:t>
            </a:r>
            <a:r>
              <a:rPr lang="en-US" dirty="0"/>
              <a:t>(</a:t>
            </a:r>
            <a:r>
              <a:rPr lang="en-US" dirty="0" smtClean="0"/>
              <a:t>My </a:t>
            </a:r>
            <a:r>
              <a:rPr lang="en-US" dirty="0"/>
              <a:t>best ability is my </a:t>
            </a:r>
            <a:r>
              <a:rPr lang="en-US" dirty="0" smtClean="0"/>
              <a:t>imagination)</a:t>
            </a:r>
            <a:endParaRPr lang="en-US" dirty="0"/>
          </a:p>
          <a:p>
            <a:pPr lvl="1"/>
            <a:r>
              <a:rPr lang="en-US" dirty="0" smtClean="0"/>
              <a:t>Closet </a:t>
            </a:r>
            <a:r>
              <a:rPr lang="en-US" dirty="0"/>
              <a:t>spider farm </a:t>
            </a:r>
            <a:r>
              <a:rPr lang="en-US" dirty="0" smtClean="0"/>
              <a:t>	</a:t>
            </a:r>
            <a:r>
              <a:rPr lang="en-US" dirty="0"/>
              <a:t>(</a:t>
            </a:r>
            <a:r>
              <a:rPr lang="en-US" dirty="0" smtClean="0"/>
              <a:t>Why </a:t>
            </a:r>
            <a:r>
              <a:rPr lang="en-US" dirty="0"/>
              <a:t>I </a:t>
            </a:r>
            <a:r>
              <a:rPr lang="en-US" i="1" dirty="0" smtClean="0"/>
              <a:t>love </a:t>
            </a:r>
            <a:r>
              <a:rPr lang="en-US" dirty="0" smtClean="0"/>
              <a:t>science)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09" y="1109048"/>
            <a:ext cx="1746939" cy="9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Extenuating/Special Circumstances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Used to explain “abnormalities” on your transcript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Only use if you have a valid reason that severely impacted your grades; be careful</a:t>
            </a: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Check with 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counselor or CCC</a:t>
            </a: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lvl="1"/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</a:rPr>
              <a:t>Don’t use this essay for excuses; explain what happened and how you grew into a better person/student as a 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result</a:t>
            </a:r>
            <a:endParaRPr lang="en-US" dirty="0" smtClean="0"/>
          </a:p>
          <a:p>
            <a:r>
              <a:rPr lang="en-US" sz="3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Writing Lab (Media Center – Orange Lab)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Get help with college and scholarship essays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Sign up:  Click on Help Request under the Students tab on Washburn website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Hours:  Before/After school and Lunch (need a pass) </a:t>
            </a:r>
          </a:p>
        </p:txBody>
      </p:sp>
    </p:spTree>
    <p:extLst>
      <p:ext uri="{BB962C8B-B14F-4D97-AF65-F5344CB8AC3E}">
        <p14:creationId xmlns:p14="http://schemas.microsoft.com/office/powerpoint/2010/main" val="364451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 4: Meet With Counselor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5181600"/>
          </a:xfrm>
        </p:spPr>
        <p:txBody>
          <a:bodyPr>
            <a:noAutofit/>
          </a:bodyPr>
          <a:lstStyle/>
          <a:p>
            <a:pPr marL="411480" lvl="1" indent="0">
              <a:lnSpc>
                <a:spcPct val="80000"/>
              </a:lnSpc>
              <a:buNone/>
            </a:pPr>
            <a:r>
              <a:rPr lang="en-US" sz="1800" dirty="0" smtClean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1. Schedule initial appointment in Counseling office</a:t>
            </a:r>
          </a:p>
          <a:p>
            <a:pPr marL="868680" lvl="1" indent="-457200">
              <a:lnSpc>
                <a:spcPct val="80000"/>
              </a:lnSpc>
              <a:buAutoNum type="arabicPeriod"/>
            </a:pPr>
            <a:endParaRPr lang="en-US" sz="2400" dirty="0" smtClean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2. Counselor will review prospective college options and load schools into </a:t>
            </a:r>
            <a:r>
              <a:rPr lang="en-US" sz="2400" dirty="0" err="1" smtClean="0"/>
              <a:t>Naviance</a:t>
            </a:r>
            <a:r>
              <a:rPr lang="en-US" sz="2400" dirty="0" smtClean="0"/>
              <a:t>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3. Counselor will:  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send transcript </a:t>
            </a:r>
            <a:r>
              <a:rPr lang="en-US" sz="1600" dirty="0" smtClean="0"/>
              <a:t>(</a:t>
            </a:r>
            <a:r>
              <a:rPr lang="en-US" sz="1600" dirty="0"/>
              <a:t>*First three transcripts are </a:t>
            </a:r>
            <a:r>
              <a:rPr lang="en-US" sz="1600" dirty="0" smtClean="0"/>
              <a:t>free - pay </a:t>
            </a:r>
            <a:r>
              <a:rPr lang="en-US" sz="1600" dirty="0"/>
              <a:t>$</a:t>
            </a:r>
            <a:r>
              <a:rPr lang="en-US" sz="1600" dirty="0" smtClean="0"/>
              <a:t>2 for each after)</a:t>
            </a:r>
            <a:endParaRPr lang="en-US" sz="2100" dirty="0" smtClean="0"/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send school profile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send academic evaluation form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request for fee waiver (if applicable)</a:t>
            </a:r>
          </a:p>
          <a:p>
            <a:pPr marL="1028700" lvl="2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100" dirty="0" smtClean="0"/>
              <a:t>add student name to teacher recommendation list (if applicable)</a:t>
            </a:r>
          </a:p>
          <a:p>
            <a:pPr marL="685800" lvl="2" indent="0">
              <a:lnSpc>
                <a:spcPct val="80000"/>
              </a:lnSpc>
              <a:buNone/>
            </a:pPr>
            <a:r>
              <a:rPr lang="en-US" sz="2100" dirty="0" smtClean="0"/>
              <a:t>	*Teachers need at least 2-week notification</a:t>
            </a:r>
          </a:p>
          <a:p>
            <a:pPr marL="754380" lvl="1" indent="-342900">
              <a:lnSpc>
                <a:spcPct val="80000"/>
              </a:lnSpc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4. Set appointment with counselor for interview (if applicable)</a:t>
            </a: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i="1" dirty="0" smtClean="0"/>
              <a:t> </a:t>
            </a:r>
            <a:endParaRPr lang="en-US" sz="2400" i="1" dirty="0"/>
          </a:p>
          <a:p>
            <a:pPr marL="365760" lvl="1" indent="0">
              <a:lnSpc>
                <a:spcPct val="80000"/>
              </a:lnSpc>
              <a:buNone/>
            </a:pP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Send ACT/SAT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 is responsible for submitting ACT scores ($12 each) to all colleges if they were not sent at time of registration.</a:t>
            </a:r>
          </a:p>
          <a:p>
            <a:r>
              <a:rPr lang="en-US" dirty="0" smtClean="0"/>
              <a:t>Send scores through actstudent.org </a:t>
            </a:r>
          </a:p>
          <a:p>
            <a:r>
              <a:rPr lang="en-US" dirty="0" smtClean="0"/>
              <a:t>If attending a 2 year Minnesota institution, take the </a:t>
            </a:r>
            <a:r>
              <a:rPr lang="en-US" dirty="0" err="1" smtClean="0"/>
              <a:t>Accuplacer</a:t>
            </a:r>
            <a:r>
              <a:rPr lang="en-US" dirty="0" smtClean="0"/>
              <a:t> at the college.  </a:t>
            </a:r>
          </a:p>
          <a:p>
            <a:pPr lvl="1"/>
            <a:r>
              <a:rPr lang="en-US" dirty="0" err="1" smtClean="0"/>
              <a:t>Accuplacer</a:t>
            </a:r>
            <a:r>
              <a:rPr lang="en-US" dirty="0" smtClean="0"/>
              <a:t> testing at Washburn may be available at the end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9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People to Know! 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Counselors 			Works With</a:t>
            </a:r>
          </a:p>
          <a:p>
            <a:pPr lvl="1"/>
            <a:r>
              <a:rPr lang="en-US" sz="2400" dirty="0" smtClean="0"/>
              <a:t>Loretta Collins 		Last Names A-D</a:t>
            </a:r>
          </a:p>
          <a:p>
            <a:pPr lvl="1"/>
            <a:r>
              <a:rPr lang="en-US" sz="2400" dirty="0" smtClean="0"/>
              <a:t>Herb Crowell		Last Names E-J</a:t>
            </a:r>
          </a:p>
          <a:p>
            <a:pPr lvl="1"/>
            <a:r>
              <a:rPr lang="en-US" sz="2400" dirty="0" smtClean="0"/>
              <a:t>Amy Webster		Last Names K-M</a:t>
            </a:r>
          </a:p>
          <a:p>
            <a:pPr lvl="1"/>
            <a:r>
              <a:rPr lang="en-US" sz="2400" dirty="0" smtClean="0"/>
              <a:t>John Pemberton		Last Names N-Sa</a:t>
            </a:r>
          </a:p>
          <a:p>
            <a:pPr lvl="1"/>
            <a:r>
              <a:rPr lang="en-US" sz="2400" dirty="0" smtClean="0"/>
              <a:t>Teresa Savage		Last Names Sb-Z</a:t>
            </a:r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400" b="1" dirty="0" smtClean="0"/>
              <a:t>CCC Coordinators</a:t>
            </a:r>
          </a:p>
          <a:p>
            <a:pPr lvl="1"/>
            <a:r>
              <a:rPr lang="en-US" sz="2400" dirty="0" smtClean="0"/>
              <a:t>Danielle Seifert		All Students</a:t>
            </a:r>
          </a:p>
          <a:p>
            <a:pPr lvl="1"/>
            <a:r>
              <a:rPr lang="en-US" sz="2400" dirty="0" err="1" smtClean="0"/>
              <a:t>Munira</a:t>
            </a:r>
            <a:r>
              <a:rPr lang="en-US" sz="2400" dirty="0" smtClean="0"/>
              <a:t> Mohamed		All Students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6: Complete and Track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get an e-mail </a:t>
            </a:r>
            <a:r>
              <a:rPr lang="en-US" dirty="0" smtClean="0"/>
              <a:t>or </a:t>
            </a:r>
            <a:r>
              <a:rPr lang="en-US" dirty="0"/>
              <a:t>postcard that says you are missing </a:t>
            </a:r>
            <a:r>
              <a:rPr lang="en-US" dirty="0" smtClean="0"/>
              <a:t>materials: </a:t>
            </a:r>
            <a:endParaRPr lang="en-US" dirty="0"/>
          </a:p>
          <a:p>
            <a:r>
              <a:rPr lang="en-US" dirty="0" smtClean="0"/>
              <a:t>Step 1: Check </a:t>
            </a:r>
            <a:r>
              <a:rPr lang="en-US" dirty="0" err="1" smtClean="0"/>
              <a:t>Naviance</a:t>
            </a:r>
            <a:r>
              <a:rPr lang="en-US" dirty="0" smtClean="0"/>
              <a:t> to see what Washburn has sent to the college.</a:t>
            </a:r>
            <a:endParaRPr lang="en-US" dirty="0"/>
          </a:p>
          <a:p>
            <a:r>
              <a:rPr lang="en-US" dirty="0"/>
              <a:t>Step </a:t>
            </a:r>
            <a:r>
              <a:rPr lang="en-US" dirty="0" smtClean="0"/>
              <a:t>2: </a:t>
            </a:r>
            <a:r>
              <a:rPr lang="en-US" dirty="0"/>
              <a:t>Check college portal (if the college has one) to see if the college has received your materials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 3: Check with Ms. Seifert or Ms. Mohamed in the CCC to help problem-solve.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0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Apply for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 out your FAFSA at </a:t>
            </a:r>
            <a:r>
              <a:rPr lang="en-US" dirty="0" smtClean="0">
                <a:solidFill>
                  <a:srgbClr val="FF0000"/>
                </a:solidFill>
              </a:rPr>
              <a:t>fafsa.gov</a:t>
            </a:r>
            <a:r>
              <a:rPr lang="en-US" dirty="0" smtClean="0"/>
              <a:t> or MN Dream Act at </a:t>
            </a:r>
            <a:r>
              <a:rPr lang="en-US" dirty="0" smtClean="0">
                <a:solidFill>
                  <a:srgbClr val="FF0000"/>
                </a:solidFill>
              </a:rPr>
              <a:t>ohe.state.mn.us </a:t>
            </a:r>
            <a:r>
              <a:rPr lang="en-US" dirty="0" smtClean="0"/>
              <a:t>beginning October 1</a:t>
            </a:r>
            <a:r>
              <a:rPr lang="en-US" baseline="30000" dirty="0" smtClean="0"/>
              <a:t>st</a:t>
            </a:r>
            <a:r>
              <a:rPr lang="en-US" dirty="0" smtClean="0"/>
              <a:t>, 2017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1500" b="1" i="1" dirty="0">
                <a:latin typeface="+mj-lt"/>
              </a:rPr>
              <a:t>UPDATE </a:t>
            </a:r>
            <a:r>
              <a:rPr lang="en-US" sz="1500" b="1" i="1" dirty="0" smtClean="0">
                <a:latin typeface="+mj-lt"/>
              </a:rPr>
              <a:t>from OHE:  (8/31/2017)</a:t>
            </a:r>
            <a:r>
              <a:rPr lang="en-US" sz="1500" i="1" dirty="0" smtClean="0">
                <a:latin typeface="+mj-lt"/>
              </a:rPr>
              <a:t>: While Deferred </a:t>
            </a:r>
            <a:r>
              <a:rPr lang="en-US" sz="1500" i="1" dirty="0">
                <a:latin typeface="+mj-lt"/>
              </a:rPr>
              <a:t>Action for Childhood Arrivals (DACA) program is being considered for elimination, we want you to know that the </a:t>
            </a:r>
            <a:r>
              <a:rPr lang="en-US" sz="1500" b="1" i="1" dirty="0">
                <a:latin typeface="+mj-lt"/>
              </a:rPr>
              <a:t>Minnesota Dream Act remains intact</a:t>
            </a:r>
            <a:r>
              <a:rPr lang="en-US" sz="1500" i="1" dirty="0" smtClean="0">
                <a:latin typeface="+mj-lt"/>
              </a:rPr>
              <a:t>.</a:t>
            </a:r>
          </a:p>
          <a:p>
            <a:r>
              <a:rPr lang="en-US" sz="2400" i="1" dirty="0" smtClean="0">
                <a:latin typeface="+mj-lt"/>
              </a:rPr>
              <a:t>Continue to follow up with all financial aid offices and complete any financial aid verification processes </a:t>
            </a:r>
          </a:p>
          <a:p>
            <a:r>
              <a:rPr lang="en-US" sz="2400" i="1" dirty="0" smtClean="0">
                <a:latin typeface="+mj-lt"/>
              </a:rPr>
              <a:t>The CCC is available if you need help</a:t>
            </a:r>
          </a:p>
          <a:p>
            <a:r>
              <a:rPr lang="en-US" sz="2400" i="1" dirty="0" smtClean="0">
                <a:latin typeface="+mj-lt"/>
              </a:rPr>
              <a:t>FAFSA/MN Dream Act Application Workshops will take place during conference evenings (fall and spring)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64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Apply for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Did you know?:</a:t>
            </a:r>
          </a:p>
          <a:p>
            <a:pPr lvl="1"/>
            <a:r>
              <a:rPr lang="en-US" dirty="0" smtClean="0"/>
              <a:t>90% of scholarships are given from the attending institution</a:t>
            </a:r>
          </a:p>
          <a:p>
            <a:pPr lvl="1"/>
            <a:r>
              <a:rPr lang="en-US" dirty="0" smtClean="0"/>
              <a:t>Institutional scholarships can be awarded based off your college application</a:t>
            </a:r>
          </a:p>
          <a:p>
            <a:pPr lvl="1"/>
            <a:r>
              <a:rPr lang="en-US" dirty="0" smtClean="0"/>
              <a:t>Always make sure to check your college’s website for more institutional scholarship opportunities</a:t>
            </a:r>
          </a:p>
          <a:p>
            <a:r>
              <a:rPr lang="en-US" dirty="0" smtClean="0"/>
              <a:t>Private scholarship opportunities:</a:t>
            </a:r>
          </a:p>
          <a:p>
            <a:pPr lvl="1"/>
            <a:r>
              <a:rPr lang="en-US" dirty="0" err="1" smtClean="0"/>
              <a:t>Naviance</a:t>
            </a:r>
            <a:r>
              <a:rPr lang="en-US" dirty="0" smtClean="0"/>
              <a:t> and CCC newsletter</a:t>
            </a:r>
          </a:p>
          <a:p>
            <a:pPr lvl="1"/>
            <a:r>
              <a:rPr lang="en-US" dirty="0" smtClean="0"/>
              <a:t>Most will be available starting in January</a:t>
            </a:r>
          </a:p>
          <a:p>
            <a:pPr lvl="2"/>
            <a:r>
              <a:rPr lang="en-US" dirty="0" smtClean="0"/>
              <a:t>i.e. Washburn scholarship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343400"/>
            <a:ext cx="2133600" cy="16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2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Year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Fall: Applications</a:t>
            </a:r>
          </a:p>
          <a:p>
            <a:pPr lvl="4"/>
            <a:r>
              <a:rPr lang="en-US" sz="1900" dirty="0" smtClean="0"/>
              <a:t>9/21 		Senior College and Financial Aid Night </a:t>
            </a:r>
            <a:r>
              <a:rPr lang="en-US" sz="1900" dirty="0"/>
              <a:t>for </a:t>
            </a:r>
            <a:r>
              <a:rPr lang="en-US" sz="1900" dirty="0" smtClean="0"/>
              <a:t>Families</a:t>
            </a:r>
          </a:p>
          <a:p>
            <a:pPr lvl="4"/>
            <a:r>
              <a:rPr lang="en-US" sz="1900" dirty="0" smtClean="0"/>
              <a:t>9/27 &amp; 28</a:t>
            </a:r>
            <a:r>
              <a:rPr lang="en-US" sz="1900" dirty="0"/>
              <a:t>	</a:t>
            </a:r>
            <a:r>
              <a:rPr lang="en-US" sz="1900" dirty="0" smtClean="0"/>
              <a:t>National </a:t>
            </a:r>
            <a:r>
              <a:rPr lang="en-US" sz="1900" dirty="0"/>
              <a:t>College Fair @ Convention </a:t>
            </a:r>
            <a:r>
              <a:rPr lang="en-US" sz="1900" dirty="0" smtClean="0"/>
              <a:t>Center</a:t>
            </a:r>
          </a:p>
          <a:p>
            <a:pPr lvl="4"/>
            <a:r>
              <a:rPr lang="en-US" sz="1900" dirty="0" smtClean="0"/>
              <a:t>10/28 		ACT (register by 9/22)</a:t>
            </a:r>
          </a:p>
          <a:p>
            <a:pPr lvl="4"/>
            <a:r>
              <a:rPr lang="en-US" sz="1900" dirty="0"/>
              <a:t>11/1 	</a:t>
            </a:r>
            <a:r>
              <a:rPr lang="en-US" sz="1900" dirty="0" smtClean="0"/>
              <a:t>	</a:t>
            </a:r>
            <a:r>
              <a:rPr lang="en-US" sz="1900" b="1" dirty="0" smtClean="0"/>
              <a:t>U </a:t>
            </a:r>
            <a:r>
              <a:rPr lang="en-US" sz="1900" b="1" dirty="0"/>
              <a:t>of M application </a:t>
            </a:r>
            <a:r>
              <a:rPr lang="en-US" sz="1900" b="1" dirty="0" smtClean="0"/>
              <a:t>deadline</a:t>
            </a:r>
          </a:p>
          <a:p>
            <a:pPr lvl="4"/>
            <a:r>
              <a:rPr lang="en-US" sz="1900" i="1" dirty="0" smtClean="0"/>
              <a:t>11/6 		MNACC College Fair @ Washburn</a:t>
            </a:r>
            <a:endParaRPr lang="en-US" sz="1900" dirty="0" smtClean="0"/>
          </a:p>
          <a:p>
            <a:r>
              <a:rPr lang="en-US" sz="2800" dirty="0" smtClean="0"/>
              <a:t>Winter: Scholarships/Financial Aid</a:t>
            </a:r>
          </a:p>
          <a:p>
            <a:pPr lvl="4"/>
            <a:r>
              <a:rPr lang="en-US" sz="1900" dirty="0" smtClean="0"/>
              <a:t>10/17		MN Dream Act FAFSA Workshop</a:t>
            </a:r>
          </a:p>
          <a:p>
            <a:pPr lvl="4"/>
            <a:r>
              <a:rPr lang="en-US" sz="1900" dirty="0" smtClean="0"/>
              <a:t>12/9 		ACT </a:t>
            </a:r>
            <a:r>
              <a:rPr lang="en-US" sz="1900" dirty="0"/>
              <a:t>(register by </a:t>
            </a:r>
            <a:r>
              <a:rPr lang="en-US" sz="1900" dirty="0" smtClean="0"/>
              <a:t>11/3)</a:t>
            </a:r>
          </a:p>
          <a:p>
            <a:pPr lvl="4"/>
            <a:r>
              <a:rPr lang="en-US" sz="1900" dirty="0" smtClean="0"/>
              <a:t>2/1 		Washburn Scholarship Applications distributed</a:t>
            </a:r>
          </a:p>
          <a:p>
            <a:pPr lvl="4"/>
            <a:r>
              <a:rPr lang="en-US" sz="1900" dirty="0"/>
              <a:t>2/15	</a:t>
            </a:r>
            <a:r>
              <a:rPr lang="en-US" sz="1900" dirty="0" smtClean="0"/>
              <a:t>	MN </a:t>
            </a:r>
            <a:r>
              <a:rPr lang="en-US" sz="1900" dirty="0"/>
              <a:t>Dream Act FAFS </a:t>
            </a:r>
            <a:r>
              <a:rPr lang="en-US" sz="1900" dirty="0" smtClean="0"/>
              <a:t>Workshop</a:t>
            </a:r>
          </a:p>
          <a:p>
            <a:r>
              <a:rPr lang="en-US" sz="2800" dirty="0" smtClean="0"/>
              <a:t>Spring: Graduation</a:t>
            </a:r>
          </a:p>
          <a:p>
            <a:pPr lvl="4"/>
            <a:r>
              <a:rPr lang="en-US" sz="1900" dirty="0" smtClean="0"/>
              <a:t>4/15		Financial Aid packages</a:t>
            </a:r>
          </a:p>
          <a:p>
            <a:pPr lvl="4"/>
            <a:r>
              <a:rPr lang="en-US" sz="1900" dirty="0" smtClean="0"/>
              <a:t>5/1 		Make Final Decisions</a:t>
            </a:r>
          </a:p>
          <a:p>
            <a:pPr lvl="4"/>
            <a:r>
              <a:rPr lang="en-US" sz="1900" dirty="0" smtClean="0"/>
              <a:t>6/7 		Graduation </a:t>
            </a:r>
          </a:p>
          <a:p>
            <a:pPr marL="1600200" lvl="4" indent="0">
              <a:buNone/>
            </a:pPr>
            <a:endParaRPr lang="en-US" sz="1900" dirty="0" smtClean="0"/>
          </a:p>
          <a:p>
            <a:pPr lvl="4"/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3074" name="Picture 2" descr="C:\Users\kesal098\AppData\Local\Microsoft\Windows\Temporary Internet Files\Content.IE5\ASNCIRNR\MC91021753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851660" cy="15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5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Make an appointment to see  your counselor!!!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2800" dirty="0" smtClean="0"/>
              <a:t>*Copies of this presentation will also be available on the Counseling website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63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 dirty="0" smtClean="0"/>
              <a:t>Financial Aid</a:t>
            </a:r>
            <a:br>
              <a:rPr lang="en-US" sz="6400" dirty="0" smtClean="0"/>
            </a:br>
            <a:r>
              <a:rPr lang="en-US" sz="4000" dirty="0" smtClean="0"/>
              <a:t>(FAFSA and CSS PROFILE)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at </a:t>
            </a:r>
            <a:br>
              <a:rPr lang="en-US" sz="6400" dirty="0" smtClean="0"/>
            </a:br>
            <a:r>
              <a:rPr lang="en-US" sz="5000" dirty="0" smtClean="0"/>
              <a:t>Washburn HS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Steve Lindley</a:t>
            </a:r>
          </a:p>
          <a:p>
            <a:r>
              <a:rPr lang="en-US" dirty="0" smtClean="0"/>
              <a:t>Associate Director of Financial Aid</a:t>
            </a:r>
          </a:p>
          <a:p>
            <a:r>
              <a:rPr lang="en-US" dirty="0" smtClean="0"/>
              <a:t>507-786-3521</a:t>
            </a:r>
          </a:p>
          <a:p>
            <a:r>
              <a:rPr lang="en-US" dirty="0" smtClean="0">
                <a:hlinkClick r:id="rId2"/>
              </a:rPr>
              <a:t>lindley@stolaf.edu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Types of Financial Aid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Gift Aid: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Grants (need-based)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Scholarships (merit-based)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Self-Help Aid: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  	Loans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Student Employment/Work Study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31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Grants (need-based) vs. Scholarships (merit-based)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Scholarships (merit-based)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	Often from the institution but can be from foundations, scholarship organizations,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  Have specific eligibility criteria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Grants (need-based)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  Calculated from financial aid application – evaluates family’s ability to pay for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  Sources can be federal, state, institutional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  Goal is to distribute limited resources in an equitable 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  Provide a balance of gift aid and self-help aid</a:t>
            </a:r>
            <a:r>
              <a:rPr lang="en-US" altLang="en-US" sz="2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811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700" y="381000"/>
            <a:ext cx="84455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Student Employment</a:t>
            </a:r>
            <a:b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Work-Study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7847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Funding can come from institution or federal/state government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Typically students work up to 7-10 hours per week while enrolled</a:t>
            </a: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Paid hourly. </a:t>
            </a:r>
            <a:endParaRPr lang="en-US" altLang="en-US" sz="320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Have to work the hours to get paid.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Funds may go straight to student or towards student’s account at the school</a:t>
            </a:r>
          </a:p>
        </p:txBody>
      </p:sp>
    </p:spTree>
    <p:extLst>
      <p:ext uri="{BB962C8B-B14F-4D97-AF65-F5344CB8AC3E}">
        <p14:creationId xmlns:p14="http://schemas.microsoft.com/office/powerpoint/2010/main" val="10725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Loans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8305800" cy="51530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Student or parent debt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Must be repaid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Payments can be deferred while enrolled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Repayment typically 10 years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Students don’t need to borrow every dollar in their financial aid package</a:t>
            </a:r>
          </a:p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Repayment calculator available at </a:t>
            </a:r>
            <a:r>
              <a:rPr lang="en-US" altLang="en-US" sz="2800" smtClean="0">
                <a:ea typeface="ＭＳ Ｐゴシック" pitchFamily="34" charset="-128"/>
                <a:hlinkClick r:id="rId3"/>
              </a:rPr>
              <a:t>http://www.studentloans.gov</a:t>
            </a:r>
            <a:endParaRPr lang="en-US" altLang="en-US" sz="2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8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</a:t>
            </a:r>
          </a:p>
          <a:p>
            <a:pPr lvl="2"/>
            <a:r>
              <a:rPr lang="en-US" dirty="0" smtClean="0"/>
              <a:t> Project Manager (aka “The Application Doer”, “The Appointment Maker”, “The Requester of Letters”)</a:t>
            </a:r>
          </a:p>
          <a:p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Provide supporting conversations</a:t>
            </a:r>
          </a:p>
          <a:p>
            <a:pPr lvl="2"/>
            <a:r>
              <a:rPr lang="en-US" dirty="0" smtClean="0"/>
              <a:t>Providing reality checks (financial resources, fit)</a:t>
            </a:r>
          </a:p>
          <a:p>
            <a:r>
              <a:rPr lang="en-US" dirty="0" smtClean="0"/>
              <a:t>Counselor/Career Center Coordinator</a:t>
            </a:r>
          </a:p>
          <a:p>
            <a:pPr lvl="2"/>
            <a:r>
              <a:rPr lang="en-US" dirty="0" smtClean="0"/>
              <a:t>Answer questions</a:t>
            </a:r>
          </a:p>
          <a:p>
            <a:pPr lvl="2"/>
            <a:r>
              <a:rPr lang="en-US" dirty="0" smtClean="0"/>
              <a:t>Provide resources</a:t>
            </a:r>
          </a:p>
          <a:p>
            <a:pPr lvl="2"/>
            <a:r>
              <a:rPr lang="en-US" dirty="0" smtClean="0"/>
              <a:t>Send transcripts and forms/writing letters/assisting teachers</a:t>
            </a:r>
          </a:p>
          <a:p>
            <a:pPr lvl="2"/>
            <a:r>
              <a:rPr lang="en-US" dirty="0" smtClean="0"/>
              <a:t>Provide reality checks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Types of Loans</a:t>
            </a:r>
          </a:p>
        </p:txBody>
      </p:sp>
      <p:graphicFrame>
        <p:nvGraphicFramePr>
          <p:cNvPr id="645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85264"/>
              </p:ext>
            </p:extLst>
          </p:nvPr>
        </p:nvGraphicFramePr>
        <p:xfrm>
          <a:off x="152399" y="2057400"/>
          <a:ext cx="8229601" cy="4139344"/>
        </p:xfrm>
        <a:graphic>
          <a:graphicData uri="http://schemas.openxmlformats.org/drawingml/2006/table">
            <a:tbl>
              <a:tblPr/>
              <a:tblGrid>
                <a:gridCol w="2180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5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0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8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Rate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(2017-18 Year)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Repayment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Additional Info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9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Stafford Direct Loan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Subsidized and Unsubsidized: 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4.45% Fixed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 after school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Subsidized: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interest charged while in school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Unsubsidized: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interest accrues while in school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87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Parent PLUS Loan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7.00%  Fixed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be deferred until 6 months after school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accrues while student is in school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Loan is in parent’s name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2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Alternative/ Private Loans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Fixed or Variable rate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 repayment terms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 accrues while student is in school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Loan is in student’s name, but requires co-signer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750" y="228600"/>
            <a:ext cx="8426450" cy="812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How is Aid Eligibility Determined?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0060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100" b="1" dirty="0" smtClean="0">
                <a:ea typeface="ＭＳ Ｐゴシック" pitchFamily="34" charset="-128"/>
              </a:rPr>
              <a:t>The Free Application for Federal Student Aid (FAFSA)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ea typeface="ＭＳ Ｐゴシック" pitchFamily="34" charset="-128"/>
              </a:rPr>
              <a:t>Required</a:t>
            </a:r>
            <a:r>
              <a:rPr lang="en-US" sz="2800" dirty="0" smtClean="0">
                <a:ea typeface="ＭＳ Ｐゴシック" pitchFamily="34" charset="-128"/>
              </a:rPr>
              <a:t> for federal, state and institutional aid programs</a:t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ea typeface="ＭＳ Ｐゴシック" pitchFamily="34" charset="-128"/>
              </a:rPr>
              <a:t>The CSS/Financial Aid PROFILE</a:t>
            </a:r>
            <a:endParaRPr lang="en-US" sz="3200" b="1" baseline="30000" dirty="0" smtClean="0">
              <a:ea typeface="ＭＳ Ｐゴシック" pitchFamily="34" charset="-128"/>
            </a:endParaRPr>
          </a:p>
          <a:p>
            <a:pPr marL="571500" lvl="2" indent="-246888">
              <a:buFont typeface="Wingdings 2"/>
              <a:buChar char=""/>
              <a:defRPr/>
            </a:pPr>
            <a:r>
              <a:rPr lang="en-US" sz="2600" b="1" dirty="0">
                <a:ea typeface="ＭＳ Ｐゴシック" pitchFamily="34" charset="-128"/>
              </a:rPr>
              <a:t>May be required </a:t>
            </a:r>
            <a:r>
              <a:rPr lang="en-US" sz="2600" dirty="0">
                <a:ea typeface="ＭＳ Ｐゴシック" pitchFamily="34" charset="-128"/>
              </a:rPr>
              <a:t>by higher-cost, private colleges to determine eligibility for institutional aid programs</a:t>
            </a:r>
          </a:p>
          <a:p>
            <a:pPr marL="571500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ea typeface="ＭＳ Ｐゴシック" pitchFamily="34" charset="-128"/>
              </a:rPr>
              <a:t>Three schools in MN require the PROFILE:</a:t>
            </a:r>
          </a:p>
          <a:p>
            <a:pPr marL="1028700" lvl="3" indent="-246888">
              <a:buFont typeface="Wingdings 2"/>
              <a:buChar char=""/>
              <a:defRPr/>
            </a:pPr>
            <a:r>
              <a:rPr lang="en-US" sz="2600" dirty="0" smtClean="0">
                <a:ea typeface="ＭＳ Ｐゴシック" pitchFamily="34" charset="-128"/>
              </a:rPr>
              <a:t>Carleton, Macalester and St. Olaf</a:t>
            </a:r>
            <a:br>
              <a:rPr lang="en-US" sz="2600" dirty="0" smtClean="0">
                <a:ea typeface="ＭＳ Ｐゴシック" pitchFamily="34" charset="-128"/>
              </a:rPr>
            </a:br>
            <a:endParaRPr lang="en-US" sz="2600" dirty="0" smtClean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College supplemental application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Always check with individual colleges to find out required applications and deadlines!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Times" pitchFamily="-109" charset="0"/>
              <a:buNone/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3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b="1" dirty="0" smtClean="0">
                <a:solidFill>
                  <a:srgbClr val="753E3E"/>
                </a:solidFill>
              </a:rPr>
              <a:t>FAFSA on the Web</a:t>
            </a:r>
            <a:r>
              <a:rPr lang="en-US" sz="4000" b="1" dirty="0" smtClean="0">
                <a:solidFill>
                  <a:srgbClr val="753E3E"/>
                </a:solidFill>
              </a:rPr>
              <a:t/>
            </a:r>
            <a:br>
              <a:rPr lang="en-US" sz="4000" b="1" dirty="0" smtClean="0">
                <a:solidFill>
                  <a:srgbClr val="753E3E"/>
                </a:solidFill>
              </a:rPr>
            </a:br>
            <a:r>
              <a:rPr lang="en-US" sz="2600" b="1" u="sng" dirty="0" smtClean="0">
                <a:solidFill>
                  <a:srgbClr val="0000FF"/>
                </a:solidFill>
              </a:rPr>
              <a:t>www.fafsa.gov</a:t>
            </a:r>
            <a:r>
              <a:rPr lang="en-US" sz="2600" b="1" u="sng" dirty="0" smtClean="0">
                <a:solidFill>
                  <a:srgbClr val="6600CC"/>
                </a:solidFill>
              </a:rPr>
              <a:t/>
            </a:r>
            <a:br>
              <a:rPr lang="en-US" sz="2600" b="1" u="sng" dirty="0" smtClean="0">
                <a:solidFill>
                  <a:srgbClr val="6600CC"/>
                </a:solidFill>
              </a:rPr>
            </a:br>
            <a:endParaRPr lang="en-US" sz="2600" b="1" u="sng" dirty="0" smtClean="0">
              <a:solidFill>
                <a:srgbClr val="6600CC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19671"/>
            <a:ext cx="4191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Completing and processing the FAFSA  is free!</a:t>
            </a:r>
          </a:p>
          <a:p>
            <a:pPr eaLnBrk="1" hangingPunct="1">
              <a:lnSpc>
                <a:spcPct val="85000"/>
              </a:lnSpc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NEVER pay a fee to file the FAFSA.</a:t>
            </a:r>
          </a:p>
          <a:p>
            <a:pPr eaLnBrk="1" hangingPunct="1">
              <a:lnSpc>
                <a:spcPct val="85000"/>
              </a:lnSpc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Complete the FAFSA after </a:t>
            </a:r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October 1st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of your senior year</a:t>
            </a:r>
          </a:p>
          <a:p>
            <a:pPr eaLnBrk="1" hangingPunct="1">
              <a:lnSpc>
                <a:spcPct val="85000"/>
              </a:lnSpc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5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Have to file a new FAFSA every year</a:t>
            </a:r>
          </a:p>
          <a:p>
            <a:pPr eaLnBrk="1" hangingPunct="1">
              <a:lnSpc>
                <a:spcPct val="85000"/>
              </a:lnSpc>
            </a:pPr>
            <a:endParaRPr lang="en-US" sz="1800" dirty="0" smtClean="0">
              <a:solidFill>
                <a:srgbClr val="000000"/>
              </a:solidFill>
              <a:cs typeface="Arial" charset="0"/>
            </a:endParaRP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9280"/>
            <a:ext cx="437638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5334000"/>
            <a:ext cx="5029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Information you need for the FAFSA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Student</a:t>
            </a:r>
          </a:p>
          <a:p>
            <a:pPr lvl="2"/>
            <a:r>
              <a:rPr lang="en-US" dirty="0" smtClean="0"/>
              <a:t>Name, date of birth, SSN, contact info</a:t>
            </a:r>
          </a:p>
          <a:p>
            <a:pPr lvl="2"/>
            <a:r>
              <a:rPr lang="en-US" dirty="0" smtClean="0"/>
              <a:t>Education history</a:t>
            </a:r>
          </a:p>
          <a:p>
            <a:pPr lvl="2"/>
            <a:r>
              <a:rPr lang="en-US" dirty="0" smtClean="0"/>
              <a:t>School FAFSA codes</a:t>
            </a:r>
            <a:endParaRPr lang="en-US" dirty="0"/>
          </a:p>
          <a:p>
            <a:pPr lvl="1"/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Name, date of birth, SSN, contact info</a:t>
            </a:r>
          </a:p>
          <a:p>
            <a:pPr lvl="2"/>
            <a:r>
              <a:rPr lang="en-US" dirty="0" smtClean="0"/>
              <a:t>Marital status</a:t>
            </a:r>
          </a:p>
          <a:p>
            <a:pPr lvl="2"/>
            <a:r>
              <a:rPr lang="en-US" dirty="0" smtClean="0"/>
              <a:t>Household size and </a:t>
            </a:r>
            <a:br>
              <a:rPr lang="en-US" dirty="0" smtClean="0"/>
            </a:br>
            <a:r>
              <a:rPr lang="en-US" dirty="0" smtClean="0"/>
              <a:t># of students in college</a:t>
            </a:r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</a:t>
            </a:r>
          </a:p>
          <a:p>
            <a:pPr lvl="1"/>
            <a:r>
              <a:rPr lang="en-US" sz="1800" dirty="0" smtClean="0"/>
              <a:t>Student</a:t>
            </a:r>
          </a:p>
          <a:p>
            <a:pPr lvl="2"/>
            <a:r>
              <a:rPr lang="en-US" sz="1800" dirty="0" smtClean="0"/>
              <a:t>W2s (if student worked)</a:t>
            </a:r>
          </a:p>
          <a:p>
            <a:pPr lvl="2"/>
            <a:r>
              <a:rPr lang="en-US" sz="1800" dirty="0" smtClean="0"/>
              <a:t>1040 (if student filed taxes)</a:t>
            </a:r>
          </a:p>
          <a:p>
            <a:pPr lvl="1"/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W2s (if parent(s) worked)</a:t>
            </a:r>
          </a:p>
          <a:p>
            <a:pPr lvl="2"/>
            <a:r>
              <a:rPr lang="en-US" dirty="0" smtClean="0"/>
              <a:t>1040 (if parent(s) filed taxes)</a:t>
            </a:r>
          </a:p>
          <a:p>
            <a:pPr lvl="2"/>
            <a:r>
              <a:rPr lang="en-US" dirty="0" smtClean="0"/>
              <a:t>Information on assets</a:t>
            </a:r>
          </a:p>
          <a:p>
            <a:pPr lvl="3"/>
            <a:r>
              <a:rPr lang="en-US" dirty="0" smtClean="0"/>
              <a:t>Cash/savings/checking accounts</a:t>
            </a:r>
          </a:p>
          <a:p>
            <a:pPr lvl="3"/>
            <a:r>
              <a:rPr lang="en-US" dirty="0" smtClean="0"/>
              <a:t>Property (besides home)</a:t>
            </a:r>
          </a:p>
          <a:p>
            <a:pPr lvl="3"/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334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If parents are separated or divorced, only need custodial parent’s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Custodial parent is the parent that the student lives with more than 50% of the time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8458200" cy="487680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Aft>
                <a:spcPts val="1200"/>
              </a:spcAft>
            </a:pPr>
            <a:r>
              <a:rPr lang="en-US" sz="2800" dirty="0" smtClean="0"/>
              <a:t> Put your name and SSN on FAFSA exactly how it appears on your social security card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 smtClean="0"/>
              <a:t> Refer to completed federal income tax return and consult instructions for proper line references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 smtClean="0"/>
              <a:t> If entry is zero or none, enter 0--don’t leave blank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 smtClean="0"/>
              <a:t>Enter school code(s)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sz="2800" dirty="0" smtClean="0"/>
              <a:t>Student and one parent must both sign dependent student’s FAFSA</a:t>
            </a:r>
          </a:p>
          <a:p>
            <a:pPr marL="400050" lvl="1" indent="0">
              <a:spcAft>
                <a:spcPts val="1200"/>
              </a:spcAft>
            </a:pPr>
            <a:r>
              <a:rPr lang="en-US" sz="1800" dirty="0" smtClean="0"/>
              <a:t>Sign with FSA User ID and Password</a:t>
            </a:r>
          </a:p>
          <a:p>
            <a:pPr marL="400050" lvl="1" indent="0">
              <a:spcAft>
                <a:spcPts val="1200"/>
              </a:spcAft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fsaid.ed.gov/</a:t>
            </a:r>
            <a:endParaRPr lang="en-US" sz="1800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753E3E"/>
                </a:solidFill>
              </a:rPr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32558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Prior </a:t>
            </a:r>
            <a:r>
              <a:rPr lang="en-US" b="1" dirty="0" err="1" smtClean="0">
                <a:solidFill>
                  <a:schemeClr val="accent2"/>
                </a:solidFill>
              </a:rPr>
              <a:t>Prior</a:t>
            </a:r>
            <a:r>
              <a:rPr lang="en-US" b="1" dirty="0" smtClean="0">
                <a:solidFill>
                  <a:schemeClr val="accent2"/>
                </a:solidFill>
              </a:rPr>
              <a:t> Year?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Starting with the 2017-18 Academic Year, both FAFSA and the CSS PROFILE will move to asking for financial information for the prior, prior year</a:t>
            </a:r>
          </a:p>
          <a:p>
            <a:r>
              <a:rPr lang="en-US" b="1" dirty="0" smtClean="0"/>
              <a:t>This means that the 2018-19 FAFSA/PROFILE will ask for 2016 financial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Fill out forms earlier (FAFSA will start in October)</a:t>
            </a:r>
          </a:p>
          <a:p>
            <a:pPr lvl="1"/>
            <a:r>
              <a:rPr lang="en-US" dirty="0" smtClean="0"/>
              <a:t>Families will have final numbers</a:t>
            </a:r>
          </a:p>
          <a:p>
            <a:pPr lvl="1"/>
            <a:r>
              <a:rPr lang="en-US" dirty="0" smtClean="0"/>
              <a:t>Possibly have financial aid awards earlier?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More appeals due to using older data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IRS Data Retrieval Tool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New option in 2012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Link to IRS website out of FAFSA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/>
              <a:t>Information will be masked on the FAFSA.</a:t>
            </a:r>
          </a:p>
          <a:p>
            <a:pPr lvl="1"/>
            <a:r>
              <a:rPr lang="en-US" b="1" dirty="0" smtClean="0"/>
              <a:t>You will not be able to see the actual numbers.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48125" cy="42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1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16002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Expected Family Contribution (EFC)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4038600"/>
            <a:ext cx="8305800" cy="25146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EFC is an INDEX NUMBER calculated from the information you provide on the FAFSA according to a formula established by law.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It is NOT what you will actually end up paying for college!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You can get an estimate of your EFC using the FAFSA 4-caster tool at: </a:t>
            </a:r>
            <a:r>
              <a:rPr lang="en-US" sz="2400" dirty="0" smtClean="0">
                <a:hlinkClick r:id="rId3"/>
              </a:rPr>
              <a:t>www.fafsa.gov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38917" name="Picture 5" descr="MPj039580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05000"/>
            <a:ext cx="297656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Student Aid Report (SAR)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Emailed to student a few days after FAFSA submitted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Will contain all the info you entered on FAFSA and the EFC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Look it over and check for mistakes</a:t>
            </a:r>
          </a:p>
          <a:p>
            <a:pPr lvl="1"/>
            <a:r>
              <a:rPr lang="en-US" dirty="0" smtClean="0"/>
              <a:t>Income of $780,000 instead of $78,000?</a:t>
            </a:r>
          </a:p>
          <a:p>
            <a:pPr lvl="1"/>
            <a:r>
              <a:rPr lang="en-US" dirty="0" smtClean="0"/>
              <a:t>If you find mistake, go back into FAFSA and correct the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CSS PROFILE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Much more nuanced and in-depth financial aid form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be completed any time after October 1</a:t>
            </a:r>
            <a:r>
              <a:rPr lang="en-US" baseline="30000" dirty="0" smtClean="0"/>
              <a:t>st</a:t>
            </a:r>
            <a:br>
              <a:rPr lang="en-US" baseline="30000" dirty="0" smtClean="0"/>
            </a:br>
            <a:endParaRPr lang="en-US" dirty="0" smtClean="0"/>
          </a:p>
          <a:p>
            <a:r>
              <a:rPr lang="en-US" dirty="0" smtClean="0"/>
              <a:t>Cost = $25 for your first college</a:t>
            </a:r>
          </a:p>
          <a:p>
            <a:pPr lvl="1"/>
            <a:r>
              <a:rPr lang="en-US" dirty="0" smtClean="0"/>
              <a:t>Additional schools are $16 each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Automatic Fee Waiver does kick in for families below a certain income threshold</a:t>
            </a:r>
          </a:p>
          <a:p>
            <a:pPr lvl="1"/>
            <a:r>
              <a:rPr lang="en-US" dirty="0" smtClean="0"/>
              <a:t>Mostly families receiving government benefits such as free/reduced lunch</a:t>
            </a:r>
          </a:p>
        </p:txBody>
      </p:sp>
    </p:spTree>
    <p:extLst>
      <p:ext uri="{BB962C8B-B14F-4D97-AF65-F5344CB8AC3E}">
        <p14:creationId xmlns:p14="http://schemas.microsoft.com/office/powerpoint/2010/main" val="7109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Apply! Order of Operations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1: Get organized and ask questions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2: Develop your college list 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3: Start college applications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4: Meet with counselor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5: Send ACT or SAT test scores to colleges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6: Complete and track applications </a:t>
            </a:r>
            <a:endParaRPr lang="en-US" dirty="0"/>
          </a:p>
          <a:p>
            <a:pPr marL="365760" lvl="1" indent="0">
              <a:lnSpc>
                <a:spcPct val="80000"/>
              </a:lnSpc>
              <a:buNone/>
            </a:pPr>
            <a:r>
              <a:rPr lang="en-US" dirty="0" smtClean="0"/>
              <a:t>Step 7: Apply for Financial Aid</a:t>
            </a:r>
          </a:p>
          <a:p>
            <a:pPr marL="411480" lvl="1" indent="0">
              <a:buNone/>
              <a:defRPr/>
            </a:pPr>
            <a:r>
              <a:rPr lang="en-US" dirty="0" smtClean="0"/>
              <a:t>Step 8: Apply for Scholarships </a:t>
            </a:r>
          </a:p>
          <a:p>
            <a:pPr marL="411480" lvl="1" indent="0">
              <a:buNone/>
              <a:defRPr/>
            </a:pPr>
            <a:endParaRPr lang="en-US" dirty="0"/>
          </a:p>
          <a:p>
            <a:pPr marL="0" lvl="1" indent="0" algn="ctr">
              <a:buNone/>
              <a:defRPr/>
            </a:pPr>
            <a:r>
              <a:rPr lang="en-US" i="1" dirty="0" smtClean="0"/>
              <a:t>NOTE: You should send pieces (ACT scores, teacher recs, etc.) of your application as you complete them   </a:t>
            </a:r>
          </a:p>
          <a:p>
            <a:pPr marL="880110" lvl="1" indent="-514350">
              <a:lnSpc>
                <a:spcPct val="80000"/>
              </a:lnSpc>
              <a:buNone/>
            </a:pPr>
            <a:endParaRPr lang="en-US" dirty="0" smtClean="0"/>
          </a:p>
          <a:p>
            <a:pPr marL="560070" indent="-514350">
              <a:lnSpc>
                <a:spcPct val="80000"/>
              </a:lnSpc>
            </a:pPr>
            <a:endParaRPr lang="en-US" sz="3100" dirty="0" smtClean="0">
              <a:solidFill>
                <a:srgbClr val="002060"/>
              </a:solidFill>
            </a:endParaRPr>
          </a:p>
          <a:p>
            <a:pPr marL="560070" indent="-514350"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CSS PROFILE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000" dirty="0" smtClean="0"/>
              <a:t>Families will provide their 2016 information</a:t>
            </a:r>
          </a:p>
          <a:p>
            <a:pPr lvl="1"/>
            <a:r>
              <a:rPr lang="en-US" sz="3000" dirty="0" smtClean="0"/>
              <a:t>Will also ask for estimates of 2017 AND 2018</a:t>
            </a:r>
          </a:p>
          <a:p>
            <a:pPr lvl="2"/>
            <a:r>
              <a:rPr lang="en-US" sz="2200" dirty="0" smtClean="0"/>
              <a:t>These estimates are ESTIMATES, do they best you can but don’t worry about trying to be exact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/>
              <a:t>Special Circumstances/Explanation </a:t>
            </a:r>
            <a:r>
              <a:rPr lang="en-US" sz="3000" dirty="0" smtClean="0"/>
              <a:t>Section</a:t>
            </a:r>
            <a:br>
              <a:rPr lang="en-US" sz="3000" dirty="0" smtClean="0"/>
            </a:br>
            <a:endParaRPr lang="en-US" sz="3000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CSS PROFILE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a lot of allowances for family income</a:t>
            </a:r>
          </a:p>
          <a:p>
            <a:pPr lvl="1"/>
            <a:r>
              <a:rPr lang="en-US" dirty="0"/>
              <a:t>Allowances include:</a:t>
            </a:r>
          </a:p>
          <a:p>
            <a:pPr lvl="2"/>
            <a:r>
              <a:rPr lang="en-US" dirty="0"/>
              <a:t>Retirement</a:t>
            </a:r>
          </a:p>
          <a:p>
            <a:pPr lvl="2"/>
            <a:r>
              <a:rPr lang="en-US" dirty="0"/>
              <a:t>Future Education Needs</a:t>
            </a:r>
          </a:p>
          <a:p>
            <a:pPr lvl="2"/>
            <a:r>
              <a:rPr lang="en-US" dirty="0"/>
              <a:t>Medical/Dental </a:t>
            </a:r>
            <a:r>
              <a:rPr lang="en-US" dirty="0" smtClean="0"/>
              <a:t>Expenses</a:t>
            </a:r>
          </a:p>
          <a:p>
            <a:pPr lvl="2"/>
            <a:r>
              <a:rPr lang="en-US" dirty="0" smtClean="0"/>
              <a:t>Cost of Living Adjustments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Asks more questions about assets</a:t>
            </a:r>
          </a:p>
          <a:p>
            <a:pPr lvl="1"/>
            <a:r>
              <a:rPr lang="en-US" dirty="0"/>
              <a:t>Gets into more specifics of potential family assets</a:t>
            </a:r>
          </a:p>
          <a:p>
            <a:pPr lvl="2"/>
            <a:r>
              <a:rPr lang="en-US" dirty="0"/>
              <a:t>Does the family have a 529 plan?</a:t>
            </a:r>
          </a:p>
          <a:p>
            <a:pPr lvl="2"/>
            <a:r>
              <a:rPr lang="en-US" dirty="0"/>
              <a:t>Home equity</a:t>
            </a:r>
          </a:p>
          <a:p>
            <a:pPr lvl="2"/>
            <a:r>
              <a:rPr lang="en-US" dirty="0"/>
              <a:t>Trusts</a:t>
            </a:r>
          </a:p>
          <a:p>
            <a:pPr lvl="1"/>
            <a:r>
              <a:rPr lang="en-US" dirty="0"/>
              <a:t>Does ask about retirement assets, but not included in the formula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mtClean="0">
                <a:solidFill>
                  <a:prstClr val="black"/>
                </a:solidFill>
              </a:rPr>
              <a:t>2011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8305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 At least 24 years old by December 31</a:t>
            </a:r>
            <a:r>
              <a:rPr lang="en-US" sz="2400" baseline="30000" smtClean="0"/>
              <a:t>st</a:t>
            </a:r>
            <a:r>
              <a:rPr lang="en-US" sz="2400" smtClean="0"/>
              <a:t> of the award year covered by the FAFSA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 smtClean="0"/>
              <a:t> Graduate or professional student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 smtClean="0"/>
              <a:t> Married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 Has legal dependents other than a spouse who receive more than one half of their support from the student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 Is an orphan, in foster care, or ward of the court</a:t>
            </a:r>
          </a:p>
          <a:p>
            <a:pPr marL="0" indent="0" algn="ctr" eaLnBrk="1" hangingPunct="1">
              <a:lnSpc>
                <a:spcPct val="60000"/>
              </a:lnSpc>
              <a:spcAft>
                <a:spcPts val="1200"/>
              </a:spcAft>
            </a:pPr>
            <a:r>
              <a:rPr lang="en-US" sz="2400" smtClean="0"/>
              <a:t> On active duty or veteran of the U.S. Armed Forces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2400" smtClean="0"/>
              <a:t> Emancipated minor or in legal guardianship as determined by a court 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en-US" sz="2400" smtClean="0"/>
              <a:t> Has been determined to be homeless by an authorized official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753E3E"/>
                </a:solidFill>
              </a:rPr>
              <a:t>What makes a student “independent”?</a:t>
            </a:r>
          </a:p>
        </p:txBody>
      </p:sp>
    </p:spTree>
    <p:extLst>
      <p:ext uri="{BB962C8B-B14F-4D97-AF65-F5344CB8AC3E}">
        <p14:creationId xmlns:p14="http://schemas.microsoft.com/office/powerpoint/2010/main" val="12058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mtClean="0">
                <a:solidFill>
                  <a:prstClr val="black"/>
                </a:solidFill>
              </a:rPr>
              <a:t>2011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8305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 </a:t>
            </a:r>
            <a:r>
              <a:rPr lang="en-US" sz="3200" dirty="0" smtClean="0"/>
              <a:t>Minnesota version of the FAFSA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Accepted at all MN schools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Allows for in-state tuition prices, MN State Grant and State Work Study funds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/>
              <a:t> Eligibility Requirements: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Attend a MN high school for three years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Graduate from a MN high school or earn a GED in Minnesota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Register for Selective Service (males only)</a:t>
            </a:r>
          </a:p>
          <a:p>
            <a:pPr marL="400050" lvl="1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/>
              <a:t>Send in tax information to the MN Office of Higher Ed – if family filed taxes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400" dirty="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753E3E"/>
                </a:solidFill>
              </a:rPr>
              <a:t>MN DREAM Act</a:t>
            </a:r>
          </a:p>
        </p:txBody>
      </p:sp>
    </p:spTree>
    <p:extLst>
      <p:ext uri="{BB962C8B-B14F-4D97-AF65-F5344CB8AC3E}">
        <p14:creationId xmlns:p14="http://schemas.microsoft.com/office/powerpoint/2010/main" val="4494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Review Aid Awards Carefully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600200"/>
            <a:ext cx="434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Compare: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Costs of Attendance (COA)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Total amount of aid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Types of aid offered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Amount of gift aid (grant/scholarship)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Amount of loan (interest rate, repayment terms,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495800" y="1600200"/>
            <a:ext cx="4343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Ask Questions: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Is the grant and/or scholarship renewable?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What are the terms for renewing? (GPA, number of credits, course of study, etc.)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Is the amount of work-study realistic?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Will aid change from year to year?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smtClean="0">
                <a:sym typeface="Wingdings" pitchFamily="2" charset="2"/>
              </a:rPr>
              <a:t>Will aid increase if COA increases?</a:t>
            </a:r>
          </a:p>
        </p:txBody>
      </p:sp>
    </p:spTree>
    <p:extLst>
      <p:ext uri="{BB962C8B-B14F-4D97-AF65-F5344CB8AC3E}">
        <p14:creationId xmlns:p14="http://schemas.microsoft.com/office/powerpoint/2010/main" val="723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Figure out Net Price and Cost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Charges</a:t>
            </a:r>
            <a:br>
              <a:rPr lang="en-US" dirty="0" smtClean="0"/>
            </a:br>
            <a:r>
              <a:rPr lang="en-US" dirty="0" smtClean="0"/>
              <a:t>- Grants/Scholarships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= Net Price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Net Price – Loans = Cost after guaranteed aid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Net Price – Work Study – Federal Loans = Amount due out of pocket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524000"/>
            <a:ext cx="4471988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0"/>
            <a:ext cx="8991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 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When the numbers don’t tell the whole story or situation has changed (or is expected to change)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Family 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Fluctuating/One-time income</a:t>
            </a:r>
            <a:endParaRPr lang="en-US" alt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Change in 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Medical/dental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Marital status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Must be able to provide documentation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 Copies of bills, canceled checks, termination letters, etc.</a:t>
            </a:r>
          </a:p>
        </p:txBody>
      </p:sp>
    </p:spTree>
    <p:extLst>
      <p:ext uri="{BB962C8B-B14F-4D97-AF65-F5344CB8AC3E}">
        <p14:creationId xmlns:p14="http://schemas.microsoft.com/office/powerpoint/2010/main" val="25585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Appeal the award if there is a valid reason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9220200" cy="5334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sz="3600" b="1" dirty="0" smtClean="0">
                <a:solidFill>
                  <a:srgbClr val="63891F"/>
                </a:solidFill>
              </a:rPr>
              <a:t>Possibly valid reasons: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dirty="0" smtClean="0"/>
              <a:t>  </a:t>
            </a:r>
            <a:r>
              <a:rPr lang="en-US" altLang="en-US" sz="2200" dirty="0" smtClean="0"/>
              <a:t>You have a unique family situation that isn’t evident from the FAFSA data.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 smtClean="0"/>
              <a:t> 	Your family’s financial situation has changed since you completed the financial aid application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sz="3200" b="1" dirty="0" smtClean="0">
                <a:solidFill>
                  <a:srgbClr val="63891F"/>
                </a:solidFill>
              </a:rPr>
              <a:t>Probably not valid reasons: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 smtClean="0"/>
              <a:t>Another school gave me a better award.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200" dirty="0" smtClean="0"/>
              <a:t>I heard/read I should “negotiate.”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200" dirty="0"/>
              <a:t>My parents are unwilling to provide their  information/or unwilling to contribute.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200" dirty="0" smtClean="0"/>
              <a:t>My </a:t>
            </a:r>
            <a:r>
              <a:rPr lang="en-US" altLang="en-US" sz="2200" dirty="0"/>
              <a:t>parents got married on your campus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402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</a:rPr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/>
              <a:t>Steve Lindley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 smtClean="0"/>
              <a:t>Associate Director of Financial Aid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 smtClean="0">
                <a:hlinkClick r:id="rId2"/>
              </a:rPr>
              <a:t>lindley@stolaf.edu</a:t>
            </a:r>
            <a:endParaRPr lang="en-US" sz="3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200" dirty="0" smtClean="0"/>
              <a:t>507-786-3521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9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Step 1: Get Organized and Ask Questions	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 smtClean="0"/>
              <a:t>You will be making a leap into your future. You can do it.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Make informed choices</a:t>
            </a:r>
          </a:p>
          <a:p>
            <a:r>
              <a:rPr lang="en-US" dirty="0" smtClean="0"/>
              <a:t>Engage with the process</a:t>
            </a:r>
          </a:p>
          <a:p>
            <a:r>
              <a:rPr lang="en-US" dirty="0" smtClean="0"/>
              <a:t>Use your resources well</a:t>
            </a:r>
          </a:p>
          <a:p>
            <a:r>
              <a:rPr lang="en-US" dirty="0" smtClean="0"/>
              <a:t>Remain calm and organized</a:t>
            </a:r>
          </a:p>
          <a:p>
            <a:r>
              <a:rPr lang="en-US" dirty="0" smtClean="0"/>
              <a:t>The “best” school is the one that fits you best.  </a:t>
            </a:r>
            <a:r>
              <a:rPr lang="en-US" dirty="0"/>
              <a:t>T</a:t>
            </a:r>
            <a:r>
              <a:rPr lang="en-US" dirty="0" smtClean="0"/>
              <a:t>here is no one single “best" school for you.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94" y="5486400"/>
            <a:ext cx="910144" cy="1028700"/>
          </a:xfrm>
          <a:prstGeom prst="rect">
            <a:avLst/>
          </a:prstGeom>
        </p:spPr>
      </p:pic>
      <p:pic>
        <p:nvPicPr>
          <p:cNvPr id="1026" name="Picture 2" descr="C:\Users\amweb002\AppData\Local\Microsoft\Windows\Temporary Internet Files\Content.IE5\6XKZFESR\MP9004092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447800" cy="21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9140"/>
            <a:ext cx="8153400" cy="1083860"/>
          </a:xfrm>
        </p:spPr>
        <p:txBody>
          <a:bodyPr>
            <a:noAutofit/>
          </a:bodyPr>
          <a:lstStyle/>
          <a:p>
            <a:pPr marL="365760" marR="0" lvl="1" indent="0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Career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 and College Center (CCC)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College search process (various websites/tools)</a:t>
            </a:r>
          </a:p>
          <a:p>
            <a:pPr lvl="1"/>
            <a:r>
              <a:rPr lang="en-US" dirty="0" smtClean="0"/>
              <a:t>College application requirements (back of sheet)</a:t>
            </a:r>
          </a:p>
          <a:p>
            <a:pPr lvl="1"/>
            <a:r>
              <a:rPr lang="en-US" dirty="0" smtClean="0"/>
              <a:t>CCC Weekly </a:t>
            </a:r>
            <a:r>
              <a:rPr lang="en-US" dirty="0" smtClean="0">
                <a:hlinkClick r:id="rId3"/>
              </a:rPr>
              <a:t>Newsletter</a:t>
            </a:r>
            <a:endParaRPr lang="en-US" dirty="0" smtClean="0"/>
          </a:p>
          <a:p>
            <a:pPr lvl="1"/>
            <a:r>
              <a:rPr lang="en-US" dirty="0" err="1" smtClean="0"/>
              <a:t>NACAC</a:t>
            </a:r>
            <a:r>
              <a:rPr lang="en-US" dirty="0" smtClean="0"/>
              <a:t> National College Fair 	</a:t>
            </a:r>
          </a:p>
          <a:p>
            <a:pPr lvl="2"/>
            <a:r>
              <a:rPr lang="en-US" sz="2100" dirty="0" smtClean="0"/>
              <a:t>Wed. Sept. 27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9am-12pm and 5-8pm</a:t>
            </a:r>
          </a:p>
          <a:p>
            <a:pPr lvl="2"/>
            <a:r>
              <a:rPr lang="en-US" sz="2100" dirty="0" smtClean="0"/>
              <a:t>Thur. Sept. 28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9am-12pm</a:t>
            </a:r>
          </a:p>
          <a:p>
            <a:pPr lvl="1"/>
            <a:r>
              <a:rPr lang="en-US" dirty="0" err="1" smtClean="0"/>
              <a:t>UNCF</a:t>
            </a:r>
            <a:r>
              <a:rPr lang="en-US" dirty="0" smtClean="0"/>
              <a:t> </a:t>
            </a:r>
            <a:r>
              <a:rPr lang="en-US" dirty="0" err="1" smtClean="0"/>
              <a:t>HBCU</a:t>
            </a:r>
            <a:r>
              <a:rPr lang="en-US" dirty="0" smtClean="0"/>
              <a:t> Empower Me Tour</a:t>
            </a:r>
          </a:p>
          <a:p>
            <a:pPr lvl="2"/>
            <a:r>
              <a:rPr lang="en-US" sz="2100" dirty="0" smtClean="0"/>
              <a:t>Friday, Sept. 22</a:t>
            </a:r>
            <a:r>
              <a:rPr lang="en-US" sz="2100" baseline="30000" dirty="0" smtClean="0"/>
              <a:t>nd</a:t>
            </a:r>
            <a:r>
              <a:rPr lang="en-US" sz="2100" dirty="0" smtClean="0"/>
              <a:t> 8:30-2pm</a:t>
            </a:r>
          </a:p>
          <a:p>
            <a:pPr lvl="1"/>
            <a:r>
              <a:rPr lang="en-US" dirty="0" smtClean="0"/>
              <a:t>MnACC College Fair</a:t>
            </a:r>
          </a:p>
          <a:p>
            <a:pPr lvl="2"/>
            <a:r>
              <a:rPr lang="en-US" sz="2100" dirty="0" smtClean="0"/>
              <a:t>Monday, Nov. 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9:30-11am</a:t>
            </a:r>
          </a:p>
          <a:p>
            <a:pPr lvl="1"/>
            <a:r>
              <a:rPr lang="en-US" dirty="0" smtClean="0"/>
              <a:t>Project Success College Tours</a:t>
            </a:r>
          </a:p>
          <a:p>
            <a:pPr lvl="2"/>
            <a:r>
              <a:rPr lang="en-US" dirty="0" smtClean="0"/>
              <a:t>Permission forms in the CCC</a:t>
            </a:r>
          </a:p>
          <a:p>
            <a:pPr lvl="1"/>
            <a:r>
              <a:rPr lang="en-US" dirty="0"/>
              <a:t>Rep Visits to the Washburn CCC</a:t>
            </a:r>
          </a:p>
          <a:p>
            <a:pPr lvl="2"/>
            <a:r>
              <a:rPr lang="en-US" dirty="0"/>
              <a:t>Sign up ahead of time in </a:t>
            </a:r>
            <a:r>
              <a:rPr lang="en-US" dirty="0" err="1"/>
              <a:t>Naviance</a:t>
            </a: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048000" cy="249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College Rep Visits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1676400"/>
            <a:ext cx="7772400" cy="5029200"/>
          </a:xfrm>
        </p:spPr>
      </p:pic>
      <p:sp>
        <p:nvSpPr>
          <p:cNvPr id="10" name="Left Arrow 9"/>
          <p:cNvSpPr/>
          <p:nvPr/>
        </p:nvSpPr>
        <p:spPr>
          <a:xfrm>
            <a:off x="6934200" y="5867400"/>
            <a:ext cx="1972491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F7F7F"/>
                </a:solidFill>
              </a:rPr>
              <a:t>College Rep Visits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620491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04801" y="2362200"/>
            <a:ext cx="2057401" cy="6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9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Step 2: Develop College List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A good school is one that is a good </a:t>
            </a:r>
            <a:r>
              <a:rPr lang="en-US" i="1" dirty="0" smtClean="0">
                <a:solidFill>
                  <a:srgbClr val="000066"/>
                </a:solidFill>
              </a:rPr>
              <a:t>fit</a:t>
            </a:r>
            <a:r>
              <a:rPr lang="en-US" dirty="0" smtClean="0">
                <a:solidFill>
                  <a:srgbClr val="000066"/>
                </a:solidFill>
              </a:rPr>
              <a:t> for you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A school where you will be happy, engaged, grow and that meet your needs </a:t>
            </a:r>
          </a:p>
          <a:p>
            <a:pPr lvl="1"/>
            <a:endParaRPr lang="en-US" dirty="0" smtClean="0">
              <a:solidFill>
                <a:srgbClr val="000066"/>
              </a:solidFill>
            </a:endParaRP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Educational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Personal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Social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Financial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0" name="Picture 2" descr="C:\Users\kesal098\AppData\Local\Microsoft\Windows\Temporary Internet Files\Content.IE5\ASNCIRNR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16" y="3429000"/>
            <a:ext cx="2379084" cy="23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9550</TotalTime>
  <Words>2026</Words>
  <Application>Microsoft Office PowerPoint</Application>
  <PresentationFormat>On-screen Show (4:3)</PresentationFormat>
  <Paragraphs>451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ＭＳ Ｐゴシック</vt:lpstr>
      <vt:lpstr>Arial</vt:lpstr>
      <vt:lpstr>Calibri</vt:lpstr>
      <vt:lpstr>Century Gothic</vt:lpstr>
      <vt:lpstr>Courier New</vt:lpstr>
      <vt:lpstr>Palatino Linotype</vt:lpstr>
      <vt:lpstr>Times</vt:lpstr>
      <vt:lpstr>Times New Roman</vt:lpstr>
      <vt:lpstr>Tw Cen MT</vt:lpstr>
      <vt:lpstr>Univers LT Std 45 Light</vt:lpstr>
      <vt:lpstr>Wingdings</vt:lpstr>
      <vt:lpstr>Wingdings 2</vt:lpstr>
      <vt:lpstr>Median</vt:lpstr>
      <vt:lpstr>Executive</vt:lpstr>
      <vt:lpstr>PowerPoint Presentation</vt:lpstr>
      <vt:lpstr>People to Know!  </vt:lpstr>
      <vt:lpstr>Roles</vt:lpstr>
      <vt:lpstr>Apply! Order of Operations</vt:lpstr>
      <vt:lpstr>Step 1: Get Organized and Ask Questions  </vt:lpstr>
      <vt:lpstr>Career and College Center (CCC)</vt:lpstr>
      <vt:lpstr>College Rep Visits</vt:lpstr>
      <vt:lpstr>College Rep Visits</vt:lpstr>
      <vt:lpstr>Step 2: Develop College List</vt:lpstr>
      <vt:lpstr>Step 2: Develop College List </vt:lpstr>
      <vt:lpstr>Step 2: Develop College List</vt:lpstr>
      <vt:lpstr>Scattergrams</vt:lpstr>
      <vt:lpstr>Step 3: Start College Applications</vt:lpstr>
      <vt:lpstr>Step 3: Start College Applications</vt:lpstr>
      <vt:lpstr>Step 3:  Complete Your Applications</vt:lpstr>
      <vt:lpstr>Essays</vt:lpstr>
      <vt:lpstr>Essays</vt:lpstr>
      <vt:lpstr>Step 4: Meet With Counselor</vt:lpstr>
      <vt:lpstr>Step 5: Send ACT/SAT scores</vt:lpstr>
      <vt:lpstr>Step 6: Complete and Track Applications</vt:lpstr>
      <vt:lpstr>Step 7: Apply for Financial Aid</vt:lpstr>
      <vt:lpstr>Step 8: Apply for Scholarships</vt:lpstr>
      <vt:lpstr>Senior Year Timeline</vt:lpstr>
      <vt:lpstr>Remember:</vt:lpstr>
      <vt:lpstr>Financial Aid (FAFSA and CSS PROFILE) at  Washburn HS</vt:lpstr>
      <vt:lpstr>Types of Financial Aid</vt:lpstr>
      <vt:lpstr>Grants (need-based) vs. Scholarships (merit-based)</vt:lpstr>
      <vt:lpstr>Student Employment Work-Study</vt:lpstr>
      <vt:lpstr>Loans</vt:lpstr>
      <vt:lpstr>Types of Loans</vt:lpstr>
      <vt:lpstr>How is Aid Eligibility Determined?</vt:lpstr>
      <vt:lpstr>FAFSA on the Web www.fafsa.gov </vt:lpstr>
      <vt:lpstr>Information you need for the FAFSA</vt:lpstr>
      <vt:lpstr>Be careful…</vt:lpstr>
      <vt:lpstr>Prior Prior Year?</vt:lpstr>
      <vt:lpstr>IRS Data Retrieval Tool</vt:lpstr>
      <vt:lpstr>Expected Family Contribution (EFC)</vt:lpstr>
      <vt:lpstr>Student Aid Report (SAR)</vt:lpstr>
      <vt:lpstr>CSS PROFILE</vt:lpstr>
      <vt:lpstr>CSS PROFILE</vt:lpstr>
      <vt:lpstr>CSS PROFILE</vt:lpstr>
      <vt:lpstr>What makes a student “independent”?</vt:lpstr>
      <vt:lpstr>MN DREAM Act</vt:lpstr>
      <vt:lpstr>Review Aid Awards Carefully</vt:lpstr>
      <vt:lpstr>Figure out Net Price and Cost</vt:lpstr>
      <vt:lpstr>      Special Circumstances</vt:lpstr>
      <vt:lpstr>Appeal the award if there is a valid reason</vt:lpstr>
      <vt:lpstr>Contact info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College Application Process</dc:title>
  <dc:creator>hecro001</dc:creator>
  <cp:lastModifiedBy>Loretta Collins</cp:lastModifiedBy>
  <cp:revision>113</cp:revision>
  <cp:lastPrinted>2017-09-05T20:28:19Z</cp:lastPrinted>
  <dcterms:created xsi:type="dcterms:W3CDTF">2012-10-16T18:37:55Z</dcterms:created>
  <dcterms:modified xsi:type="dcterms:W3CDTF">2017-09-21T20:58:02Z</dcterms:modified>
</cp:coreProperties>
</file>