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5" r:id="rId3"/>
    <p:sldId id="259" r:id="rId4"/>
    <p:sldId id="331" r:id="rId5"/>
    <p:sldId id="328" r:id="rId6"/>
    <p:sldId id="313" r:id="rId7"/>
    <p:sldId id="306" r:id="rId8"/>
    <p:sldId id="293" r:id="rId9"/>
    <p:sldId id="330" r:id="rId10"/>
    <p:sldId id="329" r:id="rId11"/>
    <p:sldId id="278" r:id="rId12"/>
    <p:sldId id="264" r:id="rId13"/>
    <p:sldId id="332" r:id="rId14"/>
    <p:sldId id="265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66"/>
    <a:srgbClr val="6600CC"/>
    <a:srgbClr val="660033"/>
    <a:srgbClr val="FF99CC"/>
    <a:srgbClr val="FFCCFF"/>
    <a:srgbClr val="CC00FF"/>
    <a:srgbClr val="6600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465" autoAdjust="0"/>
    <p:restoredTop sz="94588" autoAdjust="0"/>
  </p:normalViewPr>
  <p:slideViewPr>
    <p:cSldViewPr>
      <p:cViewPr varScale="1">
        <p:scale>
          <a:sx n="105" d="100"/>
          <a:sy n="105" d="100"/>
        </p:scale>
        <p:origin x="-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874" cy="3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403" y="0"/>
            <a:ext cx="4027874" cy="3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161"/>
            <a:ext cx="4027874" cy="3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403" y="6659161"/>
            <a:ext cx="4027874" cy="3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8383E79-E55A-4762-8E7B-A48261BAF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683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874" cy="350041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03" y="0"/>
            <a:ext cx="4027874" cy="350041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27AAE8-C497-42C5-847A-5C72B129EC5E}" type="datetimeFigureOut">
              <a:rPr lang="en-US"/>
              <a:pPr>
                <a:defRPr/>
              </a:pPr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92" y="3330181"/>
            <a:ext cx="7435421" cy="3153961"/>
          </a:xfrm>
          <a:prstGeom prst="rect">
            <a:avLst/>
          </a:prstGeom>
        </p:spPr>
        <p:txBody>
          <a:bodyPr vert="horz" lIns="93165" tIns="46582" rIns="93165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161"/>
            <a:ext cx="4027874" cy="350041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03" y="6659161"/>
            <a:ext cx="4027874" cy="350041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33A91FA-FADC-4253-967A-73CED024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27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97BE39-6E9F-4A5A-8F33-421B1CCF4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63A47-4024-4FD4-9663-2A0A71E2B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56EE7474-7A99-4767-956D-7E3A3E0FA9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E87C35-6E54-45DD-9622-B6FF2C487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FCCE96-FA26-4ACF-B685-1F941947A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92F8DD4-91C5-4DBA-9364-3E1E98190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89E2768-7587-467A-97AC-28D4C56AE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519C42-9203-434D-A2C4-146C7A4003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1BEC29-B937-4727-8E94-16CB55789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2F04C-198F-4CB5-9627-96B51987B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2C2B86-67F5-45AF-AF68-2F37980B46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AE7E36-11EF-4369-BB74-DAC4A2442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981200" y="4953000"/>
            <a:ext cx="7467600" cy="1676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U of M Schools and UW Madison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09600" y="6096000"/>
            <a:ext cx="2895600" cy="63983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000" dirty="0" smtClean="0">
                <a:solidFill>
                  <a:schemeClr val="tx1"/>
                </a:solidFill>
              </a:rPr>
              <a:t>September 22,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0364"/>
            <a:ext cx="6477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Wisconsin - Madison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Largest university in Wisconsin, located in the capitol </a:t>
            </a:r>
          </a:p>
          <a:p>
            <a:r>
              <a:rPr lang="en-US" dirty="0" smtClean="0"/>
              <a:t>Student population:  31,600 (undergraduate students)</a:t>
            </a:r>
          </a:p>
          <a:p>
            <a:r>
              <a:rPr lang="en-US" dirty="0" smtClean="0"/>
              <a:t>Tuition:  $13,761 ($28,867 including dorms and fees)</a:t>
            </a:r>
          </a:p>
          <a:p>
            <a:r>
              <a:rPr lang="en-US" dirty="0" smtClean="0"/>
              <a:t>Students of color:  13%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ix separate colleges:</a:t>
            </a:r>
          </a:p>
          <a:p>
            <a:pPr lvl="1"/>
            <a:r>
              <a:rPr lang="en-US" dirty="0" smtClean="0"/>
              <a:t>Agriculture and Life Sciences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Human Ecology</a:t>
            </a:r>
          </a:p>
          <a:p>
            <a:pPr lvl="1"/>
            <a:r>
              <a:rPr lang="en-US" dirty="0" smtClean="0"/>
              <a:t>Letters and Science</a:t>
            </a:r>
            <a:endParaRPr lang="en-US" dirty="0"/>
          </a:p>
          <a:p>
            <a:r>
              <a:rPr lang="en-US" dirty="0" smtClean="0"/>
              <a:t>You will apply directly the </a:t>
            </a:r>
            <a:r>
              <a:rPr lang="en-US" dirty="0" err="1" smtClean="0"/>
              <a:t>the</a:t>
            </a:r>
            <a:r>
              <a:rPr lang="en-US" dirty="0" smtClean="0"/>
              <a:t> University and pick a college later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52800"/>
            <a:ext cx="3111137" cy="13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UW Madison Acceptance Rate for Washburn Students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31974" y="1847850"/>
            <a:ext cx="6245225" cy="437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 and IB Credit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6781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Madison and the U of M will award credit if you score high enough on AP and IB exams: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AP exams:  3 or higher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IB exams:  4 or higher</a:t>
            </a:r>
          </a:p>
          <a:p>
            <a:pPr marL="685800" lvl="2" indent="0"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marL="685800" lvl="2" indent="0">
              <a:buNone/>
            </a:pPr>
            <a:r>
              <a:rPr lang="en-US" i="1" dirty="0" smtClean="0">
                <a:solidFill>
                  <a:srgbClr val="000066"/>
                </a:solidFill>
              </a:rPr>
              <a:t>Depending on the score and the subject, you may receive even more credit for that particular class/subject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71800"/>
            <a:ext cx="12954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053179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You may begin your FAFSA on October 1st  </a:t>
            </a:r>
          </a:p>
          <a:p>
            <a:pPr lvl="1"/>
            <a:r>
              <a:rPr lang="en-US" sz="2700" dirty="0" smtClean="0"/>
              <a:t>DO IT EARLY!</a:t>
            </a:r>
            <a:endParaRPr lang="en-US" sz="2700" dirty="0"/>
          </a:p>
          <a:p>
            <a:r>
              <a:rPr lang="en-US" dirty="0" smtClean="0"/>
              <a:t>Both U of M and Madison look at your ACT score, GPA, and class rank as primary factors, but also look strongly at:</a:t>
            </a:r>
          </a:p>
          <a:p>
            <a:pPr lvl="1"/>
            <a:r>
              <a:rPr lang="en-US" dirty="0" smtClean="0"/>
              <a:t>Extenuating circumstances</a:t>
            </a:r>
          </a:p>
          <a:p>
            <a:pPr lvl="1"/>
            <a:r>
              <a:rPr lang="en-US" dirty="0" smtClean="0"/>
              <a:t>Rigor of classes</a:t>
            </a:r>
          </a:p>
          <a:p>
            <a:pPr lvl="1"/>
            <a:r>
              <a:rPr lang="en-US" dirty="0" smtClean="0"/>
              <a:t>Volunteering and work</a:t>
            </a:r>
          </a:p>
          <a:p>
            <a:pPr lvl="1"/>
            <a:r>
              <a:rPr lang="en-US" dirty="0" smtClean="0"/>
              <a:t>Outstanding talent or achievement</a:t>
            </a:r>
          </a:p>
          <a:p>
            <a:pPr lvl="1"/>
            <a:r>
              <a:rPr lang="en-US" dirty="0" smtClean="0"/>
              <a:t>First generation college students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49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Things to Remember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229600" cy="46021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Both the U of M - Twin Cities and UW – Madison are difficult to get in so make sure you have safety schools on your list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Research and visit the campuses</a:t>
            </a:r>
          </a:p>
          <a:p>
            <a:pPr lvl="1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en-US" sz="2400" dirty="0" smtClean="0"/>
              <a:t>Talk to people who went there, call Admissions reps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You can make a big school feel small but it’s hard to make a small school feel big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You may be surprised by the lack of diversity at 4 year schools compared to the U of 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University of Minnesota </a:t>
            </a:r>
          </a:p>
          <a:p>
            <a:pPr lvl="1"/>
            <a:r>
              <a:rPr lang="en-US" dirty="0" smtClean="0"/>
              <a:t>Twin Cities</a:t>
            </a:r>
          </a:p>
          <a:p>
            <a:pPr lvl="1"/>
            <a:r>
              <a:rPr lang="en-US" dirty="0" smtClean="0"/>
              <a:t>Duluth, Morris, Rochester</a:t>
            </a:r>
            <a:r>
              <a:rPr lang="en-US" dirty="0"/>
              <a:t> </a:t>
            </a:r>
            <a:r>
              <a:rPr lang="en-US" dirty="0" smtClean="0"/>
              <a:t>&amp; Crookston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University of Wisconsin – Madison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92815"/>
            <a:ext cx="1062544" cy="106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548" y="5181600"/>
            <a:ext cx="1554774" cy="132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 of M – Twin Cities - Applying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Application </a:t>
            </a:r>
            <a:r>
              <a:rPr lang="en-US" sz="2000" dirty="0" smtClean="0">
                <a:solidFill>
                  <a:prstClr val="black"/>
                </a:solidFill>
              </a:rPr>
              <a:t>priority </a:t>
            </a:r>
            <a:r>
              <a:rPr lang="en-US" sz="2000" dirty="0">
                <a:solidFill>
                  <a:prstClr val="black"/>
                </a:solidFill>
              </a:rPr>
              <a:t>deadline:  NOVEMBER 1</a:t>
            </a:r>
            <a:r>
              <a:rPr lang="en-US" sz="2000" baseline="30000" dirty="0">
                <a:solidFill>
                  <a:prstClr val="black"/>
                </a:solidFill>
              </a:rPr>
              <a:t>ST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buClr>
                <a:srgbClr val="F69D1A"/>
              </a:buClr>
            </a:pPr>
            <a:r>
              <a:rPr lang="en-US" sz="2000" dirty="0">
                <a:solidFill>
                  <a:prstClr val="black"/>
                </a:solidFill>
              </a:rPr>
              <a:t>Regular deadline:  December </a:t>
            </a:r>
            <a:r>
              <a:rPr lang="en-US" sz="2000" dirty="0" smtClean="0">
                <a:solidFill>
                  <a:prstClr val="black"/>
                </a:solidFill>
              </a:rPr>
              <a:t>15</a:t>
            </a:r>
            <a:r>
              <a:rPr lang="en-US" sz="2000" baseline="30000" dirty="0" smtClean="0">
                <a:solidFill>
                  <a:prstClr val="black"/>
                </a:solidFill>
              </a:rPr>
              <a:t>th</a:t>
            </a:r>
            <a:endParaRPr lang="en-US" sz="2000" baseline="30000" dirty="0">
              <a:solidFill>
                <a:prstClr val="black"/>
              </a:solidFill>
            </a:endParaRPr>
          </a:p>
          <a:p>
            <a:pPr marL="685800" lvl="2" indent="0">
              <a:buNone/>
            </a:pPr>
            <a:endParaRPr lang="en-US" sz="2000" dirty="0" smtClean="0"/>
          </a:p>
          <a:p>
            <a:pPr marL="75438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Middle 50% of ACT scores for admitted freshmen is between 27-31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1700" dirty="0" smtClean="0"/>
              <a:t>The ACT Writing component is now optional to submit</a:t>
            </a:r>
          </a:p>
          <a:p>
            <a:pPr marL="411480" lvl="1" indent="0">
              <a:buNone/>
            </a:pPr>
            <a:endParaRPr lang="en-US" sz="2000" dirty="0"/>
          </a:p>
          <a:p>
            <a:pPr marL="75438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No Letter of Recommendation is needed</a:t>
            </a:r>
          </a:p>
          <a:p>
            <a:pPr marL="411480" lvl="1" indent="0">
              <a:buNone/>
            </a:pPr>
            <a:endParaRPr lang="en-US" sz="2000" dirty="0" smtClean="0"/>
          </a:p>
          <a:p>
            <a:pPr marL="75438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Application has two optional essays</a:t>
            </a:r>
          </a:p>
          <a:p>
            <a:pPr marL="41148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-Diversity</a:t>
            </a:r>
          </a:p>
          <a:p>
            <a:pPr marL="41148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-Extenuating Circumstances</a:t>
            </a:r>
          </a:p>
          <a:p>
            <a:pPr marL="411480" lvl="1" indent="0">
              <a:buNone/>
            </a:pPr>
            <a:endParaRPr lang="en-US" sz="2000" dirty="0" smtClean="0"/>
          </a:p>
          <a:p>
            <a:pPr marL="754380" lvl="1" indent="-342900">
              <a:buFont typeface="Wingdings" panose="05000000000000000000" pitchFamily="2" charset="2"/>
              <a:buChar char="q"/>
            </a:pPr>
            <a:r>
              <a:rPr lang="en-US" sz="2000" dirty="0" err="1" smtClean="0"/>
              <a:t>ShareMyApp</a:t>
            </a:r>
            <a:r>
              <a:rPr lang="en-US" sz="2000" dirty="0"/>
              <a:t> </a:t>
            </a:r>
            <a:r>
              <a:rPr lang="en-US" sz="2000" dirty="0" smtClean="0"/>
              <a:t>program:  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Students who complete their application for admission to the Twin Cities campus are invited to participate in the U of M Share My App Program.  By participating </a:t>
            </a:r>
            <a:r>
              <a:rPr lang="en-US" sz="1600" dirty="0"/>
              <a:t>in this program, students can also apply for admission at one or more </a:t>
            </a:r>
            <a:r>
              <a:rPr lang="en-US" sz="1600" dirty="0" smtClean="0"/>
              <a:t>additional </a:t>
            </a:r>
            <a:r>
              <a:rPr lang="en-US" sz="1600" dirty="0"/>
              <a:t>campuses of the University of Minnesota system with no additional </a:t>
            </a:r>
            <a:r>
              <a:rPr lang="en-US" sz="1600" dirty="0" smtClean="0"/>
              <a:t>application </a:t>
            </a:r>
            <a:r>
              <a:rPr lang="en-US" sz="1600" dirty="0"/>
              <a:t>and no additional application fee. Please note that participation in this </a:t>
            </a:r>
            <a:r>
              <a:rPr lang="en-US" sz="1600" dirty="0" smtClean="0"/>
              <a:t>program </a:t>
            </a:r>
            <a:r>
              <a:rPr lang="en-US" sz="1600" dirty="0"/>
              <a:t>does not impact the Twin Cities application process in any way.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 Colleges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966619"/>
              </p:ext>
            </p:extLst>
          </p:nvPr>
        </p:nvGraphicFramePr>
        <p:xfrm>
          <a:off x="15240" y="2133600"/>
          <a:ext cx="8991600" cy="370114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3001"/>
                <a:gridCol w="1143000"/>
                <a:gridCol w="838200"/>
                <a:gridCol w="1447800"/>
                <a:gridCol w="1143000"/>
                <a:gridCol w="838200"/>
                <a:gridCol w="1314449"/>
                <a:gridCol w="1123950"/>
              </a:tblGrid>
              <a:tr h="1915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Biological Sciences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and Human Development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Food, Agricultural, and Natural Resources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Liberal Arts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(Business)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and Engineering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857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 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78-94%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76-93%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77-94%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87-97%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93-99%</a:t>
                      </a:r>
                      <a:endParaRPr lang="en-US" dirty="0"/>
                    </a:p>
                  </a:txBody>
                  <a:tcPr/>
                </a:tc>
              </a:tr>
              <a:tr h="870857">
                <a:tc>
                  <a:txBody>
                    <a:bodyPr/>
                    <a:lstStyle/>
                    <a:p>
                      <a:r>
                        <a:rPr lang="en-US" dirty="0" smtClean="0"/>
                        <a:t>ACT composite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0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 of M Acceptance Rates for Washburn Students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31975" y="1847850"/>
            <a:ext cx="6068786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8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Minnesota</a:t>
            </a:r>
            <a:r>
              <a:rPr lang="en-US" dirty="0"/>
              <a:t> </a:t>
            </a:r>
            <a:r>
              <a:rPr lang="en-US" dirty="0" smtClean="0"/>
              <a:t>– Twin Cities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Largest university in Minnesota, located in Minneapolis/St. Paul</a:t>
            </a:r>
          </a:p>
          <a:p>
            <a:r>
              <a:rPr lang="en-US" dirty="0" smtClean="0"/>
              <a:t>Student population:  30,500 (undergraduate students)</a:t>
            </a:r>
          </a:p>
          <a:p>
            <a:r>
              <a:rPr lang="en-US" dirty="0" smtClean="0"/>
              <a:t>Tuition:  $14,224/year ($26,482 including dorms and fees)</a:t>
            </a:r>
          </a:p>
          <a:p>
            <a:r>
              <a:rPr lang="en-US" dirty="0" smtClean="0"/>
              <a:t>Students of color:  20.5%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even separate colleges:</a:t>
            </a:r>
          </a:p>
          <a:p>
            <a:pPr lvl="1"/>
            <a:r>
              <a:rPr lang="en-US" dirty="0"/>
              <a:t>Liberal Arts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Education and Human Development</a:t>
            </a:r>
          </a:p>
          <a:p>
            <a:pPr lvl="1"/>
            <a:r>
              <a:rPr lang="en-US" dirty="0"/>
              <a:t>Food, Agriculture, and Natural Resource Sciences</a:t>
            </a:r>
          </a:p>
          <a:p>
            <a:pPr lvl="1"/>
            <a:r>
              <a:rPr lang="en-US" dirty="0"/>
              <a:t>Biological Sciences</a:t>
            </a:r>
          </a:p>
          <a:p>
            <a:pPr lvl="1"/>
            <a:r>
              <a:rPr lang="en-US" dirty="0"/>
              <a:t>Management (Business)</a:t>
            </a:r>
          </a:p>
          <a:p>
            <a:pPr lvl="1"/>
            <a:r>
              <a:rPr lang="en-US" dirty="0"/>
              <a:t>Science and </a:t>
            </a:r>
            <a:r>
              <a:rPr lang="en-US" dirty="0" smtClean="0"/>
              <a:t>Engineering</a:t>
            </a:r>
          </a:p>
          <a:p>
            <a:r>
              <a:rPr lang="en-US" dirty="0" smtClean="0"/>
              <a:t>You can apply to two colleges; if you do not get into your first choice then you will be considered for your second college choice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2667000"/>
            <a:ext cx="2352675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 - Other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fontScale="77500" lnSpcReduction="20000"/>
          </a:bodyPr>
          <a:lstStyle/>
          <a:p>
            <a:pPr marL="685800" lvl="2" indent="0">
              <a:buNone/>
            </a:pPr>
            <a:r>
              <a:rPr lang="en-US" dirty="0" smtClean="0"/>
              <a:t>University of Minnesota – Duluth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5 Colleges (Liberal Arts, Fine Arts, Education, Business, and Science/Engineering)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Student population:  10,200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Tuition/year:  $13,140/year ($24,248 including dorms and fees)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Middle 50% ACT score:  22-26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Middle 50% GPA:  3.17-3.74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Students of color:  11.3%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685800" lvl="2" indent="0">
              <a:buNone/>
            </a:pPr>
            <a:r>
              <a:rPr lang="en-US" dirty="0" smtClean="0"/>
              <a:t>University of Minnesota – Rochester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Known for their emphasis on health and association with the Mayo Clinic.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Two degrees: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 smtClean="0"/>
              <a:t>B.S. in Health Science (Great for students interested in going into medicine, dentistry, chiropractic services, pharmacy, etc.)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 smtClean="0"/>
              <a:t>Health Professions (echocardiography, radiography, respiratory care, </a:t>
            </a:r>
            <a:r>
              <a:rPr lang="en-US" sz="1900" dirty="0" err="1" smtClean="0"/>
              <a:t>sonography</a:t>
            </a:r>
            <a:r>
              <a:rPr lang="en-US" sz="1900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Student population:  500 </a:t>
            </a:r>
            <a:endParaRPr lang="en-US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Tuition</a:t>
            </a:r>
            <a:r>
              <a:rPr lang="en-US" sz="2200" dirty="0"/>
              <a:t>:  $13,232 ($26,040 including </a:t>
            </a:r>
            <a:r>
              <a:rPr lang="en-US" sz="2200" dirty="0" smtClean="0"/>
              <a:t>dorms and fees)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Average GPA:  3.6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Average ACT:  24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Students of color:  20.6%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97" y="2362200"/>
            <a:ext cx="15375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97" y="5562600"/>
            <a:ext cx="1571625" cy="11657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U of M – Other Schools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>
                <a:solidFill>
                  <a:srgbClr val="002060"/>
                </a:solidFill>
              </a:rPr>
              <a:t>University of Minnesota – Morris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US News and World Report “Top 10 Public Liberal Arts College)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1,800 students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Tuition:  $11,896/year ($20,760 including dorms and fees)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Average ACT:  25</a:t>
            </a:r>
            <a:endParaRPr lang="en-US" sz="2900" dirty="0">
              <a:solidFill>
                <a:srgbClr val="002060"/>
              </a:solidFill>
            </a:endParaRP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25% students of color</a:t>
            </a:r>
          </a:p>
          <a:p>
            <a:pPr lvl="1"/>
            <a:endParaRPr lang="en-US" sz="2900" dirty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University of Minnesota – Crookston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Known for experiential learning and technology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Smaller campus – 900 students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Tuition:  $11,700/year ($20,018 including dorms and fees)</a:t>
            </a:r>
          </a:p>
          <a:p>
            <a:pPr lvl="1"/>
            <a:r>
              <a:rPr lang="en-US" sz="2900" dirty="0" smtClean="0">
                <a:solidFill>
                  <a:srgbClr val="002060"/>
                </a:solidFill>
              </a:rPr>
              <a:t>14% students of color</a:t>
            </a:r>
          </a:p>
          <a:p>
            <a:pPr marL="365760" lvl="1" indent="0">
              <a:buNone/>
            </a:pPr>
            <a:endParaRPr lang="en-US" sz="25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552313"/>
            <a:ext cx="2219131" cy="108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276600"/>
            <a:ext cx="17145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Wisconsin - Madison- Applying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Application </a:t>
            </a:r>
            <a:r>
              <a:rPr lang="en-US" sz="2000" dirty="0" smtClean="0">
                <a:solidFill>
                  <a:prstClr val="black"/>
                </a:solidFill>
              </a:rPr>
              <a:t>early action deadline</a:t>
            </a:r>
            <a:r>
              <a:rPr lang="en-US" sz="2000" dirty="0">
                <a:solidFill>
                  <a:prstClr val="black"/>
                </a:solidFill>
              </a:rPr>
              <a:t>:  NOVEMBER 1</a:t>
            </a:r>
            <a:r>
              <a:rPr lang="en-US" sz="2000" baseline="30000" dirty="0">
                <a:solidFill>
                  <a:prstClr val="black"/>
                </a:solidFill>
              </a:rPr>
              <a:t>ST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buClr>
                <a:srgbClr val="F69D1A"/>
              </a:buClr>
            </a:pPr>
            <a:r>
              <a:rPr lang="en-US" sz="1800" dirty="0">
                <a:solidFill>
                  <a:prstClr val="black"/>
                </a:solidFill>
              </a:rPr>
              <a:t>Regular deadline:  </a:t>
            </a:r>
            <a:r>
              <a:rPr lang="en-US" sz="1800" dirty="0" smtClean="0">
                <a:solidFill>
                  <a:prstClr val="black"/>
                </a:solidFill>
              </a:rPr>
              <a:t>February 1</a:t>
            </a:r>
            <a:r>
              <a:rPr lang="en-US" sz="1800" baseline="30000" dirty="0" smtClean="0">
                <a:solidFill>
                  <a:prstClr val="black"/>
                </a:solidFill>
              </a:rPr>
              <a:t>st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endParaRPr lang="en-US" sz="1800" baseline="30000" dirty="0">
              <a:solidFill>
                <a:prstClr val="black"/>
              </a:solidFill>
            </a:endParaRPr>
          </a:p>
          <a:p>
            <a:pPr marL="685800" lvl="2" indent="0">
              <a:buNone/>
            </a:pPr>
            <a:endParaRPr lang="en-US" sz="1800" dirty="0" smtClean="0"/>
          </a:p>
          <a:p>
            <a:pPr marL="69723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Middle 50% of ACT scores for admitted freshmen is between 27-31</a:t>
            </a:r>
          </a:p>
          <a:p>
            <a:pPr marL="411480" lvl="1" indent="0">
              <a:buNone/>
            </a:pPr>
            <a:endParaRPr lang="en-US" sz="1800" dirty="0"/>
          </a:p>
          <a:p>
            <a:pPr marL="69723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Average GPA is between 3.7-4.0</a:t>
            </a:r>
          </a:p>
          <a:p>
            <a:pPr marL="411480" lvl="1" indent="0">
              <a:buNone/>
            </a:pPr>
            <a:endParaRPr lang="en-US" sz="1800" dirty="0"/>
          </a:p>
          <a:p>
            <a:pPr marL="69723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One Letter of Recommendation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pPr marL="69723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Two essays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1)	</a:t>
            </a:r>
            <a:r>
              <a:rPr lang="en-US" sz="1400" i="1" dirty="0" smtClean="0"/>
              <a:t>Consider </a:t>
            </a:r>
            <a:r>
              <a:rPr lang="en-US" sz="1400" i="1" dirty="0"/>
              <a:t>something in your life you think goes unnoticed and write about why </a:t>
            </a:r>
            <a:r>
              <a:rPr lang="en-US" sz="1400" i="1" dirty="0" smtClean="0"/>
              <a:t>it's 			important </a:t>
            </a:r>
            <a:r>
              <a:rPr lang="en-US" sz="1400" i="1" dirty="0"/>
              <a:t>to you.</a:t>
            </a:r>
          </a:p>
          <a:p>
            <a:pPr marL="0" indent="0">
              <a:buNone/>
            </a:pPr>
            <a:r>
              <a:rPr lang="en-US" sz="1400" dirty="0" smtClean="0"/>
              <a:t>	2)	</a:t>
            </a:r>
            <a:r>
              <a:rPr lang="en-US" sz="1400" i="1" dirty="0" smtClean="0"/>
              <a:t>Tell </a:t>
            </a:r>
            <a:r>
              <a:rPr lang="en-US" sz="1400" i="1" dirty="0"/>
              <a:t>us why you decided to apply to the University of Wisconsin–Madison. In </a:t>
            </a:r>
            <a:r>
              <a:rPr lang="en-US" sz="1400" i="1" dirty="0" smtClean="0"/>
              <a:t>addition</a:t>
            </a:r>
            <a:r>
              <a:rPr lang="en-US" sz="1400" i="1" dirty="0"/>
              <a:t>, </a:t>
            </a:r>
            <a:r>
              <a:rPr lang="en-US" sz="1400" i="1" dirty="0" smtClean="0"/>
              <a:t>		share </a:t>
            </a:r>
            <a:r>
              <a:rPr lang="en-US" sz="1400" i="1" dirty="0"/>
              <a:t>with us the academic, extracurricular, or research </a:t>
            </a:r>
            <a:r>
              <a:rPr lang="en-US" sz="1400" i="1" dirty="0" smtClean="0"/>
              <a:t>opportunities </a:t>
            </a:r>
            <a:r>
              <a:rPr lang="en-US" sz="1400" i="1" dirty="0"/>
              <a:t>you would </a:t>
            </a:r>
            <a:r>
              <a:rPr lang="en-US" sz="1400" i="1" dirty="0" smtClean="0"/>
              <a:t>			take </a:t>
            </a:r>
            <a:r>
              <a:rPr lang="en-US" sz="1400" i="1" dirty="0"/>
              <a:t>advantage of as a student. If applicable, </a:t>
            </a:r>
            <a:r>
              <a:rPr lang="en-US" sz="1400" i="1" dirty="0" smtClean="0"/>
              <a:t>provide </a:t>
            </a:r>
            <a:r>
              <a:rPr lang="en-US" sz="1400" i="1" dirty="0"/>
              <a:t>details of any circumstance </a:t>
            </a:r>
            <a:r>
              <a:rPr lang="en-US" sz="1400" i="1" dirty="0" smtClean="0"/>
              <a:t>	that </a:t>
            </a:r>
            <a:r>
              <a:rPr lang="en-US" sz="1400" i="1" dirty="0"/>
              <a:t>could </a:t>
            </a:r>
            <a:r>
              <a:rPr lang="en-US" sz="1400" i="1" dirty="0" smtClean="0"/>
              <a:t>		have </a:t>
            </a:r>
            <a:r>
              <a:rPr lang="en-US" sz="1400" i="1" dirty="0"/>
              <a:t>had an </a:t>
            </a:r>
            <a:r>
              <a:rPr lang="en-US" sz="1400" i="1" dirty="0" smtClean="0"/>
              <a:t>	impact </a:t>
            </a:r>
            <a:r>
              <a:rPr lang="en-US" sz="1400" i="1" dirty="0"/>
              <a:t>on your </a:t>
            </a:r>
            <a:r>
              <a:rPr lang="en-US" sz="1400" i="1" dirty="0" smtClean="0"/>
              <a:t>academic </a:t>
            </a:r>
            <a:r>
              <a:rPr lang="en-US" sz="1400" i="1" dirty="0"/>
              <a:t>performance and/or extracurricular </a:t>
            </a:r>
            <a:r>
              <a:rPr lang="en-US" sz="1400" i="1" dirty="0" smtClean="0"/>
              <a:t>involvement.</a:t>
            </a:r>
          </a:p>
          <a:p>
            <a:pPr marL="0" indent="0">
              <a:buNone/>
            </a:pPr>
            <a:endParaRPr lang="en-US" sz="1400" i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Madison is also a Common App school, meaning you can apply via the Common App or directly through the school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09800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3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31209</TotalTime>
  <Words>1044</Words>
  <Application>Microsoft Macintosh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U of M Schools and UW Madison</vt:lpstr>
      <vt:lpstr>Overview </vt:lpstr>
      <vt:lpstr>U of M – Twin Cities - Applying</vt:lpstr>
      <vt:lpstr>U of M Colleges</vt:lpstr>
      <vt:lpstr>U of M Acceptance Rates for Washburn Students</vt:lpstr>
      <vt:lpstr>University of Minnesota – Twin Cities </vt:lpstr>
      <vt:lpstr>U of M - Other Schools</vt:lpstr>
      <vt:lpstr>U of M – Other Schools</vt:lpstr>
      <vt:lpstr>Wisconsin - Madison- Applying</vt:lpstr>
      <vt:lpstr>University of Wisconsin - Madison </vt:lpstr>
      <vt:lpstr>UW Madison Acceptance Rate for Washburn Students</vt:lpstr>
      <vt:lpstr>AP and IB Credit</vt:lpstr>
      <vt:lpstr>Things to Remember</vt:lpstr>
      <vt:lpstr>Things to Remember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SENIORS!</dc:title>
  <dc:creator>ITS</dc:creator>
  <cp:lastModifiedBy>loretta collins</cp:lastModifiedBy>
  <cp:revision>1169</cp:revision>
  <cp:lastPrinted>2016-09-19T15:38:30Z</cp:lastPrinted>
  <dcterms:created xsi:type="dcterms:W3CDTF">2016-09-24T00:35:50Z</dcterms:created>
  <dcterms:modified xsi:type="dcterms:W3CDTF">2016-09-24T00:36:49Z</dcterms:modified>
</cp:coreProperties>
</file>