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sldIdLst>
    <p:sldId id="256" r:id="rId2"/>
    <p:sldId id="272" r:id="rId3"/>
    <p:sldId id="259" r:id="rId4"/>
    <p:sldId id="257" r:id="rId5"/>
    <p:sldId id="261" r:id="rId6"/>
    <p:sldId id="262" r:id="rId7"/>
    <p:sldId id="258" r:id="rId8"/>
    <p:sldId id="265" r:id="rId9"/>
    <p:sldId id="266" r:id="rId10"/>
    <p:sldId id="271" r:id="rId11"/>
    <p:sldId id="267" r:id="rId12"/>
    <p:sldId id="268" r:id="rId13"/>
    <p:sldId id="270" r:id="rId14"/>
    <p:sldId id="263" r:id="rId15"/>
    <p:sldId id="260" r:id="rId16"/>
    <p:sldId id="27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547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03D1493-AFE2-406E-9A79-93B2E12D3C1F}" type="datetimeFigureOut">
              <a:rPr lang="en-US" smtClean="0"/>
              <a:pPr/>
              <a:t>11/16/2016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5FC6F21-C65C-4E6B-8185-3F556AF872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D1493-AFE2-406E-9A79-93B2E12D3C1F}" type="datetimeFigureOut">
              <a:rPr lang="en-US" smtClean="0"/>
              <a:pPr/>
              <a:t>11/16/2016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6F21-C65C-4E6B-8185-3F556AF872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103D1493-AFE2-406E-9A79-93B2E12D3C1F}" type="datetimeFigureOut">
              <a:rPr lang="en-US" smtClean="0"/>
              <a:pPr/>
              <a:t>11/16/2016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85FC6F21-C65C-4E6B-8185-3F556AF872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D1493-AFE2-406E-9A79-93B2E12D3C1F}" type="datetimeFigureOut">
              <a:rPr lang="en-US" smtClean="0"/>
              <a:pPr/>
              <a:t>11/16/2016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5FC6F21-C65C-4E6B-8185-3F556AF872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D1493-AFE2-406E-9A79-93B2E12D3C1F}" type="datetimeFigureOut">
              <a:rPr lang="en-US" smtClean="0"/>
              <a:pPr/>
              <a:t>11/16/2016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85FC6F21-C65C-4E6B-8185-3F556AF872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03D1493-AFE2-406E-9A79-93B2E12D3C1F}" type="datetimeFigureOut">
              <a:rPr lang="en-US" smtClean="0"/>
              <a:pPr/>
              <a:t>11/16/2016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5FC6F21-C65C-4E6B-8185-3F556AF872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03D1493-AFE2-406E-9A79-93B2E12D3C1F}" type="datetimeFigureOut">
              <a:rPr lang="en-US" smtClean="0"/>
              <a:pPr/>
              <a:t>11/16/2016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5FC6F21-C65C-4E6B-8185-3F556AF872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D1493-AFE2-406E-9A79-93B2E12D3C1F}" type="datetimeFigureOut">
              <a:rPr lang="en-US" smtClean="0"/>
              <a:pPr/>
              <a:t>11/16/2016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5FC6F21-C65C-4E6B-8185-3F556AF872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D1493-AFE2-406E-9A79-93B2E12D3C1F}" type="datetimeFigureOut">
              <a:rPr lang="en-US" smtClean="0"/>
              <a:pPr/>
              <a:t>11/16/2016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5FC6F21-C65C-4E6B-8185-3F556AF872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D1493-AFE2-406E-9A79-93B2E12D3C1F}" type="datetimeFigureOut">
              <a:rPr lang="en-US" smtClean="0"/>
              <a:pPr/>
              <a:t>11/16/2016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5FC6F21-C65C-4E6B-8185-3F556AF872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03D1493-AFE2-406E-9A79-93B2E12D3C1F}" type="datetimeFigureOut">
              <a:rPr lang="en-US" smtClean="0"/>
              <a:pPr/>
              <a:t>11/16/2016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85FC6F21-C65C-4E6B-8185-3F556AF872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03D1493-AFE2-406E-9A79-93B2E12D3C1F}" type="datetimeFigureOut">
              <a:rPr lang="en-US" smtClean="0"/>
              <a:pPr/>
              <a:t>11/16/2016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5FC6F21-C65C-4E6B-8185-3F556AF872E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US" dirty="0" smtClean="0"/>
              <a:t>Affordability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457200"/>
            <a:ext cx="4752975" cy="537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78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916" y="548640"/>
            <a:ext cx="6098168" cy="576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H="1">
            <a:off x="4724400" y="3429000"/>
            <a:ext cx="1305208" cy="45720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172200" y="2667000"/>
            <a:ext cx="12534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Money You </a:t>
            </a:r>
          </a:p>
          <a:p>
            <a:r>
              <a:rPr lang="en-US" dirty="0" smtClean="0"/>
              <a:t>Don’t Pay Back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4810408" y="4953000"/>
            <a:ext cx="12192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172200" y="4629834"/>
            <a:ext cx="12534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Money You </a:t>
            </a:r>
          </a:p>
          <a:p>
            <a:r>
              <a:rPr lang="en-US" dirty="0" smtClean="0"/>
              <a:t>Pay Back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27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 Price Calculators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Example 2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4200" dirty="0" smtClean="0"/>
              <a:t>Family of 5</a:t>
            </a:r>
          </a:p>
          <a:p>
            <a:pPr marL="0" indent="0">
              <a:buNone/>
            </a:pPr>
            <a:r>
              <a:rPr lang="en-US" sz="4200" dirty="0" smtClean="0"/>
              <a:t>$32,000 total parent income</a:t>
            </a:r>
          </a:p>
          <a:p>
            <a:pPr marL="0" indent="0">
              <a:buNone/>
            </a:pPr>
            <a:r>
              <a:rPr lang="en-US" sz="4200" dirty="0" smtClean="0"/>
              <a:t>$5400 student income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See the results…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128016"/>
            <a:ext cx="910144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8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464" y="835571"/>
            <a:ext cx="6319214" cy="5946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5846275" y="533400"/>
            <a:ext cx="2164533" cy="1579075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57200" y="6172200"/>
            <a:ext cx="15240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25582" y="5297269"/>
            <a:ext cx="12534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Money You </a:t>
            </a:r>
          </a:p>
          <a:p>
            <a:r>
              <a:rPr lang="en-US" dirty="0" smtClean="0"/>
              <a:t>Pay Back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533400" y="4572000"/>
            <a:ext cx="1447800" cy="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49044" y="3496270"/>
            <a:ext cx="12534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Money You </a:t>
            </a:r>
          </a:p>
          <a:p>
            <a:r>
              <a:rPr lang="en-US" dirty="0" smtClean="0"/>
              <a:t>Don’t Pay Back</a:t>
            </a:r>
            <a:endParaRPr lang="en-US" dirty="0"/>
          </a:p>
        </p:txBody>
      </p:sp>
      <p:pic>
        <p:nvPicPr>
          <p:cNvPr id="9" name="Picture 4" descr="http://www.solardecathlon.umn.edu/images/logo_uofm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47649"/>
            <a:ext cx="3048000" cy="59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91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69118"/>
            <a:ext cx="7099011" cy="6136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H="1">
            <a:off x="4800600" y="3657600"/>
            <a:ext cx="1229008" cy="60960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172200" y="2667000"/>
            <a:ext cx="12534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Money You </a:t>
            </a:r>
          </a:p>
          <a:p>
            <a:r>
              <a:rPr lang="en-US" dirty="0" smtClean="0"/>
              <a:t>Don’t Pay Back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4800600" y="5181600"/>
            <a:ext cx="1361792" cy="10511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172200" y="4629834"/>
            <a:ext cx="12534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Money You </a:t>
            </a:r>
          </a:p>
          <a:p>
            <a:r>
              <a:rPr lang="en-US" dirty="0" smtClean="0"/>
              <a:t>Pay Back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3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 Mindful…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Make sure you know all the costs!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128016"/>
            <a:ext cx="910144" cy="1028700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0735561"/>
              </p:ext>
            </p:extLst>
          </p:nvPr>
        </p:nvGraphicFramePr>
        <p:xfrm>
          <a:off x="1296464" y="2269066"/>
          <a:ext cx="6551072" cy="4243496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1637768"/>
                <a:gridCol w="3275536"/>
                <a:gridCol w="1637768"/>
              </a:tblGrid>
              <a:tr h="397934">
                <a:tc>
                  <a:txBody>
                    <a:bodyPr/>
                    <a:lstStyle/>
                    <a:p>
                      <a:r>
                        <a:rPr lang="en-US" sz="1500" b="1" dirty="0"/>
                        <a:t>In-State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500" b="1" dirty="0"/>
                        <a:t>Description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500" b="1" dirty="0"/>
                        <a:t>Out-of-State</a:t>
                      </a:r>
                    </a:p>
                  </a:txBody>
                  <a:tcPr anchor="ctr"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1500"/>
                        <a:t>Direct Cost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Direct Cost</a:t>
                      </a:r>
                    </a:p>
                  </a:txBody>
                  <a:tcPr anchor="ctr"/>
                </a:tc>
              </a:tr>
              <a:tr h="348827">
                <a:tc>
                  <a:txBody>
                    <a:bodyPr/>
                    <a:lstStyle/>
                    <a:p>
                      <a:r>
                        <a:rPr lang="en-US" sz="1500"/>
                        <a:t>$10,626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Tuition and Fees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$25,750</a:t>
                      </a:r>
                    </a:p>
                  </a:txBody>
                  <a:tcPr anchor="ctr"/>
                </a:tc>
              </a:tr>
              <a:tr h="348827">
                <a:tc>
                  <a:txBody>
                    <a:bodyPr/>
                    <a:lstStyle/>
                    <a:p>
                      <a:r>
                        <a:rPr lang="en-US" sz="1500"/>
                        <a:t>$12,716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Room and Board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$12,716</a:t>
                      </a:r>
                    </a:p>
                  </a:txBody>
                  <a:tcPr anchor="ctr"/>
                </a:tc>
              </a:tr>
              <a:tr h="348827">
                <a:tc>
                  <a:txBody>
                    <a:bodyPr/>
                    <a:lstStyle/>
                    <a:p>
                      <a:r>
                        <a:rPr lang="en-US" sz="1500"/>
                        <a:t>$23,342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Total Direct Cost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$38,466</a:t>
                      </a:r>
                    </a:p>
                  </a:txBody>
                  <a:tcPr anchor="ctr"/>
                </a:tc>
              </a:tr>
              <a:tr h="386079">
                <a:tc>
                  <a:txBody>
                    <a:bodyPr/>
                    <a:lstStyle/>
                    <a:p>
                      <a:r>
                        <a:rPr lang="en-US" sz="1500" dirty="0"/>
                        <a:t>Indirect Cost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Indirect Cost</a:t>
                      </a:r>
                    </a:p>
                  </a:txBody>
                  <a:tcPr anchor="ctr"/>
                </a:tc>
              </a:tr>
              <a:tr h="348827">
                <a:tc>
                  <a:txBody>
                    <a:bodyPr/>
                    <a:lstStyle/>
                    <a:p>
                      <a:r>
                        <a:rPr lang="en-US" sz="1500"/>
                        <a:t>$1,200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Books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$1,200</a:t>
                      </a:r>
                    </a:p>
                  </a:txBody>
                  <a:tcPr anchor="ctr"/>
                </a:tc>
              </a:tr>
              <a:tr h="348827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$500</a:t>
                      </a:r>
                      <a:endParaRPr 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Transportation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$2,500</a:t>
                      </a:r>
                      <a:endParaRPr lang="en-US" sz="1500" dirty="0"/>
                    </a:p>
                  </a:txBody>
                  <a:tcPr anchor="ctr"/>
                </a:tc>
              </a:tr>
              <a:tr h="348827">
                <a:tc>
                  <a:txBody>
                    <a:bodyPr/>
                    <a:lstStyle/>
                    <a:p>
                      <a:r>
                        <a:rPr lang="en-US" sz="1500"/>
                        <a:t>$2,191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Miscellaneous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$</a:t>
                      </a:r>
                      <a:r>
                        <a:rPr lang="en-US" sz="1500" dirty="0" smtClean="0"/>
                        <a:t>2,191</a:t>
                      </a:r>
                      <a:endParaRPr lang="en-US" sz="1500" dirty="0"/>
                    </a:p>
                  </a:txBody>
                  <a:tcPr anchor="ctr"/>
                </a:tc>
              </a:tr>
              <a:tr h="348827">
                <a:tc>
                  <a:txBody>
                    <a:bodyPr/>
                    <a:lstStyle/>
                    <a:p>
                      <a:r>
                        <a:rPr lang="en-US" sz="1500"/>
                        <a:t>$70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Loan Fees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$70</a:t>
                      </a:r>
                    </a:p>
                  </a:txBody>
                  <a:tcPr anchor="ctr"/>
                </a:tc>
              </a:tr>
              <a:tr h="348827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$3,961</a:t>
                      </a:r>
                      <a:endParaRPr 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Total Indirect Cost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$</a:t>
                      </a:r>
                      <a:r>
                        <a:rPr lang="en-US" sz="1500" dirty="0" smtClean="0"/>
                        <a:t>5,961</a:t>
                      </a:r>
                      <a:endParaRPr lang="en-US" sz="1500" dirty="0"/>
                    </a:p>
                  </a:txBody>
                  <a:tcPr anchor="ctr"/>
                </a:tc>
              </a:tr>
              <a:tr h="348827">
                <a:tc>
                  <a:txBody>
                    <a:bodyPr/>
                    <a:lstStyle/>
                    <a:p>
                      <a:r>
                        <a:rPr lang="en-US" sz="1500" b="1" dirty="0"/>
                        <a:t>$</a:t>
                      </a:r>
                      <a:r>
                        <a:rPr lang="en-US" sz="1500" b="1" dirty="0" smtClean="0"/>
                        <a:t>27,303</a:t>
                      </a:r>
                      <a:endParaRPr lang="en-US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500" b="1" dirty="0"/>
                        <a:t>TOTAL (Direct + Indirect)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500" b="1" dirty="0" smtClean="0"/>
                        <a:t>$44,427</a:t>
                      </a:r>
                      <a:endParaRPr lang="en-US" sz="1500" b="1" dirty="0"/>
                    </a:p>
                  </a:txBody>
                  <a:tcPr anchor="ctr"/>
                </a:tc>
              </a:tr>
            </a:tbl>
          </a:graphicData>
        </a:graphic>
      </p:graphicFrame>
      <p:cxnSp>
        <p:nvCxnSpPr>
          <p:cNvPr id="7" name="Straight Arrow Connector 6"/>
          <p:cNvCxnSpPr/>
          <p:nvPr/>
        </p:nvCxnSpPr>
        <p:spPr>
          <a:xfrm>
            <a:off x="304800" y="4572000"/>
            <a:ext cx="9906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04800" y="4953000"/>
            <a:ext cx="9906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04800" y="5334000"/>
            <a:ext cx="9906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04800" y="3200400"/>
            <a:ext cx="9906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7315200" y="3200400"/>
            <a:ext cx="914400" cy="0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412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Affordable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226552" cy="48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There are options to make sure you can afford college.</a:t>
            </a:r>
          </a:p>
          <a:p>
            <a:endParaRPr lang="en-US" dirty="0"/>
          </a:p>
          <a:p>
            <a:r>
              <a:rPr lang="en-US" dirty="0" smtClean="0"/>
              <a:t>Minnesota State Colleges and Universities (MNSCU)</a:t>
            </a:r>
          </a:p>
          <a:p>
            <a:pPr lvl="1"/>
            <a:r>
              <a:rPr lang="en-US" dirty="0" smtClean="0"/>
              <a:t>Four-year Colleges (Winona, St. Cloud, Mankato, etc.)</a:t>
            </a:r>
          </a:p>
          <a:p>
            <a:pPr lvl="1"/>
            <a:r>
              <a:rPr lang="en-US" dirty="0" smtClean="0"/>
              <a:t>Community </a:t>
            </a:r>
            <a:r>
              <a:rPr lang="en-US" dirty="0"/>
              <a:t>Colleges</a:t>
            </a:r>
          </a:p>
          <a:p>
            <a:pPr lvl="2"/>
            <a:r>
              <a:rPr lang="en-US" dirty="0"/>
              <a:t>Power of You Program (MCTC and St. Paul College) </a:t>
            </a:r>
            <a:endParaRPr lang="en-US" dirty="0" smtClean="0"/>
          </a:p>
          <a:p>
            <a:r>
              <a:rPr lang="en-US" dirty="0" smtClean="0"/>
              <a:t>Reciprocity</a:t>
            </a:r>
          </a:p>
          <a:p>
            <a:pPr lvl="1"/>
            <a:r>
              <a:rPr lang="en-US" dirty="0" smtClean="0"/>
              <a:t>Direct (ND, SD, WI, Manitoba)</a:t>
            </a:r>
          </a:p>
          <a:p>
            <a:pPr lvl="1"/>
            <a:r>
              <a:rPr lang="en-US" dirty="0" smtClean="0"/>
              <a:t>MSEP (Midwest Student Exchange Program) </a:t>
            </a:r>
          </a:p>
          <a:p>
            <a:pPr marL="365760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128016"/>
            <a:ext cx="910144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79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752600" y="1828800"/>
            <a:ext cx="5387975" cy="407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52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Paying for College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000" dirty="0" smtClean="0"/>
              <a:t>Congrats!  You are going to college!</a:t>
            </a:r>
          </a:p>
          <a:p>
            <a:endParaRPr lang="en-US" dirty="0"/>
          </a:p>
          <a:p>
            <a:pPr marL="365760" lvl="1" indent="0">
              <a:buNone/>
            </a:pPr>
            <a:r>
              <a:rPr lang="en-US" dirty="0" smtClean="0"/>
              <a:t>Now it’s time to figure out the costs…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3380963"/>
            <a:ext cx="2895600" cy="310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312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Talk with Your Parents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While it’s </a:t>
            </a:r>
            <a:r>
              <a:rPr lang="en-US" i="1" dirty="0" smtClean="0"/>
              <a:t>your</a:t>
            </a:r>
            <a:r>
              <a:rPr lang="en-US" dirty="0" smtClean="0"/>
              <a:t> experience, it affects the whole family…</a:t>
            </a:r>
          </a:p>
          <a:p>
            <a:pPr lvl="1"/>
            <a:r>
              <a:rPr lang="en-US" dirty="0" smtClean="0"/>
              <a:t>Make sure everyone is on the same page.</a:t>
            </a:r>
          </a:p>
          <a:p>
            <a:pPr lvl="1"/>
            <a:r>
              <a:rPr lang="en-US" dirty="0" smtClean="0"/>
              <a:t>Make sure you have some schools you know your family can afford. </a:t>
            </a:r>
          </a:p>
          <a:p>
            <a:pPr lvl="1"/>
            <a:r>
              <a:rPr lang="en-US" dirty="0" smtClean="0"/>
              <a:t>Adjust your list based on this conversation.</a:t>
            </a:r>
          </a:p>
          <a:p>
            <a:pPr lvl="1"/>
            <a:r>
              <a:rPr lang="en-US" dirty="0" smtClean="0"/>
              <a:t>You will save A LOT of stress in the spring by talking about this now. 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128016"/>
            <a:ext cx="910144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39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College </a:t>
            </a:r>
            <a:r>
              <a:rPr lang="en-US" dirty="0" smtClean="0"/>
              <a:t>Can Be Expensive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While scholarships are nice…</a:t>
            </a:r>
          </a:p>
          <a:p>
            <a:pPr lvl="1"/>
            <a:r>
              <a:rPr lang="en-US" dirty="0" smtClean="0"/>
              <a:t>Most financial aid dollars will come from the college you will attend. </a:t>
            </a:r>
          </a:p>
          <a:p>
            <a:pPr lvl="1"/>
            <a:r>
              <a:rPr lang="en-US" dirty="0" smtClean="0"/>
              <a:t>Applying to scholarships can be more time consuming than applying to colleges. </a:t>
            </a:r>
          </a:p>
          <a:p>
            <a:pPr lvl="1"/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i="1" dirty="0" smtClean="0"/>
              <a:t>So, craft a list with some affordable options too!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128016"/>
            <a:ext cx="910144" cy="1028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 to Help You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There are lots of ways to start making sure you have good options: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Parents and family</a:t>
            </a:r>
          </a:p>
          <a:p>
            <a:r>
              <a:rPr lang="en-US" dirty="0" smtClean="0"/>
              <a:t>Counselors</a:t>
            </a:r>
          </a:p>
          <a:p>
            <a:r>
              <a:rPr lang="en-US" dirty="0"/>
              <a:t>Career and College </a:t>
            </a:r>
            <a:r>
              <a:rPr lang="en-US" dirty="0" smtClean="0"/>
              <a:t>Coordinator</a:t>
            </a:r>
          </a:p>
          <a:p>
            <a:r>
              <a:rPr lang="en-US" dirty="0" smtClean="0"/>
              <a:t>Net-Price Calculators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128016"/>
            <a:ext cx="910144" cy="1028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2514600"/>
            <a:ext cx="2735801" cy="14811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5181600"/>
            <a:ext cx="2747962" cy="962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33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Counselors and the CCC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Meet with your Counselor! </a:t>
            </a:r>
          </a:p>
          <a:p>
            <a:pPr lvl="1"/>
            <a:r>
              <a:rPr lang="en-US" dirty="0" smtClean="0"/>
              <a:t>They know a lot</a:t>
            </a:r>
          </a:p>
          <a:p>
            <a:pPr lvl="1"/>
            <a:r>
              <a:rPr lang="en-US" dirty="0" smtClean="0"/>
              <a:t>They want you to succeed</a:t>
            </a:r>
          </a:p>
          <a:p>
            <a:pPr lvl="1"/>
            <a:r>
              <a:rPr lang="en-US" dirty="0" smtClean="0"/>
              <a:t>They want to make sure you pursue smart options </a:t>
            </a:r>
          </a:p>
          <a:p>
            <a:r>
              <a:rPr lang="en-US" dirty="0" smtClean="0"/>
              <a:t>Go to the CCC</a:t>
            </a:r>
          </a:p>
          <a:p>
            <a:pPr lvl="1"/>
            <a:r>
              <a:rPr lang="en-US" dirty="0" smtClean="0"/>
              <a:t>They know a lot too!</a:t>
            </a:r>
          </a:p>
          <a:p>
            <a:pPr lvl="1"/>
            <a:r>
              <a:rPr lang="en-US" dirty="0" smtClean="0"/>
              <a:t>They can walk through financial aid forms</a:t>
            </a:r>
          </a:p>
          <a:p>
            <a:pPr lvl="1"/>
            <a:r>
              <a:rPr lang="en-US" dirty="0" smtClean="0"/>
              <a:t>You can do an estimator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128016"/>
            <a:ext cx="910144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46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 Price Calculators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All colleges </a:t>
            </a:r>
            <a:r>
              <a:rPr lang="en-US" u="sng" dirty="0" smtClean="0"/>
              <a:t>must</a:t>
            </a:r>
            <a:r>
              <a:rPr lang="en-US" dirty="0" smtClean="0"/>
              <a:t> have a calculator that helps you get a good idea of what it costs to attend. </a:t>
            </a:r>
          </a:p>
          <a:p>
            <a:pPr lvl="1"/>
            <a:r>
              <a:rPr lang="en-US" dirty="0" smtClean="0"/>
              <a:t>Typically found on Financial Aid websites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128016"/>
            <a:ext cx="910144" cy="102870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505200"/>
            <a:ext cx="5240416" cy="30771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420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 Price Calculators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Example 1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365760" lvl="1" indent="0">
              <a:buNone/>
            </a:pPr>
            <a:r>
              <a:rPr lang="en-US" sz="3800" dirty="0" smtClean="0"/>
              <a:t>Family of 3</a:t>
            </a:r>
          </a:p>
          <a:p>
            <a:pPr marL="365760" lvl="1" indent="0">
              <a:buNone/>
            </a:pPr>
            <a:r>
              <a:rPr lang="en-US" sz="3800" dirty="0" smtClean="0"/>
              <a:t>$70,000 total parent income</a:t>
            </a:r>
          </a:p>
          <a:p>
            <a:pPr marL="365760" lvl="1" indent="0">
              <a:buNone/>
            </a:pPr>
            <a:r>
              <a:rPr lang="en-US" sz="3800" dirty="0" smtClean="0"/>
              <a:t>$2100 student income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See the results…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128016"/>
            <a:ext cx="910144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95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911771"/>
            <a:ext cx="7315200" cy="5946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533400" y="5943600"/>
            <a:ext cx="12192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25582" y="5221069"/>
            <a:ext cx="12534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Money You </a:t>
            </a:r>
          </a:p>
          <a:p>
            <a:r>
              <a:rPr lang="en-US" dirty="0" smtClean="0"/>
              <a:t>Pay Back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599792" y="4343400"/>
            <a:ext cx="1219200" cy="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49044" y="3420070"/>
            <a:ext cx="12534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Money You </a:t>
            </a:r>
          </a:p>
          <a:p>
            <a:r>
              <a:rPr lang="en-US" dirty="0" smtClean="0"/>
              <a:t>Don’t Pay Back</a:t>
            </a:r>
            <a:endParaRPr lang="en-US" dirty="0"/>
          </a:p>
        </p:txBody>
      </p:sp>
      <p:pic>
        <p:nvPicPr>
          <p:cNvPr id="7172" name="Picture 4" descr="http://www.solardecathlon.umn.edu/images/logo_uofm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47649"/>
            <a:ext cx="3048000" cy="59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01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ustom 1">
      <a:dk1>
        <a:sysClr val="windowText" lastClr="000000"/>
      </a:dk1>
      <a:lt1>
        <a:sysClr val="window" lastClr="FFFFFF"/>
      </a:lt1>
      <a:dk2>
        <a:srgbClr val="7F7F7F"/>
      </a:dk2>
      <a:lt2>
        <a:srgbClr val="EBDDC3"/>
      </a:lt2>
      <a:accent1>
        <a:srgbClr val="0070C0"/>
      </a:accent1>
      <a:accent2>
        <a:srgbClr val="F69D1A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755</TotalTime>
  <Words>462</Words>
  <Application>Microsoft Office PowerPoint</Application>
  <PresentationFormat>On-screen Show (4:3)</PresentationFormat>
  <Paragraphs>117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Tw Cen MT</vt:lpstr>
      <vt:lpstr>Wingdings</vt:lpstr>
      <vt:lpstr>Wingdings 2</vt:lpstr>
      <vt:lpstr>Median</vt:lpstr>
      <vt:lpstr>PowerPoint Presentation</vt:lpstr>
      <vt:lpstr>Paying for College</vt:lpstr>
      <vt:lpstr>Talk with Your Parents </vt:lpstr>
      <vt:lpstr>College Can Be Expensive</vt:lpstr>
      <vt:lpstr>Tools to Help You </vt:lpstr>
      <vt:lpstr>Counselors and the CCC</vt:lpstr>
      <vt:lpstr>Net Price Calculators </vt:lpstr>
      <vt:lpstr>Net Price Calculators</vt:lpstr>
      <vt:lpstr>PowerPoint Presentation</vt:lpstr>
      <vt:lpstr>PowerPoint Presentation</vt:lpstr>
      <vt:lpstr>Net Price Calculators</vt:lpstr>
      <vt:lpstr>PowerPoint Presentation</vt:lpstr>
      <vt:lpstr>PowerPoint Presentation</vt:lpstr>
      <vt:lpstr>Be Mindful…</vt:lpstr>
      <vt:lpstr>Some Affordable Options</vt:lpstr>
      <vt:lpstr>Questions?</vt:lpstr>
    </vt:vector>
  </TitlesOfParts>
  <Company>Minneapolis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Kevin Salkas</dc:creator>
  <cp:lastModifiedBy>Loretta Collins</cp:lastModifiedBy>
  <cp:revision>13</cp:revision>
  <dcterms:created xsi:type="dcterms:W3CDTF">2014-02-05T16:35:11Z</dcterms:created>
  <dcterms:modified xsi:type="dcterms:W3CDTF">2016-11-16T21:57:31Z</dcterms:modified>
</cp:coreProperties>
</file>