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09" autoAdjust="0"/>
  </p:normalViewPr>
  <p:slideViewPr>
    <p:cSldViewPr>
      <p:cViewPr>
        <p:scale>
          <a:sx n="77" d="100"/>
          <a:sy n="77" d="100"/>
        </p:scale>
        <p:origin x="-106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AE5AC-B614-4695-BE21-8D947915D14C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74EDB-F0BA-4E55-99C5-3BBE77BD6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16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B31C4-1A3F-4CDB-9B97-9BD46589871D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45997-774A-49A4-B1DE-DA9498218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9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5997-774A-49A4-B1DE-DA94982181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5997-774A-49A4-B1DE-DA94982181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5997-774A-49A4-B1DE-DA94982181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5997-774A-49A4-B1DE-DA94982181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4ED703-693C-4DEE-B11C-EF1F0269C9A6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6EA892-1CCA-4762-9A35-D4AF3EBE6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10663-1C6B-438E-B5A3-0F65A3A9E06C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DC691-67F6-4423-8EE3-4E59BC3C9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940BC854-37EF-4E93-86F1-EF4A0B0D6BA4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9A144F9-200A-451C-8A66-F04F1AB6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2586F-B3EB-44E6-91EF-B23A60CE06DD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CE4E90-7131-4DDB-8F59-332C38BEC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52E2C-2C67-4D90-8905-873A1F85781E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DDDB9F-5083-4EA6-BE9C-A432D9577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AFF73124-10FB-4BFC-AC78-099ED49F1191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C51FECC-88C3-45AE-8D8E-915E4FC37E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0628DE8-951E-4446-A242-E535D6B193A3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72EAD71-0E7A-49C1-BA65-51FD1F726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705D68-0F49-4DDA-863D-25F62F585009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4EF5EF-15C0-4DD8-9956-9F91357A6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D9061-B3CE-4B45-93C7-03A7BE1CDF7A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821F1D-64B5-402F-BD82-F5F582F79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4AB02-1FA0-488D-BCD3-541C65EB38A0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9FBAD8-D547-4F87-ACE5-6B73F5A240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508572E7-367B-40C4-A0C3-0119CC356A60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532F42D-D5D4-4D3D-9221-7F5B89D1C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02E19C-025B-46DB-8D46-259698B80A1E}" type="datetimeFigureOut">
              <a:rPr lang="en-US" smtClean="0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51B1C8-E4CD-4328-A678-EDC075F3FD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Financial Aid 101</a:t>
            </a:r>
            <a:endParaRPr lang="en-US" dirty="0"/>
          </a:p>
        </p:txBody>
      </p:sp>
      <p:pic>
        <p:nvPicPr>
          <p:cNvPr id="13315" name="Picture 3" descr="C:\Documents and Settings\Herb\Local Settings\Temporary Internet Files\Content.IE5\E2DWDYAN\MCj042478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352800"/>
            <a:ext cx="1360469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3" y="381000"/>
            <a:ext cx="4752975" cy="5372100"/>
          </a:xfrm>
          <a:prstGeom prst="rect">
            <a:avLst/>
          </a:prstGeom>
        </p:spPr>
      </p:pic>
      <p:pic>
        <p:nvPicPr>
          <p:cNvPr id="6" name="Picture 3" descr="C:\Documents and Settings\Herb\Local Settings\Temporary Internet Files\Content.IE5\E2DWDYAN\MCj042478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3641" y="3581400"/>
            <a:ext cx="1028984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Other </a:t>
            </a:r>
            <a:r>
              <a:rPr sz="4000" dirty="0" smtClean="0"/>
              <a:t>Financial Aid Tips</a:t>
            </a:r>
            <a:endParaRPr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572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Fill </a:t>
            </a:r>
            <a:r>
              <a:rPr lang="en-US" dirty="0"/>
              <a:t>out as early as </a:t>
            </a:r>
            <a:r>
              <a:rPr lang="en-US" dirty="0" smtClean="0"/>
              <a:t>possible!</a:t>
            </a:r>
            <a:endParaRPr lang="en-US" dirty="0"/>
          </a:p>
          <a:p>
            <a:pPr>
              <a:defRPr/>
            </a:pPr>
            <a:r>
              <a:rPr lang="en-US" dirty="0" smtClean="0"/>
              <a:t>Be SURE you report your social security name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and number as it appears on your card.</a:t>
            </a:r>
          </a:p>
          <a:p>
            <a:pPr>
              <a:defRPr/>
            </a:pPr>
            <a:r>
              <a:rPr lang="en-US" dirty="0"/>
              <a:t>Do not be alarmed if you are selected for “verification” </a:t>
            </a:r>
          </a:p>
          <a:p>
            <a:pPr>
              <a:defRPr/>
            </a:pPr>
            <a:r>
              <a:rPr lang="en-US" dirty="0" smtClean="0"/>
              <a:t>For the FAFSA, your  parents are ONLY your biological parents.</a:t>
            </a:r>
          </a:p>
          <a:p>
            <a:pPr>
              <a:defRPr/>
            </a:pPr>
            <a:r>
              <a:rPr lang="en-US" dirty="0" smtClean="0"/>
              <a:t>You are considered a “dependent” until you are 25. </a:t>
            </a:r>
          </a:p>
          <a:p>
            <a:pPr marL="777240" lvl="1" indent="-457200">
              <a:defRPr/>
            </a:pPr>
            <a:r>
              <a:rPr lang="en-US" dirty="0" smtClean="0"/>
              <a:t>There are special circumstances in which a college may consider you independent.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Some </a:t>
            </a:r>
            <a:r>
              <a:rPr lang="en-US" dirty="0"/>
              <a:t>colleges may ask you to fill out the CSS Profile</a:t>
            </a:r>
          </a:p>
          <a:p>
            <a:pPr>
              <a:defRPr/>
            </a:pPr>
            <a:r>
              <a:rPr lang="en-US" dirty="0" smtClean="0"/>
              <a:t>Reciprocity </a:t>
            </a:r>
            <a:r>
              <a:rPr lang="en-US" dirty="0"/>
              <a:t>forms available on-line in Spring (getreadyforcollege.org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  <p:pic>
        <p:nvPicPr>
          <p:cNvPr id="5" name="Picture 3" descr="C:\Users\kesal098\AppData\Local\Microsoft\Windows\Temporary Internet Files\Content.IE5\V960AIZZ\tip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304" y="1575599"/>
            <a:ext cx="1910496" cy="192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/>
              <a:t>What does "Financial Aid" mean?</a:t>
            </a:r>
            <a:endParaRPr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Scholarships</a:t>
            </a:r>
          </a:p>
          <a:p>
            <a:r>
              <a:rPr lang="en-US" sz="3600" dirty="0" smtClean="0"/>
              <a:t>Grants</a:t>
            </a:r>
          </a:p>
          <a:p>
            <a:r>
              <a:rPr lang="en-US" sz="3600" dirty="0" smtClean="0"/>
              <a:t>Work Study</a:t>
            </a:r>
          </a:p>
          <a:p>
            <a:r>
              <a:rPr lang="en-US" sz="3600" dirty="0" smtClean="0"/>
              <a:t>Loans</a:t>
            </a:r>
            <a:endParaRPr lang="en-US" sz="6000" dirty="0" smtClean="0"/>
          </a:p>
        </p:txBody>
      </p:sp>
      <p:pic>
        <p:nvPicPr>
          <p:cNvPr id="14339" name="Picture 3" descr="C:\Documents and Settings\Herb\Local Settings\Temporary Internet Files\Content.IE5\FZJX6F66\MPj043847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05000"/>
            <a:ext cx="20605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/>
              <a:t>SCHOLARSHIPS</a:t>
            </a:r>
            <a:endParaRPr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pPr marL="274320" indent="-274320">
              <a:defRPr/>
            </a:pPr>
            <a:r>
              <a:rPr lang="en-US" sz="4000" dirty="0" smtClean="0"/>
              <a:t>MERIT BASED AID</a:t>
            </a:r>
          </a:p>
          <a:p>
            <a:pPr marL="594360" lvl="1">
              <a:buFont typeface="Wingdings 2"/>
              <a:buChar char=""/>
              <a:defRPr/>
            </a:pPr>
            <a:r>
              <a:rPr lang="en-US" sz="3300" dirty="0" smtClean="0"/>
              <a:t>Institutional Scholarships (90%)</a:t>
            </a:r>
          </a:p>
          <a:p>
            <a:pPr marL="594360" lvl="1">
              <a:buFont typeface="Wingdings 2"/>
              <a:buChar char=""/>
              <a:defRPr/>
            </a:pPr>
            <a:r>
              <a:rPr lang="en-US" sz="3300" dirty="0" smtClean="0"/>
              <a:t>Independent Scholarships (10%)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BEWARE OF SCHOLARSHIP SCAMS!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CCC has resources if you want to apply for scholarships.</a:t>
            </a:r>
          </a:p>
        </p:txBody>
      </p:sp>
      <p:pic>
        <p:nvPicPr>
          <p:cNvPr id="15363" name="Picture 2" descr="C:\Documents and Settings\Herb\Local Settings\Temporary Internet Files\Content.IE5\RFJM8W0J\MCj042829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133600"/>
            <a:ext cx="15271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Local Private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AAUW			</a:t>
            </a:r>
            <a:r>
              <a:rPr lang="en-US" dirty="0"/>
              <a:t>	</a:t>
            </a:r>
            <a:r>
              <a:rPr lang="en-US" dirty="0" err="1" smtClean="0"/>
              <a:t>Pohlad</a:t>
            </a:r>
            <a:r>
              <a:rPr lang="en-US" dirty="0" smtClean="0"/>
              <a:t> Scholars Program</a:t>
            </a:r>
          </a:p>
          <a:p>
            <a:r>
              <a:rPr lang="en-US" dirty="0" err="1" smtClean="0"/>
              <a:t>Azell</a:t>
            </a:r>
            <a:r>
              <a:rPr lang="en-US" dirty="0" smtClean="0"/>
              <a:t> Smith Scholarship			Puckett Scholars Program</a:t>
            </a:r>
          </a:p>
          <a:p>
            <a:r>
              <a:rPr lang="en-US" dirty="0" smtClean="0"/>
              <a:t>Clean Air Choice Biodiesel Scholarship	Twin Cities in Motion Scholarship</a:t>
            </a:r>
          </a:p>
          <a:p>
            <a:r>
              <a:rPr lang="en-US" dirty="0" smtClean="0"/>
              <a:t>Dr. Jermaine Arendt Scholarship		Village Scholars</a:t>
            </a:r>
          </a:p>
          <a:p>
            <a:r>
              <a:rPr lang="en-US" dirty="0" smtClean="0"/>
              <a:t>Judy </a:t>
            </a:r>
            <a:r>
              <a:rPr lang="en-US" dirty="0" err="1" smtClean="0"/>
              <a:t>Lndemann</a:t>
            </a:r>
            <a:r>
              <a:rPr lang="en-US" dirty="0" smtClean="0"/>
              <a:t> Scholarship		</a:t>
            </a:r>
            <a:r>
              <a:rPr lang="en-US" dirty="0" err="1" smtClean="0"/>
              <a:t>Wallin</a:t>
            </a:r>
            <a:r>
              <a:rPr lang="en-US" dirty="0" smtClean="0"/>
              <a:t> Partners Program</a:t>
            </a:r>
          </a:p>
          <a:p>
            <a:r>
              <a:rPr lang="en-US" dirty="0" smtClean="0"/>
              <a:t>Holly </a:t>
            </a:r>
            <a:r>
              <a:rPr lang="en-US" dirty="0" err="1" smtClean="0"/>
              <a:t>Firehammer</a:t>
            </a:r>
            <a:r>
              <a:rPr lang="en-US" dirty="0" smtClean="0"/>
              <a:t> Scholarship		Washburn Scholarship Program</a:t>
            </a:r>
          </a:p>
          <a:p>
            <a:r>
              <a:rPr lang="en-US" dirty="0" smtClean="0"/>
              <a:t>LARC Scholarship			Washburn Class of ‘59 Scholarship</a:t>
            </a:r>
          </a:p>
          <a:p>
            <a:r>
              <a:rPr lang="en-US" dirty="0" smtClean="0"/>
              <a:t>MASC Scholarship</a:t>
            </a:r>
          </a:p>
          <a:p>
            <a:r>
              <a:rPr lang="en-US" dirty="0" smtClean="0"/>
              <a:t>Minneapolis Rotary Scholarship</a:t>
            </a:r>
          </a:p>
          <a:p>
            <a:r>
              <a:rPr lang="en-US" dirty="0" smtClean="0"/>
              <a:t>Minnesota Masonic Charities Scholarship</a:t>
            </a:r>
          </a:p>
          <a:p>
            <a:r>
              <a:rPr lang="en-US" dirty="0" err="1" smtClean="0"/>
              <a:t>MnACC</a:t>
            </a:r>
            <a:r>
              <a:rPr lang="en-US" dirty="0" smtClean="0"/>
              <a:t> Student of Color Scholarship</a:t>
            </a:r>
          </a:p>
          <a:p>
            <a:r>
              <a:rPr lang="en-US" dirty="0" smtClean="0"/>
              <a:t>MSCA Scholarship Program</a:t>
            </a:r>
          </a:p>
          <a:p>
            <a:r>
              <a:rPr lang="en-US" dirty="0" smtClean="0"/>
              <a:t>Nellie Stone Johnson Scholarships</a:t>
            </a:r>
          </a:p>
          <a:p>
            <a:r>
              <a:rPr lang="en-US" dirty="0" smtClean="0"/>
              <a:t>Page Education Foundation Grants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/>
              <a:t>GRANTS</a:t>
            </a:r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FILL</a:t>
            </a:r>
            <a:r>
              <a:rPr lang="en-US" sz="3600" dirty="0" smtClean="0"/>
              <a:t> OUT A FAFSA</a:t>
            </a:r>
          </a:p>
          <a:p>
            <a:pPr lvl="1"/>
            <a:r>
              <a:rPr lang="en-US" sz="2800" dirty="0" smtClean="0"/>
              <a:t>Based on financial need</a:t>
            </a:r>
          </a:p>
          <a:p>
            <a:pPr lvl="1"/>
            <a:r>
              <a:rPr lang="en-US" sz="2800" dirty="0" smtClean="0"/>
              <a:t>Money you don’t pay back.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16387" name="Picture 2" descr="C:\Documents and Settings\Herb\Local Settings\Temporary Internet Files\Content.IE5\E2DWDYAN\MCj041359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65399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/>
              <a:t>WORK STUDY</a:t>
            </a:r>
            <a:endParaRPr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FILL OUT A FAFSA</a:t>
            </a:r>
          </a:p>
          <a:p>
            <a:pPr lvl="1"/>
            <a:r>
              <a:rPr lang="en-US" sz="2800" dirty="0" smtClean="0"/>
              <a:t>Given by schools</a:t>
            </a:r>
          </a:p>
          <a:p>
            <a:pPr lvl="1"/>
            <a:r>
              <a:rPr lang="en-US" sz="2800" dirty="0" smtClean="0"/>
              <a:t>Have a job </a:t>
            </a:r>
            <a:r>
              <a:rPr lang="en-US" sz="2800" i="1" dirty="0" smtClean="0"/>
              <a:t>on campus</a:t>
            </a:r>
          </a:p>
          <a:p>
            <a:pPr lvl="1"/>
            <a:r>
              <a:rPr lang="en-US" sz="2800" dirty="0" smtClean="0"/>
              <a:t>Owe money if you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don’t work enough.</a:t>
            </a:r>
          </a:p>
        </p:txBody>
      </p:sp>
      <p:pic>
        <p:nvPicPr>
          <p:cNvPr id="17411" name="Picture 2" descr="C:\Documents and Settings\Herb\Local Settings\Temporary Internet Files\Content.IE5\E2DWDYAN\MCj039816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7609" y="2133600"/>
            <a:ext cx="22098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/>
              <a:t>LOANS</a:t>
            </a:r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85788" y="1581150"/>
            <a:ext cx="8229600" cy="7689850"/>
          </a:xfrm>
        </p:spPr>
        <p:txBody>
          <a:bodyPr/>
          <a:lstStyle/>
          <a:p>
            <a:r>
              <a:rPr lang="en-US" sz="4800" dirty="0" smtClean="0"/>
              <a:t>FILL OUT A FAFSA</a:t>
            </a:r>
          </a:p>
          <a:p>
            <a:pPr lvl="1"/>
            <a:r>
              <a:rPr lang="en-US" sz="3600" dirty="0" smtClean="0"/>
              <a:t> </a:t>
            </a:r>
            <a:r>
              <a:rPr lang="en-US" sz="2800" dirty="0" smtClean="0"/>
              <a:t>Federal Loans = lower interest</a:t>
            </a:r>
          </a:p>
          <a:p>
            <a:pPr lvl="1"/>
            <a:r>
              <a:rPr lang="en-US" sz="2800" dirty="0" smtClean="0"/>
              <a:t> Subsidized vs. </a:t>
            </a:r>
          </a:p>
          <a:p>
            <a:pPr marL="36576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Unsubsidized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Note if parents are </a:t>
            </a:r>
          </a:p>
          <a:p>
            <a:pPr marL="365760" lvl="1" indent="0">
              <a:buNone/>
            </a:pPr>
            <a:r>
              <a:rPr lang="en-US" sz="2800" dirty="0" smtClean="0"/>
              <a:t>	offered loans too and </a:t>
            </a:r>
          </a:p>
          <a:p>
            <a:pPr marL="36576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consider </a:t>
            </a:r>
            <a:r>
              <a:rPr lang="en-US" sz="2800" i="1" dirty="0" smtClean="0"/>
              <a:t>total </a:t>
            </a:r>
            <a:r>
              <a:rPr lang="en-US" sz="2800" dirty="0" smtClean="0"/>
              <a:t>aid provided.</a:t>
            </a:r>
          </a:p>
          <a:p>
            <a:pPr marL="365760" lvl="1" indent="0">
              <a:buNone/>
            </a:pPr>
            <a:endParaRPr lang="en-US" sz="4200" dirty="0" smtClean="0"/>
          </a:p>
          <a:p>
            <a:pPr lvl="1"/>
            <a:endParaRPr lang="en-US" sz="4500" dirty="0" smtClean="0"/>
          </a:p>
          <a:p>
            <a:pPr lvl="1"/>
            <a:endParaRPr lang="en-US" sz="4500" dirty="0" smtClean="0"/>
          </a:p>
        </p:txBody>
      </p:sp>
      <p:pic>
        <p:nvPicPr>
          <p:cNvPr id="18435" name="Picture 2" descr="C:\Documents and Settings\Herb\Local Settings\Temporary Internet Files\Content.IE5\E2DWDYAN\MCj018591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517" y="3004930"/>
            <a:ext cx="2971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FREE APPLICATION FOR FEDERAL STUDENT AID (FAFSA)</a:t>
            </a:r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APPLY TO COLLEGE 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PARENTS MUST FILL OUT TAX FORMS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STUDENTS SHOULD FILL OUT TAX FORMS (irs.gov)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FILL OUT FAFSA ON-LINE (Goal: March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RECEIVE YOUR STUDENT AID REPORT (SAR)/EFC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GOVERNMENT SENDS INFO TO YOUR COLLEGES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COLLEGES OFFER YOU THEIR FINANCIAL AID PACKAGE IN MARCH/APRIL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MAKE FINAL DECISION BY MAY 1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/>
              <a:t>FAFSA WEBSITE</a:t>
            </a:r>
            <a:endParaRPr sz="4000" dirty="0"/>
          </a:p>
        </p:txBody>
      </p:sp>
      <p:sp>
        <p:nvSpPr>
          <p:cNvPr id="21506" name="Content Placeholder 6"/>
          <p:cNvSpPr>
            <a:spLocks noGrp="1"/>
          </p:cNvSpPr>
          <p:nvPr>
            <p:ph sz="quarter" idx="1"/>
          </p:nvPr>
        </p:nvSpPr>
        <p:spPr>
          <a:noFill/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en-US" sz="5400" dirty="0" smtClean="0"/>
              <a:t>Go To:</a:t>
            </a:r>
          </a:p>
          <a:p>
            <a:pPr algn="ctr">
              <a:buFont typeface="Wingdings 2" pitchFamily="18" charset="2"/>
              <a:buNone/>
            </a:pPr>
            <a:r>
              <a:rPr lang="en-US" sz="5400" dirty="0" smtClean="0"/>
              <a:t>www.fafsa.gov</a:t>
            </a:r>
          </a:p>
          <a:p>
            <a:pPr algn="ctr">
              <a:buFont typeface="Wingdings 2" pitchFamily="18" charset="2"/>
              <a:buNone/>
            </a:pPr>
            <a:endParaRPr lang="en-US" sz="5400" dirty="0" smtClean="0"/>
          </a:p>
          <a:p>
            <a:pPr algn="ctr">
              <a:buFont typeface="Wingdings 2" pitchFamily="18" charset="2"/>
              <a:buNone/>
            </a:pPr>
            <a:endParaRPr lang="en-US" sz="5400" dirty="0" smtClean="0"/>
          </a:p>
          <a:p>
            <a:pPr algn="ctr">
              <a:buFont typeface="Wingdings 2" pitchFamily="18" charset="2"/>
              <a:buNone/>
            </a:pPr>
            <a:r>
              <a:rPr lang="en-US" sz="3200" b="1" dirty="0" smtClean="0"/>
              <a:t>Need Help? Visit the CCC</a:t>
            </a:r>
          </a:p>
        </p:txBody>
      </p:sp>
      <p:pic>
        <p:nvPicPr>
          <p:cNvPr id="21507" name="Picture 6" descr="C:\Documents and Settings\Herb\Local Settings\Temporary Internet Files\Content.IE5\RFJM8W0J\MCBS01288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429000"/>
            <a:ext cx="1254125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47" y="76200"/>
            <a:ext cx="943853" cy="1066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237</TotalTime>
  <Words>286</Words>
  <Application>Microsoft Office PowerPoint</Application>
  <PresentationFormat>On-screen Show (4:3)</PresentationFormat>
  <Paragraphs>81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PowerPoint Presentation</vt:lpstr>
      <vt:lpstr>What does "Financial Aid" mean?</vt:lpstr>
      <vt:lpstr>SCHOLARSHIPS</vt:lpstr>
      <vt:lpstr>Notable Local Private Scholarships</vt:lpstr>
      <vt:lpstr>GRANTS</vt:lpstr>
      <vt:lpstr>WORK STUDY</vt:lpstr>
      <vt:lpstr>LOANS</vt:lpstr>
      <vt:lpstr>FREE APPLICATION FOR FEDERAL STUDENT AID (FAFSA)</vt:lpstr>
      <vt:lpstr>FAFSA WEBSITE</vt:lpstr>
      <vt:lpstr>Other Financial Aid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101</dc:title>
  <dc:creator>Herb Crowell</dc:creator>
  <cp:lastModifiedBy>Loretta Collins</cp:lastModifiedBy>
  <cp:revision>37</cp:revision>
  <dcterms:created xsi:type="dcterms:W3CDTF">2009-01-15T03:38:03Z</dcterms:created>
  <dcterms:modified xsi:type="dcterms:W3CDTF">2016-01-12T15:23:20Z</dcterms:modified>
</cp:coreProperties>
</file>