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6"/>
  </p:notesMasterIdLst>
  <p:sldIdLst>
    <p:sldId id="256" r:id="rId2"/>
    <p:sldId id="258" r:id="rId3"/>
    <p:sldId id="261" r:id="rId4"/>
    <p:sldId id="262" r:id="rId5"/>
    <p:sldId id="260" r:id="rId6"/>
    <p:sldId id="263" r:id="rId7"/>
    <p:sldId id="264" r:id="rId8"/>
    <p:sldId id="266" r:id="rId9"/>
    <p:sldId id="267" r:id="rId10"/>
    <p:sldId id="268" r:id="rId11"/>
    <p:sldId id="272" r:id="rId12"/>
    <p:sldId id="269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780" autoAdjust="0"/>
  </p:normalViewPr>
  <p:slideViewPr>
    <p:cSldViewPr>
      <p:cViewPr>
        <p:scale>
          <a:sx n="101" d="100"/>
          <a:sy n="101" d="100"/>
        </p:scale>
        <p:origin x="-926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81EE8-1DCB-4237-829A-34A5511ECFC8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73F02-EDCC-4970-9596-91B5CD5D6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7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3D1493-AFE2-406E-9A79-93B2E12D3C1F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3D1493-AFE2-406E-9A79-93B2E12D3C1F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3D1493-AFE2-406E-9A79-93B2E12D3C1F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3D1493-AFE2-406E-9A79-93B2E12D3C1F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3D1493-AFE2-406E-9A79-93B2E12D3C1F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3D1493-AFE2-406E-9A79-93B2E12D3C1F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aid.ed.gov/types/loa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2015 Understanding Financial Aid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47529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36837"/>
            <a:ext cx="890205" cy="100616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590025"/>
              </p:ext>
            </p:extLst>
          </p:nvPr>
        </p:nvGraphicFramePr>
        <p:xfrm>
          <a:off x="2239963" y="411163"/>
          <a:ext cx="4664075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4" imgW="4663359" imgH="6035040" progId="AcroExch.Document.11">
                  <p:embed/>
                </p:oleObj>
              </mc:Choice>
              <mc:Fallback>
                <p:oleObj name="Acrobat Document" r:id="rId4" imgW="4663359" imgH="60350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9963" y="411163"/>
                        <a:ext cx="4664075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5943600" cy="665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8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2084"/>
            <a:ext cx="4800600" cy="661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 Comparison Sheet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36837"/>
            <a:ext cx="890205" cy="100616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9" y="1546580"/>
            <a:ext cx="8141302" cy="523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Brace 2"/>
          <p:cNvSpPr/>
          <p:nvPr/>
        </p:nvSpPr>
        <p:spPr>
          <a:xfrm>
            <a:off x="457200" y="4419600"/>
            <a:ext cx="304800" cy="17526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86" y="38100"/>
            <a:ext cx="5229628" cy="678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447086"/>
            <a:ext cx="1600200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Unmet Need is the portion of your </a:t>
            </a:r>
            <a:r>
              <a:rPr lang="en-US" i="1" dirty="0" smtClean="0"/>
              <a:t>Total Cost </a:t>
            </a:r>
            <a:r>
              <a:rPr lang="en-US" dirty="0" smtClean="0"/>
              <a:t>not covered by financial aid or your Expected Family Contribution. </a:t>
            </a:r>
          </a:p>
          <a:p>
            <a:endParaRPr lang="en-US" dirty="0"/>
          </a:p>
          <a:p>
            <a:r>
              <a:rPr lang="en-US" dirty="0" smtClean="0"/>
              <a:t>Your family will need to decide how to cover this. Options include further student loan, parent loan, or summer work. </a:t>
            </a:r>
            <a:endParaRPr lang="en-US" dirty="0"/>
          </a:p>
        </p:txBody>
      </p:sp>
      <p:cxnSp>
        <p:nvCxnSpPr>
          <p:cNvPr id="14" name="Elbow Connector 13"/>
          <p:cNvCxnSpPr>
            <a:stCxn id="2" idx="2"/>
          </p:cNvCxnSpPr>
          <p:nvPr/>
        </p:nvCxnSpPr>
        <p:spPr>
          <a:xfrm rot="16200000" flipH="1">
            <a:off x="1238250" y="5962650"/>
            <a:ext cx="381000" cy="952500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2667000"/>
            <a:ext cx="1295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is your bottom line.</a:t>
            </a:r>
          </a:p>
        </p:txBody>
      </p:sp>
      <p:cxnSp>
        <p:nvCxnSpPr>
          <p:cNvPr id="19" name="Elbow Connector 18"/>
          <p:cNvCxnSpPr>
            <a:stCxn id="15" idx="2"/>
          </p:cNvCxnSpPr>
          <p:nvPr/>
        </p:nvCxnSpPr>
        <p:spPr>
          <a:xfrm rot="5400000">
            <a:off x="7543116" y="3161615"/>
            <a:ext cx="344269" cy="647700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0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667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Contact School You Choose to Enroll In and Accept Aid Package</a:t>
            </a:r>
          </a:p>
          <a:p>
            <a:pPr lvl="2"/>
            <a:r>
              <a:rPr lang="en-US" sz="2000" dirty="0" smtClean="0"/>
              <a:t>Ask any questions to clarify their aid offers</a:t>
            </a:r>
          </a:p>
          <a:p>
            <a:r>
              <a:rPr lang="en-US" sz="2000" dirty="0" smtClean="0"/>
              <a:t>Loans</a:t>
            </a:r>
            <a:r>
              <a:rPr lang="en-US" sz="2000" dirty="0"/>
              <a:t>? Complete your Entrance Loan Counseling and sign your Master </a:t>
            </a:r>
            <a:r>
              <a:rPr lang="en-US" sz="2000" dirty="0" smtClean="0"/>
              <a:t>Promissory </a:t>
            </a:r>
            <a:r>
              <a:rPr lang="en-US" sz="2000" dirty="0"/>
              <a:t>Note (MPN) for each loan you </a:t>
            </a:r>
            <a:r>
              <a:rPr lang="en-US" sz="2000" dirty="0" smtClean="0"/>
              <a:t>accept.</a:t>
            </a:r>
          </a:p>
          <a:p>
            <a:pPr lvl="2"/>
            <a:r>
              <a:rPr lang="en-US" sz="2000" dirty="0" smtClean="0"/>
              <a:t>Remember, you don’t need to take the full amount…but you do have to pay it. </a:t>
            </a:r>
          </a:p>
          <a:p>
            <a:r>
              <a:rPr lang="en-US" sz="2000" dirty="0" smtClean="0"/>
              <a:t>Private Scholarships may offset your need-based aid</a:t>
            </a:r>
            <a:endParaRPr lang="en-US" sz="2000" dirty="0" smtClean="0"/>
          </a:p>
          <a:p>
            <a:r>
              <a:rPr lang="en-US" sz="2000" dirty="0" smtClean="0"/>
              <a:t>Understanding Loan </a:t>
            </a:r>
            <a:r>
              <a:rPr lang="en-US" sz="2000" dirty="0" smtClean="0"/>
              <a:t>Repayments</a:t>
            </a:r>
            <a:r>
              <a:rPr lang="en-US" sz="2000" dirty="0"/>
              <a:t>: </a:t>
            </a:r>
            <a:r>
              <a:rPr lang="en-US" sz="2000" dirty="0">
                <a:hlinkClick r:id="rId2"/>
              </a:rPr>
              <a:t>https://studentaid.ed.gov/types/loans</a:t>
            </a:r>
            <a:endParaRPr lang="en-US" sz="2000" dirty="0" smtClean="0"/>
          </a:p>
          <a:p>
            <a:r>
              <a:rPr lang="en-US" sz="2000" dirty="0" smtClean="0"/>
              <a:t>Conventional wisdom on student loan </a:t>
            </a:r>
            <a:r>
              <a:rPr lang="en-US" sz="2000" dirty="0" smtClean="0"/>
              <a:t>borrowing: </a:t>
            </a:r>
            <a:r>
              <a:rPr lang="en-US" sz="2000" i="1" dirty="0" smtClean="0"/>
              <a:t>Only borrow what you expect to make in your first year out of school</a:t>
            </a:r>
            <a:r>
              <a:rPr lang="en-US" sz="2000" i="1" smtClean="0"/>
              <a:t>. </a:t>
            </a:r>
          </a:p>
          <a:p>
            <a:r>
              <a:rPr lang="en-US" sz="2000" smtClean="0"/>
              <a:t>Become </a:t>
            </a:r>
            <a:r>
              <a:rPr lang="en-US" sz="2000" dirty="0"/>
              <a:t>a “regular” at the Fin Aid Office</a:t>
            </a:r>
          </a:p>
          <a:p>
            <a:pPr lvl="2"/>
            <a:r>
              <a:rPr lang="en-US" sz="2000" dirty="0"/>
              <a:t>Seriously, these folks can help you save big $$$</a:t>
            </a:r>
          </a:p>
          <a:p>
            <a:endParaRPr lang="en-US" sz="2000" i="1" dirty="0" smtClean="0"/>
          </a:p>
          <a:p>
            <a:pPr marL="40005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you are now: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5553" y="1763486"/>
            <a:ext cx="4051906" cy="9797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93434" y="1828800"/>
            <a:ext cx="43059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Completed FAFSA</a:t>
            </a:r>
          </a:p>
          <a:p>
            <a:pPr algn="ctr"/>
            <a:r>
              <a:rPr lang="en-US" dirty="0" smtClean="0"/>
              <a:t>Free Application for Federal Student Aid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43363" y="2743200"/>
            <a:ext cx="0" cy="4354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713567" y="3157538"/>
            <a:ext cx="4051906" cy="646331"/>
            <a:chOff x="2635553" y="2164010"/>
            <a:chExt cx="4051906" cy="646331"/>
          </a:xfrm>
        </p:grpSpPr>
        <p:sp>
          <p:nvSpPr>
            <p:cNvPr id="8" name="Rectangle 7"/>
            <p:cNvSpPr/>
            <p:nvPr/>
          </p:nvSpPr>
          <p:spPr>
            <a:xfrm>
              <a:off x="2635553" y="2197283"/>
              <a:ext cx="4051906" cy="6130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04282" y="2164010"/>
              <a:ext cx="3521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EFC </a:t>
              </a:r>
            </a:p>
            <a:p>
              <a:pPr algn="ctr"/>
              <a:r>
                <a:rPr lang="en-US" dirty="0" smtClean="0"/>
                <a:t>(Expected Family Contribution)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69495" y="3817002"/>
            <a:ext cx="5321905" cy="1192844"/>
            <a:chOff x="2000552" y="2320757"/>
            <a:chExt cx="5321905" cy="1192844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807305" y="2320757"/>
              <a:ext cx="6048" cy="3023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655458" y="2331324"/>
              <a:ext cx="6048" cy="3023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515705" y="2331324"/>
              <a:ext cx="6048" cy="3023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2000552" y="2623138"/>
              <a:ext cx="5321905" cy="615329"/>
              <a:chOff x="2000552" y="2623138"/>
              <a:chExt cx="5321905" cy="61532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000552" y="2623138"/>
                <a:ext cx="1613505" cy="60476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College 1	</a:t>
                </a:r>
              </a:p>
              <a:p>
                <a:pPr algn="ctr"/>
                <a:r>
                  <a:rPr lang="en-US" dirty="0" smtClean="0"/>
                  <a:t>Fin Aid Office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54753" y="2623138"/>
                <a:ext cx="1613505" cy="61532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/>
                  <a:t>College 2</a:t>
                </a:r>
              </a:p>
              <a:p>
                <a:pPr algn="ctr"/>
                <a:r>
                  <a:rPr lang="en-US" dirty="0" smtClean="0"/>
                  <a:t>Fin Aid Office	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708952" y="2623138"/>
                <a:ext cx="1613505" cy="60476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College 3</a:t>
                </a:r>
              </a:p>
              <a:p>
                <a:pPr algn="ctr"/>
                <a:r>
                  <a:rPr lang="en-US" dirty="0" smtClean="0"/>
                  <a:t>Fin Aid Office</a:t>
                </a:r>
                <a:endParaRPr lang="en-US" dirty="0"/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>
              <a:off x="2801257" y="3211220"/>
              <a:ext cx="6048" cy="3023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652434" y="3208163"/>
              <a:ext cx="6048" cy="3023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509657" y="3208163"/>
              <a:ext cx="6048" cy="3023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Left Arrow 23"/>
          <p:cNvSpPr/>
          <p:nvPr/>
        </p:nvSpPr>
        <p:spPr>
          <a:xfrm>
            <a:off x="7704667" y="5263198"/>
            <a:ext cx="1124857" cy="1102004"/>
          </a:xfrm>
          <a:prstGeom prst="leftArrow">
            <a:avLst/>
          </a:prstGeom>
          <a:solidFill>
            <a:schemeClr val="accent2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57200" y="5031617"/>
            <a:ext cx="6987420" cy="1445383"/>
            <a:chOff x="457200" y="3580189"/>
            <a:chExt cx="6987420" cy="2189239"/>
          </a:xfrm>
          <a:solidFill>
            <a:schemeClr val="accent2"/>
          </a:solidFill>
        </p:grpSpPr>
        <p:sp>
          <p:nvSpPr>
            <p:cNvPr id="18" name="Rectangle 17"/>
            <p:cNvSpPr/>
            <p:nvPr/>
          </p:nvSpPr>
          <p:spPr>
            <a:xfrm>
              <a:off x="1956404" y="3580189"/>
              <a:ext cx="1657653" cy="218923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smtClean="0"/>
                <a:t>We’ll give you:</a:t>
              </a:r>
            </a:p>
            <a:p>
              <a:pPr algn="ctr"/>
              <a:r>
                <a:rPr lang="en-US" dirty="0" smtClean="0"/>
                <a:t>$_  Grant</a:t>
              </a:r>
            </a:p>
            <a:p>
              <a:pPr algn="ctr"/>
              <a:r>
                <a:rPr lang="en-US" dirty="0" smtClean="0"/>
                <a:t>$_ Scholarship</a:t>
              </a:r>
            </a:p>
            <a:p>
              <a:pPr algn="ctr"/>
              <a:r>
                <a:rPr lang="en-US" dirty="0" smtClean="0"/>
                <a:t>$_ Loan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7000" y="3580190"/>
              <a:ext cx="1689706" cy="218923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smtClean="0"/>
                <a:t>We’ll give you:</a:t>
              </a:r>
            </a:p>
            <a:p>
              <a:pPr algn="ctr"/>
              <a:r>
                <a:rPr lang="en-US" dirty="0" smtClean="0"/>
                <a:t>$_  Grant</a:t>
              </a:r>
            </a:p>
            <a:p>
              <a:pPr algn="ctr"/>
              <a:r>
                <a:rPr lang="en-US" dirty="0" smtClean="0"/>
                <a:t>$_ Scholarship</a:t>
              </a:r>
            </a:p>
            <a:p>
              <a:pPr algn="ctr"/>
              <a:r>
                <a:rPr lang="en-US" dirty="0" smtClean="0"/>
                <a:t>$_ Loan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54914" y="3580190"/>
              <a:ext cx="1689706" cy="218923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smtClean="0"/>
                <a:t>We’ll give you:</a:t>
              </a:r>
            </a:p>
            <a:p>
              <a:pPr algn="ctr"/>
              <a:r>
                <a:rPr lang="en-US" dirty="0" smtClean="0"/>
                <a:t>$_  Grant</a:t>
              </a:r>
            </a:p>
            <a:p>
              <a:pPr algn="ctr"/>
              <a:r>
                <a:rPr lang="en-US" dirty="0" smtClean="0"/>
                <a:t>$_ Scholarship</a:t>
              </a:r>
            </a:p>
            <a:p>
              <a:pPr algn="ctr"/>
              <a:r>
                <a:rPr lang="en-US" dirty="0" smtClean="0"/>
                <a:t>$_ Loan</a:t>
              </a:r>
              <a:endParaRPr lang="en-US" dirty="0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457200" y="3930952"/>
              <a:ext cx="1248229" cy="1669143"/>
            </a:xfrm>
            <a:prstGeom prst="rightArrow">
              <a:avLst/>
            </a:prstGeom>
            <a:grpFill/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36837"/>
            <a:ext cx="890205" cy="10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to Know!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standard for financial aid award letters. </a:t>
            </a:r>
          </a:p>
          <a:p>
            <a:r>
              <a:rPr lang="en-US" dirty="0" smtClean="0"/>
              <a:t>Costs may be higher than the Expected Family Contribution (EFC).</a:t>
            </a:r>
          </a:p>
          <a:p>
            <a:r>
              <a:rPr lang="en-US" dirty="0" smtClean="0"/>
              <a:t>Packaging of non-need loans</a:t>
            </a:r>
          </a:p>
          <a:p>
            <a:r>
              <a:rPr lang="en-US" dirty="0" smtClean="0"/>
              <a:t>“Gapping”</a:t>
            </a:r>
          </a:p>
          <a:p>
            <a:endParaRPr lang="en-US" dirty="0" smtClean="0"/>
          </a:p>
          <a:p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 all costs may be included. </a:t>
            </a:r>
            <a:endParaRPr lang="en-US" dirty="0" smtClean="0"/>
          </a:p>
          <a:p>
            <a:pPr lvl="1"/>
            <a:r>
              <a:rPr lang="en-US" dirty="0" smtClean="0"/>
              <a:t>Direct Costs </a:t>
            </a:r>
          </a:p>
          <a:p>
            <a:pPr lvl="2"/>
            <a:r>
              <a:rPr lang="en-US" dirty="0" smtClean="0"/>
              <a:t>Tuition and Fees</a:t>
            </a:r>
          </a:p>
          <a:p>
            <a:pPr lvl="2"/>
            <a:r>
              <a:rPr lang="en-US" dirty="0" smtClean="0"/>
              <a:t>Room and Board</a:t>
            </a:r>
          </a:p>
          <a:p>
            <a:pPr lvl="1"/>
            <a:r>
              <a:rPr lang="en-US" dirty="0" smtClean="0"/>
              <a:t>Indirect Costs</a:t>
            </a:r>
          </a:p>
          <a:p>
            <a:pPr lvl="2"/>
            <a:r>
              <a:rPr lang="en-US" dirty="0" smtClean="0"/>
              <a:t>Travel</a:t>
            </a:r>
          </a:p>
          <a:p>
            <a:pPr lvl="2"/>
            <a:r>
              <a:rPr lang="en-US" dirty="0" smtClean="0"/>
              <a:t>Computer</a:t>
            </a:r>
          </a:p>
          <a:p>
            <a:pPr lvl="2"/>
            <a:r>
              <a:rPr lang="en-US" dirty="0" smtClean="0"/>
              <a:t>Health Insurance</a:t>
            </a:r>
          </a:p>
          <a:p>
            <a:pPr lvl="2"/>
            <a:r>
              <a:rPr lang="en-US" dirty="0" smtClean="0"/>
              <a:t>Personal Expenses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36837"/>
            <a:ext cx="890205" cy="10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Review A Few…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Packages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784369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96" y="328612"/>
            <a:ext cx="4024872" cy="355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799"/>
            <a:ext cx="443887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799"/>
            <a:ext cx="4181488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9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979216" cy="6394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compare packages…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College Shopping Sheet…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Today we are providing two options. They are VERY similar…</a:t>
            </a:r>
          </a:p>
          <a:p>
            <a:endParaRPr lang="en-US" sz="1800" dirty="0"/>
          </a:p>
          <a:p>
            <a:pPr lvl="1"/>
            <a:r>
              <a:rPr lang="en-US" b="1" dirty="0" smtClean="0"/>
              <a:t>The Federal Shopping Sheet</a:t>
            </a:r>
          </a:p>
          <a:p>
            <a:pPr lvl="2"/>
            <a:r>
              <a:rPr lang="en-US" dirty="0" smtClean="0"/>
              <a:t>Trimmed down and simple</a:t>
            </a:r>
          </a:p>
          <a:p>
            <a:pPr lvl="2"/>
            <a:r>
              <a:rPr lang="en-US" dirty="0" smtClean="0"/>
              <a:t>Requires multiple to compare packages</a:t>
            </a:r>
          </a:p>
          <a:p>
            <a:pPr lvl="1"/>
            <a:r>
              <a:rPr lang="en-US" b="1" dirty="0" smtClean="0"/>
              <a:t>Financial Aid Comparison Worksheet</a:t>
            </a:r>
          </a:p>
          <a:p>
            <a:pPr lvl="2"/>
            <a:r>
              <a:rPr lang="en-US" dirty="0" smtClean="0"/>
              <a:t>Puts all your colleges on one sheet</a:t>
            </a:r>
          </a:p>
          <a:p>
            <a:pPr lvl="2"/>
            <a:r>
              <a:rPr lang="en-US" dirty="0" smtClean="0"/>
              <a:t>Helps determine if you have unmet need.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36837"/>
            <a:ext cx="890205" cy="10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 Junior Search Presentation Number 2">
  <a:themeElements>
    <a:clrScheme name="Custom 5">
      <a:dk1>
        <a:sysClr val="windowText" lastClr="000000"/>
      </a:dk1>
      <a:lt1>
        <a:sysClr val="window" lastClr="FFFFFF"/>
      </a:lt1>
      <a:dk2>
        <a:srgbClr val="7F7F7F"/>
      </a:dk2>
      <a:lt2>
        <a:srgbClr val="EBDDC3"/>
      </a:lt2>
      <a:accent1>
        <a:srgbClr val="0070C0"/>
      </a:accent1>
      <a:accent2>
        <a:srgbClr val="F69D1A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Junior Search Presentation Number 2</Template>
  <TotalTime>176</TotalTime>
  <Words>352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2015 Junior Search Presentation Number 2</vt:lpstr>
      <vt:lpstr>Acrobat Document</vt:lpstr>
      <vt:lpstr>PowerPoint Presentation</vt:lpstr>
      <vt:lpstr>Where you are now:</vt:lpstr>
      <vt:lpstr>Important to Know!</vt:lpstr>
      <vt:lpstr>Different Packages</vt:lpstr>
      <vt:lpstr>PowerPoint Presentation</vt:lpstr>
      <vt:lpstr>PowerPoint Presentation</vt:lpstr>
      <vt:lpstr>PowerPoint Presentation</vt:lpstr>
      <vt:lpstr>How to compare packages…</vt:lpstr>
      <vt:lpstr>Using the College Shopping Sheet…</vt:lpstr>
      <vt:lpstr>PowerPoint Presentation</vt:lpstr>
      <vt:lpstr>PowerPoint Presentation</vt:lpstr>
      <vt:lpstr>Financial Aid Comparison Sheet</vt:lpstr>
      <vt:lpstr>PowerPoint Presentation</vt:lpstr>
      <vt:lpstr>What Next?</vt:lpstr>
    </vt:vector>
  </TitlesOfParts>
  <Company>Minneapolis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College and Career Center Parent</dc:creator>
  <cp:lastModifiedBy>Kevin Salkas</cp:lastModifiedBy>
  <cp:revision>12</cp:revision>
  <cp:lastPrinted>2014-03-05T21:41:35Z</cp:lastPrinted>
  <dcterms:created xsi:type="dcterms:W3CDTF">2015-04-15T14:28:58Z</dcterms:created>
  <dcterms:modified xsi:type="dcterms:W3CDTF">2015-04-17T15:43:14Z</dcterms:modified>
</cp:coreProperties>
</file>