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4" r:id="rId3"/>
    <p:sldId id="323" r:id="rId4"/>
    <p:sldId id="361" r:id="rId5"/>
    <p:sldId id="363" r:id="rId6"/>
    <p:sldId id="364" r:id="rId7"/>
    <p:sldId id="365" r:id="rId8"/>
    <p:sldId id="325" r:id="rId9"/>
    <p:sldId id="324" r:id="rId10"/>
    <p:sldId id="366" r:id="rId11"/>
    <p:sldId id="367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50" r:id="rId20"/>
    <p:sldId id="353" r:id="rId21"/>
    <p:sldId id="371" r:id="rId22"/>
    <p:sldId id="372" r:id="rId23"/>
    <p:sldId id="373" r:id="rId24"/>
    <p:sldId id="368" r:id="rId25"/>
    <p:sldId id="369" r:id="rId26"/>
    <p:sldId id="370" r:id="rId27"/>
    <p:sldId id="358" r:id="rId28"/>
    <p:sldId id="359" r:id="rId2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86634" autoAdjust="0"/>
  </p:normalViewPr>
  <p:slideViewPr>
    <p:cSldViewPr>
      <p:cViewPr varScale="1">
        <p:scale>
          <a:sx n="26" d="100"/>
          <a:sy n="26" d="100"/>
        </p:scale>
        <p:origin x="118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988F7C-DA7B-4542-AF94-5E9AFAEB678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B4717C-D3F1-489F-AF98-E8863F5F4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7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81EE8-1DCB-4237-829A-34A5511ECFC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F73F02-EDCC-4970-9596-91B5CD5D6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profile of class from previous year</a:t>
            </a:r>
          </a:p>
          <a:p>
            <a:r>
              <a:rPr lang="en-US" dirty="0" smtClean="0"/>
              <a:t>Don’t be afraid</a:t>
            </a:r>
            <a:r>
              <a:rPr lang="en-US" baseline="0" dirty="0" smtClean="0"/>
              <a:t> to apply to a lesser known school---merit aid?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sure the target school is not a really a reach school.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Kevin can tell story about his college search, the Princeton Review Guide, and the colored tabs.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1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DIVISION 2?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3F02-EDCC-4970-9596-91B5CD5D69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943600"/>
            <a:ext cx="6705600" cy="685800"/>
          </a:xfrm>
        </p:spPr>
        <p:txBody>
          <a:bodyPr/>
          <a:lstStyle/>
          <a:p>
            <a:pPr algn="r"/>
            <a:r>
              <a:rPr lang="en-US" dirty="0" smtClean="0"/>
              <a:t>Class of 2019 College Launch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colleges hold the following in high regard:</a:t>
            </a:r>
          </a:p>
          <a:p>
            <a:pPr lvl="1"/>
            <a:r>
              <a:rPr lang="en-US" dirty="0" smtClean="0"/>
              <a:t>Academic Record (GPA &amp; Rigor), ACT, “Hooks”</a:t>
            </a:r>
          </a:p>
          <a:p>
            <a:pPr lvl="2"/>
            <a:r>
              <a:rPr lang="en-US" dirty="0" smtClean="0"/>
              <a:t>Schools look to build a diverse and talented class that fits </a:t>
            </a:r>
            <a:r>
              <a:rPr lang="en-US" i="1" u="sng" dirty="0" smtClean="0"/>
              <a:t>their</a:t>
            </a:r>
            <a:r>
              <a:rPr lang="en-US" dirty="0" smtClean="0"/>
              <a:t> needs.</a:t>
            </a:r>
          </a:p>
          <a:p>
            <a:pPr lvl="3"/>
            <a:r>
              <a:rPr lang="en-US" dirty="0" smtClean="0"/>
              <a:t>Hook- Specific attribute (Gender, Ethnicity, Geography, Unique </a:t>
            </a:r>
            <a:r>
              <a:rPr lang="en-US" dirty="0"/>
              <a:t>t</a:t>
            </a:r>
            <a:r>
              <a:rPr lang="en-US" dirty="0" smtClean="0"/>
              <a:t>alent, Legacy factor)</a:t>
            </a:r>
          </a:p>
          <a:p>
            <a:r>
              <a:rPr lang="en-US" dirty="0" smtClean="0"/>
              <a:t>Most </a:t>
            </a:r>
            <a:r>
              <a:rPr lang="en-US" u="sng" dirty="0" smtClean="0"/>
              <a:t>highly selective</a:t>
            </a:r>
            <a:r>
              <a:rPr lang="en-US" dirty="0" smtClean="0"/>
              <a:t> will look at the following </a:t>
            </a:r>
            <a:r>
              <a:rPr lang="en-US" u="sng" dirty="0" smtClean="0"/>
              <a:t>secondary</a:t>
            </a:r>
            <a:r>
              <a:rPr lang="en-US" dirty="0" smtClean="0"/>
              <a:t> factors:</a:t>
            </a:r>
          </a:p>
          <a:p>
            <a:pPr lvl="1"/>
            <a:r>
              <a:rPr lang="en-US" dirty="0" smtClean="0"/>
              <a:t>Essays, LOR’s, Activities, Interviews, Level of interest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Record and Test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Un-weighted GPA and Un-ranked class</a:t>
            </a:r>
          </a:p>
          <a:p>
            <a:pPr lvl="1"/>
            <a:r>
              <a:rPr lang="en-US" dirty="0" smtClean="0"/>
              <a:t>Admissions office re-calculation</a:t>
            </a:r>
          </a:p>
          <a:p>
            <a:pPr lvl="1"/>
            <a:r>
              <a:rPr lang="en-US" dirty="0" smtClean="0"/>
              <a:t>HS Counselor evaluation of rigor</a:t>
            </a:r>
          </a:p>
          <a:p>
            <a:r>
              <a:rPr lang="en-US" dirty="0" smtClean="0"/>
              <a:t>ACT/SAT</a:t>
            </a:r>
          </a:p>
          <a:p>
            <a:pPr lvl="1"/>
            <a:r>
              <a:rPr lang="en-US" dirty="0" smtClean="0"/>
              <a:t>The one objective measure in an application</a:t>
            </a:r>
          </a:p>
          <a:p>
            <a:pPr lvl="1"/>
            <a:r>
              <a:rPr lang="en-US" dirty="0" smtClean="0"/>
              <a:t>Can take multiple times- June (@ JP), Sept, Oct, Dec</a:t>
            </a:r>
          </a:p>
          <a:p>
            <a:pPr lvl="1"/>
            <a:r>
              <a:rPr lang="en-US" dirty="0" smtClean="0"/>
              <a:t>Fee Waivers</a:t>
            </a:r>
          </a:p>
          <a:p>
            <a:pPr lvl="1"/>
            <a:r>
              <a:rPr lang="en-US" dirty="0" smtClean="0"/>
              <a:t>On-line registration help in CCC</a:t>
            </a:r>
          </a:p>
          <a:p>
            <a:pPr lvl="1"/>
            <a:r>
              <a:rPr lang="en-US" dirty="0" smtClean="0"/>
              <a:t>Test preparation</a:t>
            </a:r>
          </a:p>
          <a:p>
            <a:pPr lvl="1"/>
            <a:r>
              <a:rPr lang="en-US" dirty="0" smtClean="0"/>
              <a:t>SAT II Subject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239000" cy="1673225"/>
          </a:xfrm>
        </p:spPr>
        <p:txBody>
          <a:bodyPr/>
          <a:lstStyle/>
          <a:p>
            <a:r>
              <a:rPr lang="en-US" dirty="0" smtClean="0"/>
              <a:t>But there are so many! How do I narrow it down?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List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11023" y="3000375"/>
            <a:ext cx="2247900" cy="2333625"/>
            <a:chOff x="6400800" y="3429000"/>
            <a:chExt cx="2247900" cy="2333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429000"/>
              <a:ext cx="2171700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00800" y="5334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20262" y="4495800"/>
            <a:ext cx="4870938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Initial College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Start </a:t>
            </a:r>
            <a:r>
              <a:rPr lang="en-US" sz="2400" dirty="0"/>
              <a:t>broad, then funnel </a:t>
            </a:r>
            <a:r>
              <a:rPr lang="en-US" sz="2400" dirty="0" smtClean="0"/>
              <a:t>down</a:t>
            </a:r>
            <a:endParaRPr lang="en-US" sz="2400" dirty="0"/>
          </a:p>
          <a:p>
            <a:r>
              <a:rPr lang="en-US" sz="2400" dirty="0" smtClean="0"/>
              <a:t>Not </a:t>
            </a:r>
            <a:r>
              <a:rPr lang="en-US" sz="2400" dirty="0"/>
              <a:t>eliminating options based on cost</a:t>
            </a:r>
          </a:p>
          <a:p>
            <a:pPr lvl="1"/>
            <a:r>
              <a:rPr lang="en-US" sz="2400" dirty="0" smtClean="0"/>
              <a:t>Be </a:t>
            </a:r>
            <a:r>
              <a:rPr lang="en-US" sz="2400" dirty="0"/>
              <a:t>aware, but consider all options</a:t>
            </a:r>
          </a:p>
          <a:p>
            <a:pPr lvl="1"/>
            <a:r>
              <a:rPr lang="en-US" sz="2400" dirty="0" smtClean="0"/>
              <a:t>FAFSA </a:t>
            </a:r>
            <a:r>
              <a:rPr lang="en-US" sz="2400" dirty="0"/>
              <a:t>estimators, Net Price Calculators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“right/wrong,” just different priorities</a:t>
            </a:r>
          </a:p>
          <a:p>
            <a:pPr lvl="1"/>
            <a:r>
              <a:rPr lang="en-US" sz="2400" dirty="0" smtClean="0"/>
              <a:t>Rank priorities</a:t>
            </a:r>
          </a:p>
          <a:p>
            <a:pPr marL="365760" lvl="1" indent="0">
              <a:spcBef>
                <a:spcPts val="1800"/>
              </a:spcBef>
              <a:buNone/>
            </a:pPr>
            <a:r>
              <a:rPr lang="en-US" sz="2400" dirty="0" smtClean="0"/>
              <a:t>Remember </a:t>
            </a:r>
            <a:r>
              <a:rPr lang="en-US" sz="2400" dirty="0"/>
              <a:t>that parents and students </a:t>
            </a:r>
            <a:endParaRPr lang="en-US" sz="2400" dirty="0" smtClean="0"/>
          </a:p>
          <a:p>
            <a:pPr marL="365760" lvl="1" indent="0">
              <a:buNone/>
            </a:pPr>
            <a:r>
              <a:rPr lang="en-US" sz="2400" dirty="0" smtClean="0"/>
              <a:t>likely have </a:t>
            </a:r>
            <a:r>
              <a:rPr lang="en-US" sz="2400" dirty="0"/>
              <a:t>different priorities</a:t>
            </a:r>
            <a:r>
              <a:rPr lang="en-US" sz="2400" dirty="0" smtClean="0"/>
              <a:t>…</a:t>
            </a:r>
            <a:endParaRPr lang="en-US" sz="2400" dirty="0"/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4" y="1600200"/>
            <a:ext cx="2533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1.gstatic.com/images?q=tbn:ANd9GcQpzzAS7HjDGRepZwFAPk_c-OVj0HSVR6vAziHVe28viiCOZI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73" y="5562600"/>
            <a:ext cx="1066800" cy="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Determine your priorities—use </a:t>
            </a:r>
            <a:r>
              <a:rPr lang="en-US" sz="2400" dirty="0" smtClean="0"/>
              <a:t>checklist, </a:t>
            </a:r>
            <a:r>
              <a:rPr lang="en-US" sz="2400" i="1" dirty="0" smtClean="0"/>
              <a:t>use what you know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/>
              <a:t>year vs. 4 </a:t>
            </a:r>
            <a:r>
              <a:rPr lang="en-US" sz="2400" dirty="0" smtClean="0"/>
              <a:t>year</a:t>
            </a:r>
          </a:p>
          <a:p>
            <a:pPr lvl="1"/>
            <a:r>
              <a:rPr lang="en-US" sz="2400" dirty="0" smtClean="0"/>
              <a:t>Proximity </a:t>
            </a:r>
            <a:endParaRPr lang="en-US" sz="2400" dirty="0"/>
          </a:p>
          <a:p>
            <a:pPr lvl="1"/>
            <a:r>
              <a:rPr lang="en-US" sz="2400" dirty="0" smtClean="0"/>
              <a:t>Cost</a:t>
            </a:r>
            <a:endParaRPr lang="en-US" sz="2400" dirty="0"/>
          </a:p>
          <a:p>
            <a:pPr lvl="1"/>
            <a:r>
              <a:rPr lang="en-US" sz="2400" dirty="0" smtClean="0"/>
              <a:t>Size</a:t>
            </a:r>
            <a:endParaRPr lang="en-US" sz="2400" dirty="0"/>
          </a:p>
          <a:p>
            <a:pPr lvl="1"/>
            <a:r>
              <a:rPr lang="en-US" sz="2400" dirty="0" smtClean="0"/>
              <a:t>Majors</a:t>
            </a:r>
          </a:p>
          <a:p>
            <a:pPr lvl="1"/>
            <a:r>
              <a:rPr lang="en-US" sz="2400" dirty="0" smtClean="0"/>
              <a:t>Academic Profile</a:t>
            </a:r>
            <a:endParaRPr lang="en-US" sz="2400" dirty="0"/>
          </a:p>
          <a:p>
            <a:pPr lvl="1"/>
            <a:r>
              <a:rPr lang="en-US" sz="2400" dirty="0" smtClean="0"/>
              <a:t>Location</a:t>
            </a:r>
            <a:endParaRPr lang="en-US" sz="2400" dirty="0"/>
          </a:p>
          <a:p>
            <a:pPr lvl="1"/>
            <a:r>
              <a:rPr lang="en-US" sz="2400" dirty="0" smtClean="0"/>
              <a:t>Public/private</a:t>
            </a:r>
            <a:endParaRPr lang="en-US" sz="1400" dirty="0" smtClean="0"/>
          </a:p>
          <a:p>
            <a:r>
              <a:rPr lang="en-US" sz="2400" dirty="0" smtClean="0"/>
              <a:t>Unsure on what you want? </a:t>
            </a:r>
          </a:p>
          <a:p>
            <a:pPr lvl="1"/>
            <a:r>
              <a:rPr lang="en-US" sz="2400" dirty="0" smtClean="0"/>
              <a:t>Visit </a:t>
            </a:r>
            <a:r>
              <a:rPr lang="en-US" sz="2400" dirty="0"/>
              <a:t>different types of </a:t>
            </a:r>
            <a:r>
              <a:rPr lang="en-US" sz="2400" dirty="0" smtClean="0"/>
              <a:t>institutions!</a:t>
            </a: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6146" name="Picture 2" descr="C:\Users\kesal098\AppData\Local\Microsoft\Windows\Temporary Internet Files\Content.IE5\YV3K8AR0\MC9002971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872848" cy="24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96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96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Other things to look for…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Religious </a:t>
            </a:r>
            <a:r>
              <a:rPr lang="en-US" dirty="0"/>
              <a:t>affiliation</a:t>
            </a:r>
          </a:p>
          <a:p>
            <a:pPr lvl="1"/>
            <a:r>
              <a:rPr lang="en-US" dirty="0"/>
              <a:t>Social </a:t>
            </a:r>
            <a:r>
              <a:rPr lang="en-US" dirty="0" smtClean="0"/>
              <a:t>life</a:t>
            </a:r>
          </a:p>
          <a:p>
            <a:pPr lvl="2"/>
            <a:r>
              <a:rPr lang="en-US" sz="2600" dirty="0" smtClean="0"/>
              <a:t>Extra-</a:t>
            </a:r>
            <a:r>
              <a:rPr lang="en-US" sz="2600" dirty="0" err="1" smtClean="0"/>
              <a:t>curriculars</a:t>
            </a:r>
            <a:endParaRPr lang="en-US" sz="2600" dirty="0" smtClean="0"/>
          </a:p>
          <a:p>
            <a:pPr lvl="2"/>
            <a:r>
              <a:rPr lang="en-US" sz="2600" dirty="0" smtClean="0"/>
              <a:t>Character of campus</a:t>
            </a:r>
          </a:p>
          <a:p>
            <a:pPr lvl="2"/>
            <a:r>
              <a:rPr lang="en-US" sz="2600" dirty="0" smtClean="0"/>
              <a:t>Fraternities </a:t>
            </a:r>
            <a:r>
              <a:rPr lang="en-US" sz="2600" dirty="0"/>
              <a:t>and </a:t>
            </a:r>
            <a:r>
              <a:rPr lang="en-US" sz="2600" dirty="0" smtClean="0"/>
              <a:t>sororities</a:t>
            </a:r>
            <a:endParaRPr lang="en-US" sz="2600" dirty="0"/>
          </a:p>
          <a:p>
            <a:pPr lvl="2"/>
            <a:r>
              <a:rPr lang="en-US" sz="2600" dirty="0"/>
              <a:t>Residential vs. </a:t>
            </a:r>
            <a:r>
              <a:rPr lang="en-US" sz="2600" dirty="0" smtClean="0"/>
              <a:t>commuter</a:t>
            </a:r>
          </a:p>
          <a:p>
            <a:pPr lvl="1"/>
            <a:r>
              <a:rPr lang="en-US" dirty="0"/>
              <a:t>Student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Graduation </a:t>
            </a:r>
            <a:r>
              <a:rPr lang="en-US" dirty="0"/>
              <a:t>Rate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73547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Even more to look for…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Diversity</a:t>
            </a:r>
            <a:endParaRPr lang="en-US" dirty="0"/>
          </a:p>
          <a:p>
            <a:pPr lvl="1"/>
            <a:r>
              <a:rPr lang="en-US" dirty="0"/>
              <a:t>Research/Internship Opportunities/Unique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Study Abroad</a:t>
            </a:r>
          </a:p>
          <a:p>
            <a:pPr lvl="1"/>
            <a:r>
              <a:rPr lang="en-US" dirty="0" smtClean="0"/>
              <a:t>Co-ed </a:t>
            </a:r>
            <a:r>
              <a:rPr lang="en-US" dirty="0"/>
              <a:t>or not? </a:t>
            </a:r>
            <a:endParaRPr lang="en-US" dirty="0" smtClean="0"/>
          </a:p>
          <a:p>
            <a:pPr lvl="1"/>
            <a:r>
              <a:rPr lang="en-US" dirty="0" smtClean="0"/>
              <a:t>Scholarship Opportunities</a:t>
            </a:r>
            <a:endParaRPr lang="en-US" dirty="0"/>
          </a:p>
          <a:p>
            <a:pPr lvl="2"/>
            <a:r>
              <a:rPr lang="en-US" sz="2600" dirty="0"/>
              <a:t>Merit-based</a:t>
            </a:r>
          </a:p>
          <a:p>
            <a:pPr lvl="2"/>
            <a:r>
              <a:rPr lang="en-US" sz="2600" dirty="0"/>
              <a:t>Need-based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1981200"/>
            <a:ext cx="3886200" cy="4181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3849624" cy="4181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90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Visiting Campuses is Powerful!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Set up your visit through a school’s admissions office. </a:t>
            </a:r>
          </a:p>
          <a:p>
            <a:pPr marL="0" indent="0" algn="ctr">
              <a:buNone/>
            </a:pPr>
            <a:r>
              <a:rPr lang="en-US" sz="2400" dirty="0" smtClean="0"/>
              <a:t>Either call their visit line or book online!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610149" cy="27180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910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Summer- OK </a:t>
            </a:r>
            <a:endParaRPr lang="en-US" sz="2600" dirty="0"/>
          </a:p>
          <a:p>
            <a:r>
              <a:rPr lang="en-US" sz="2600" dirty="0" smtClean="0"/>
              <a:t>Spring Break 2019: Better</a:t>
            </a:r>
          </a:p>
          <a:p>
            <a:r>
              <a:rPr lang="en-US" sz="2600" dirty="0" smtClean="0"/>
              <a:t>During the school year: Best</a:t>
            </a:r>
          </a:p>
          <a:p>
            <a:pPr marL="685800" lvl="2" indent="0">
              <a:buNone/>
            </a:pPr>
            <a:endParaRPr lang="en-US" sz="2600" dirty="0" smtClean="0"/>
          </a:p>
          <a:p>
            <a:pPr marL="685800" lvl="2" indent="0">
              <a:buNone/>
            </a:pPr>
            <a:endParaRPr lang="en-US" sz="2600" dirty="0" smtClean="0"/>
          </a:p>
          <a:p>
            <a:pPr lvl="2"/>
            <a:endParaRPr lang="en-US" sz="2600" dirty="0" smtClean="0"/>
          </a:p>
          <a:p>
            <a:r>
              <a:rPr lang="en-US" sz="2600" dirty="0" smtClean="0"/>
              <a:t>Get </a:t>
            </a:r>
            <a:r>
              <a:rPr lang="en-US" sz="2600" dirty="0"/>
              <a:t>past the pretty pictures! </a:t>
            </a:r>
            <a:endParaRPr lang="en-US" sz="2600" dirty="0" smtClean="0"/>
          </a:p>
          <a:p>
            <a:r>
              <a:rPr lang="en-US" sz="2600" dirty="0" smtClean="0"/>
              <a:t>See it in person!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Visit </a:t>
            </a:r>
            <a:r>
              <a:rPr lang="en-US" sz="2600" dirty="0"/>
              <a:t>Days vs. </a:t>
            </a:r>
            <a:r>
              <a:rPr lang="en-US" sz="2600" dirty="0" smtClean="0"/>
              <a:t>Individual</a:t>
            </a:r>
          </a:p>
          <a:p>
            <a:r>
              <a:rPr lang="en-US" sz="2600" dirty="0" smtClean="0"/>
              <a:t>Classes</a:t>
            </a:r>
          </a:p>
          <a:p>
            <a:r>
              <a:rPr lang="en-US" sz="2600" dirty="0" smtClean="0"/>
              <a:t>Tours</a:t>
            </a:r>
          </a:p>
          <a:p>
            <a:r>
              <a:rPr lang="en-US" sz="2600" dirty="0" smtClean="0"/>
              <a:t>Talk with Students</a:t>
            </a:r>
          </a:p>
          <a:p>
            <a:r>
              <a:rPr lang="en-US" sz="2600" dirty="0" smtClean="0"/>
              <a:t>Eat on campus</a:t>
            </a:r>
          </a:p>
          <a:p>
            <a:r>
              <a:rPr lang="en-US" sz="2600" dirty="0" smtClean="0"/>
              <a:t>Meet with Coaches</a:t>
            </a:r>
          </a:p>
          <a:p>
            <a:r>
              <a:rPr lang="en-US" sz="2600" dirty="0" smtClean="0"/>
              <a:t>Take a lesson</a:t>
            </a:r>
          </a:p>
          <a:p>
            <a:r>
              <a:rPr lang="en-US" sz="2600" dirty="0" smtClean="0"/>
              <a:t>Overnights</a:t>
            </a:r>
          </a:p>
          <a:p>
            <a:r>
              <a:rPr lang="en-US" sz="2600" dirty="0" smtClean="0"/>
              <a:t>See the local area</a:t>
            </a:r>
          </a:p>
          <a:p>
            <a:r>
              <a:rPr lang="en-US" sz="2600" dirty="0" smtClean="0"/>
              <a:t>ASK QUESITONS! 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WHEN?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TO DO?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609600" y="4465195"/>
            <a:ext cx="3886200" cy="64008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Visiting the Campus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81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Build a balanced list…</a:t>
            </a:r>
          </a:p>
          <a:p>
            <a:r>
              <a:rPr lang="en-US" sz="2600" dirty="0" smtClean="0"/>
              <a:t>We suggest you have 5-7 schools that include: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Reach </a:t>
            </a:r>
          </a:p>
          <a:p>
            <a:pPr lvl="3"/>
            <a:r>
              <a:rPr lang="en-US" sz="2600" dirty="0"/>
              <a:t>Less than 30% chance of admission</a:t>
            </a:r>
          </a:p>
          <a:p>
            <a:pPr lvl="1"/>
            <a:r>
              <a:rPr lang="en-US" dirty="0" smtClean="0"/>
              <a:t>Target</a:t>
            </a:r>
            <a:endParaRPr lang="en-US" dirty="0"/>
          </a:p>
          <a:p>
            <a:pPr lvl="3"/>
            <a:r>
              <a:rPr lang="en-US" sz="2600" dirty="0"/>
              <a:t>30%- 60% chance of </a:t>
            </a:r>
            <a:r>
              <a:rPr lang="en-US" sz="2600" dirty="0" smtClean="0"/>
              <a:t>admission/affordability</a:t>
            </a:r>
          </a:p>
          <a:p>
            <a:pPr lvl="1"/>
            <a:r>
              <a:rPr lang="en-US" dirty="0" smtClean="0"/>
              <a:t>Likely</a:t>
            </a:r>
            <a:endParaRPr lang="en-US" dirty="0"/>
          </a:p>
          <a:p>
            <a:pPr lvl="3"/>
            <a:r>
              <a:rPr lang="en-US" sz="2600" dirty="0"/>
              <a:t>60%-90% chance of admission/affordability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600" dirty="0" smtClean="0"/>
              <a:t>Are </a:t>
            </a:r>
            <a:r>
              <a:rPr lang="en-US" sz="2600" dirty="0"/>
              <a:t>you a good fit</a:t>
            </a:r>
            <a:r>
              <a:rPr lang="en-US" sz="2600" dirty="0" smtClean="0"/>
              <a:t>? (Educational</a:t>
            </a:r>
            <a:r>
              <a:rPr lang="en-US" sz="2600" dirty="0"/>
              <a:t>, personal, social, </a:t>
            </a:r>
            <a:r>
              <a:rPr lang="en-US" sz="2600" dirty="0" smtClean="0"/>
              <a:t>financial)</a:t>
            </a:r>
          </a:p>
          <a:p>
            <a:r>
              <a:rPr lang="en-US" sz="2600" dirty="0" smtClean="0"/>
              <a:t>Should have at least 1 Target or Likely school in Minnesota</a:t>
            </a:r>
            <a:endParaRPr lang="en-US" sz="2600" dirty="0"/>
          </a:p>
          <a:p>
            <a:pPr lvl="3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Developing Your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76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you should be doing. When you should be doing it.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Application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Take a Deep Breath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5" y="1600200"/>
            <a:ext cx="4495800" cy="4495800"/>
          </a:xfrm>
        </p:spPr>
      </p:pic>
    </p:spTree>
    <p:extLst>
      <p:ext uri="{BB962C8B-B14F-4D97-AF65-F5344CB8AC3E}">
        <p14:creationId xmlns:p14="http://schemas.microsoft.com/office/powerpoint/2010/main" val="280282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Start searching</a:t>
            </a:r>
          </a:p>
          <a:p>
            <a:pPr lvl="2"/>
            <a:r>
              <a:rPr lang="en-US" sz="2100" dirty="0" smtClean="0"/>
              <a:t>Use on-line tools including </a:t>
            </a:r>
            <a:r>
              <a:rPr lang="en-US" sz="2100" dirty="0" err="1" smtClean="0"/>
              <a:t>Naviance</a:t>
            </a:r>
            <a:endParaRPr lang="en-US" sz="2100" dirty="0" smtClean="0"/>
          </a:p>
          <a:p>
            <a:pPr lvl="2"/>
            <a:r>
              <a:rPr lang="en-US" sz="2100" dirty="0" smtClean="0"/>
              <a:t>Build a tentative list</a:t>
            </a:r>
          </a:p>
          <a:p>
            <a:pPr lvl="1"/>
            <a:r>
              <a:rPr lang="en-US" sz="2400" dirty="0" smtClean="0"/>
              <a:t>Re-take the ACT?</a:t>
            </a:r>
          </a:p>
          <a:p>
            <a:pPr lvl="1"/>
            <a:r>
              <a:rPr lang="en-US" sz="2400" u="sng" dirty="0" smtClean="0"/>
              <a:t>Some</a:t>
            </a:r>
            <a:r>
              <a:rPr lang="en-US" sz="2400" dirty="0" smtClean="0"/>
              <a:t> schools require essays and LOR’s</a:t>
            </a:r>
          </a:p>
          <a:p>
            <a:pPr lvl="2"/>
            <a:r>
              <a:rPr lang="en-US" sz="2100" dirty="0" smtClean="0"/>
              <a:t>Not  U of M nor MNSCU</a:t>
            </a:r>
          </a:p>
          <a:p>
            <a:pPr lvl="1"/>
            <a:r>
              <a:rPr lang="en-US" sz="2400" dirty="0" smtClean="0"/>
              <a:t>If REQUIRED to use Common App, look at essays</a:t>
            </a:r>
          </a:p>
          <a:p>
            <a:pPr lvl="1"/>
            <a:r>
              <a:rPr lang="en-US" sz="2400" dirty="0" smtClean="0"/>
              <a:t>Consider teachers you may ask for LOR’s in the fall</a:t>
            </a:r>
          </a:p>
          <a:p>
            <a:pPr lvl="1"/>
            <a:r>
              <a:rPr lang="en-US" sz="2400" dirty="0" smtClean="0"/>
              <a:t>Check out Net Price Calculators on college websites</a:t>
            </a:r>
          </a:p>
          <a:p>
            <a:pPr lvl="1"/>
            <a:r>
              <a:rPr lang="en-US" sz="2400" dirty="0" smtClean="0"/>
              <a:t>Register with NCAA Clearinghouse if applicable</a:t>
            </a:r>
          </a:p>
          <a:p>
            <a:pPr lvl="1"/>
            <a:r>
              <a:rPr lang="en-US" sz="2400" dirty="0" smtClean="0"/>
              <a:t>First glance at scholarships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Spring/Summer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527074"/>
            <a:ext cx="1844763" cy="253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multiple options for you!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Naviance </a:t>
            </a:r>
            <a:r>
              <a:rPr lang="en-US" i="1" dirty="0" err="1" smtClean="0">
                <a:solidFill>
                  <a:srgbClr val="FF0000"/>
                </a:solidFill>
              </a:rPr>
              <a:t>Supermatch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/>
            <a:r>
              <a:rPr lang="en-US" i="1" dirty="0" smtClean="0"/>
              <a:t>Useful tool </a:t>
            </a:r>
            <a:r>
              <a:rPr lang="en-US" i="1" dirty="0"/>
              <a:t>for comparing students directly with past Washburn High </a:t>
            </a:r>
            <a:r>
              <a:rPr lang="en-US" i="1" dirty="0" smtClean="0"/>
              <a:t>School students</a:t>
            </a:r>
            <a:r>
              <a:rPr lang="en-US" i="1" dirty="0"/>
              <a:t>. The advantage to this is you can see how fellow Millers fared in their admissions decisions.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BigFuture.Collegeboard.org/college-search</a:t>
            </a:r>
            <a:endParaRPr lang="en-US" i="1" dirty="0">
              <a:solidFill>
                <a:srgbClr val="FF0000"/>
              </a:solidFill>
            </a:endParaRPr>
          </a:p>
          <a:p>
            <a:pPr lvl="2"/>
            <a:r>
              <a:rPr lang="en-US" i="1" dirty="0"/>
              <a:t>Similar to </a:t>
            </a:r>
            <a:r>
              <a:rPr lang="en-US" i="1" dirty="0" err="1"/>
              <a:t>Supermatch</a:t>
            </a:r>
            <a:r>
              <a:rPr lang="en-US" i="1" dirty="0"/>
              <a:t>, but uses national numbers and information. </a:t>
            </a:r>
            <a:r>
              <a:rPr lang="en-US" i="1" dirty="0" smtClean="0"/>
              <a:t>PLUS</a:t>
            </a:r>
            <a:r>
              <a:rPr lang="en-US" i="1" dirty="0" smtClean="0">
                <a:sym typeface="Wingdings" panose="05000000000000000000" pitchFamily="2" charset="2"/>
              </a:rPr>
              <a:t> “See similar colleges”</a:t>
            </a:r>
            <a:endParaRPr lang="en-US" i="1" dirty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Collegeresults.org</a:t>
            </a:r>
          </a:p>
          <a:p>
            <a:pPr lvl="2"/>
            <a:r>
              <a:rPr lang="en-US" i="1" dirty="0" smtClean="0"/>
              <a:t>If </a:t>
            </a:r>
            <a:r>
              <a:rPr lang="en-US" i="1" dirty="0"/>
              <a:t>you have a pretty clear idea of what you want already, you can find very similar schools using this website.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College Planning Resources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5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Washburn invites </a:t>
            </a:r>
            <a:r>
              <a:rPr lang="en-US" sz="2000" dirty="0">
                <a:cs typeface="Arial" panose="020B0604020202020204" pitchFamily="34" charset="0"/>
              </a:rPr>
              <a:t>several colleges, career and military representatives </a:t>
            </a:r>
            <a:r>
              <a:rPr lang="en-US" sz="2000" dirty="0" smtClean="0">
                <a:cs typeface="Arial" panose="020B0604020202020204" pitchFamily="34" charset="0"/>
              </a:rPr>
              <a:t>to visit students.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All </a:t>
            </a:r>
            <a:r>
              <a:rPr lang="en-US" sz="2000" dirty="0">
                <a:cs typeface="Arial" panose="020B0604020202020204" pitchFamily="34" charset="0"/>
              </a:rPr>
              <a:t>visits take place in the </a:t>
            </a:r>
            <a:r>
              <a:rPr lang="en-US" sz="2000" dirty="0" smtClean="0">
                <a:cs typeface="Arial" panose="020B0604020202020204" pitchFamily="34" charset="0"/>
              </a:rPr>
              <a:t>CCC, </a:t>
            </a:r>
            <a:r>
              <a:rPr lang="en-US" sz="2000" dirty="0">
                <a:cs typeface="Arial" panose="020B0604020202020204" pitchFamily="34" charset="0"/>
              </a:rPr>
              <a:t>room #</a:t>
            </a:r>
            <a:r>
              <a:rPr lang="en-US" sz="2000" dirty="0" smtClean="0">
                <a:cs typeface="Arial" panose="020B0604020202020204" pitchFamily="34" charset="0"/>
              </a:rPr>
              <a:t>107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Students </a:t>
            </a:r>
            <a:r>
              <a:rPr lang="en-US" sz="2000" dirty="0">
                <a:cs typeface="Arial" panose="020B0604020202020204" pitchFamily="34" charset="0"/>
              </a:rPr>
              <a:t>sign up for visits ahead of time </a:t>
            </a:r>
            <a:r>
              <a:rPr lang="en-US" sz="2000" dirty="0" smtClean="0">
                <a:cs typeface="Arial" panose="020B0604020202020204" pitchFamily="34" charset="0"/>
              </a:rPr>
              <a:t>in Naviance 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You will </a:t>
            </a:r>
            <a:r>
              <a:rPr lang="en-US" sz="2000" dirty="0">
                <a:cs typeface="Arial" panose="020B0604020202020204" pitchFamily="34" charset="0"/>
              </a:rPr>
              <a:t>receive a yellow </a:t>
            </a:r>
            <a:r>
              <a:rPr lang="en-US" sz="2000" dirty="0" smtClean="0">
                <a:cs typeface="Arial" panose="020B0604020202020204" pitchFamily="34" charset="0"/>
              </a:rPr>
              <a:t>pass </a:t>
            </a:r>
            <a:r>
              <a:rPr lang="en-US" sz="2000" dirty="0">
                <a:cs typeface="Arial" panose="020B0604020202020204" pitchFamily="34" charset="0"/>
              </a:rPr>
              <a:t>from the CCC the day of your visit to your </a:t>
            </a:r>
            <a:r>
              <a:rPr lang="en-US" sz="2000" dirty="0" smtClean="0">
                <a:cs typeface="Arial" panose="020B0604020202020204" pitchFamily="34" charset="0"/>
              </a:rPr>
              <a:t>1</a:t>
            </a:r>
            <a:r>
              <a:rPr lang="en-US" sz="2000" baseline="30000" dirty="0" smtClean="0">
                <a:cs typeface="Arial" panose="020B0604020202020204" pitchFamily="34" charset="0"/>
              </a:rPr>
              <a:t>st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period </a:t>
            </a:r>
            <a:r>
              <a:rPr lang="en-US" sz="2000" dirty="0" smtClean="0">
                <a:cs typeface="Arial" panose="020B0604020202020204" pitchFamily="34" charset="0"/>
              </a:rPr>
              <a:t>class 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You must get your pass signed by the teacher’s class you are missing </a:t>
            </a:r>
            <a:r>
              <a:rPr lang="en-US" sz="2000" dirty="0">
                <a:cs typeface="Arial" panose="020B0604020202020204" pitchFamily="34" charset="0"/>
              </a:rPr>
              <a:t>before the visit </a:t>
            </a:r>
            <a:r>
              <a:rPr lang="en-US" sz="2000" dirty="0" smtClean="0">
                <a:cs typeface="Arial" panose="020B0604020202020204" pitchFamily="34" charset="0"/>
              </a:rPr>
              <a:t>starts. 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PLEASE NOTE-it </a:t>
            </a:r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is up to the 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teacher whether </a:t>
            </a:r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you are able 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miss class.</a:t>
            </a:r>
            <a:endParaRPr lang="en-US" sz="20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 descr="C:\Users\dasei099\Pictures\U of M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570992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Up for Rep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Signing Up for Rep Visits </a:t>
            </a:r>
          </a:p>
          <a:p>
            <a:pPr lvl="1"/>
            <a:r>
              <a:rPr lang="en-US" dirty="0"/>
              <a:t>Log into your Naviance account</a:t>
            </a:r>
          </a:p>
          <a:p>
            <a:pPr lvl="1"/>
            <a:r>
              <a:rPr lang="en-US" dirty="0"/>
              <a:t>Click Colleges, upcoming visits</a:t>
            </a:r>
          </a:p>
          <a:p>
            <a:pPr lvl="1"/>
            <a:r>
              <a:rPr lang="en-US" dirty="0"/>
              <a:t>Click on college that you'd like to visit</a:t>
            </a:r>
          </a:p>
          <a:p>
            <a:pPr lvl="1"/>
            <a:r>
              <a:rPr lang="en-US" dirty="0"/>
              <a:t>Select sign up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5328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791200" y="5152252"/>
            <a:ext cx="457200" cy="2808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5" y="4580374"/>
            <a:ext cx="2133599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590800" y="520446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6554"/>
            <a:ext cx="2265404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52" y="4375464"/>
            <a:ext cx="2133600" cy="18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9612" y="5011003"/>
            <a:ext cx="835152" cy="556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06529" y="5748892"/>
            <a:ext cx="174955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77000" y="5145206"/>
            <a:ext cx="609600" cy="287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57800" y="1600200"/>
            <a:ext cx="1219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September-November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Finalize your list of schools</a:t>
            </a:r>
          </a:p>
          <a:p>
            <a:r>
              <a:rPr lang="en-US" dirty="0" smtClean="0"/>
              <a:t>Retake the ACT?</a:t>
            </a:r>
          </a:p>
          <a:p>
            <a:r>
              <a:rPr lang="en-US" dirty="0" smtClean="0"/>
              <a:t>Need the SAT II?</a:t>
            </a:r>
          </a:p>
          <a:p>
            <a:r>
              <a:rPr lang="en-US" dirty="0" smtClean="0"/>
              <a:t>Meet with College Reps in CCC</a:t>
            </a:r>
          </a:p>
          <a:p>
            <a:r>
              <a:rPr lang="en-US" dirty="0" smtClean="0"/>
              <a:t>Go to college fairs</a:t>
            </a:r>
          </a:p>
          <a:p>
            <a:r>
              <a:rPr lang="en-US" dirty="0" smtClean="0"/>
              <a:t>Visit colleges over MEA</a:t>
            </a:r>
          </a:p>
          <a:p>
            <a:r>
              <a:rPr lang="en-US" dirty="0" smtClean="0"/>
              <a:t>Beware of application deadlines</a:t>
            </a:r>
          </a:p>
          <a:p>
            <a:pPr lvl="1"/>
            <a:r>
              <a:rPr lang="en-US" dirty="0" smtClean="0"/>
              <a:t>Most EA deadlines are between Nov1 and Dec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Winter-Spring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December-January</a:t>
            </a:r>
          </a:p>
          <a:p>
            <a:pPr lvl="1"/>
            <a:r>
              <a:rPr lang="en-US" dirty="0" smtClean="0"/>
              <a:t>Finish regular decision applications</a:t>
            </a:r>
          </a:p>
          <a:p>
            <a:pPr lvl="1"/>
            <a:r>
              <a:rPr lang="en-US" dirty="0" smtClean="0"/>
              <a:t>Apply for financial </a:t>
            </a:r>
            <a:r>
              <a:rPr lang="en-US" dirty="0"/>
              <a:t>a</a:t>
            </a:r>
            <a:r>
              <a:rPr lang="en-US" dirty="0" smtClean="0"/>
              <a:t>id</a:t>
            </a:r>
          </a:p>
          <a:p>
            <a:r>
              <a:rPr lang="en-US" dirty="0" smtClean="0"/>
              <a:t>February-March:</a:t>
            </a:r>
          </a:p>
          <a:p>
            <a:pPr lvl="1"/>
            <a:r>
              <a:rPr lang="en-US" dirty="0" smtClean="0"/>
              <a:t> Receive accept/deny notices from colleges</a:t>
            </a:r>
          </a:p>
          <a:p>
            <a:pPr lvl="1"/>
            <a:r>
              <a:rPr lang="en-US" dirty="0" smtClean="0"/>
              <a:t>Apply for private scholarships</a:t>
            </a:r>
          </a:p>
          <a:p>
            <a:r>
              <a:rPr lang="en-US" dirty="0" smtClean="0"/>
              <a:t>Spring Break 2019: </a:t>
            </a:r>
          </a:p>
          <a:p>
            <a:pPr lvl="1"/>
            <a:r>
              <a:rPr lang="en-US" dirty="0" smtClean="0"/>
              <a:t>Make final visits to colleges if needed</a:t>
            </a:r>
          </a:p>
          <a:p>
            <a:r>
              <a:rPr lang="en-US" dirty="0" smtClean="0"/>
              <a:t>May 1, 2019: </a:t>
            </a:r>
          </a:p>
          <a:p>
            <a:pPr lvl="1"/>
            <a:r>
              <a:rPr lang="en-US" dirty="0" smtClean="0"/>
              <a:t>Final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Interpretation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400" y="0"/>
            <a:ext cx="11734800" cy="72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-304800"/>
            <a:ext cx="13335000" cy="74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564" y="1524000"/>
            <a:ext cx="8153400" cy="449580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Topics Covered:</a:t>
            </a:r>
          </a:p>
          <a:p>
            <a:r>
              <a:rPr lang="en-US" sz="2400" dirty="0" smtClean="0"/>
              <a:t>Choosing a Path </a:t>
            </a:r>
          </a:p>
          <a:p>
            <a:r>
              <a:rPr lang="en-US" sz="2400" dirty="0" smtClean="0"/>
              <a:t>Admissions 101</a:t>
            </a:r>
            <a:endParaRPr lang="en-US" sz="2400" dirty="0"/>
          </a:p>
          <a:p>
            <a:r>
              <a:rPr lang="en-US" sz="2400" dirty="0" smtClean="0"/>
              <a:t>ACT Review</a:t>
            </a:r>
            <a:endParaRPr lang="en-US" sz="2400" dirty="0"/>
          </a:p>
          <a:p>
            <a:r>
              <a:rPr lang="en-US" sz="2400" dirty="0" smtClean="0"/>
              <a:t>Developing Your List</a:t>
            </a:r>
            <a:endParaRPr lang="en-US" sz="2400" dirty="0"/>
          </a:p>
          <a:p>
            <a:r>
              <a:rPr lang="en-US" sz="2400" dirty="0" smtClean="0"/>
              <a:t>Timeline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Topics in Fall (weekly meetings):</a:t>
            </a:r>
            <a:endParaRPr lang="en-US" sz="2400" dirty="0"/>
          </a:p>
          <a:p>
            <a:r>
              <a:rPr lang="en-US" sz="2400" dirty="0" smtClean="0"/>
              <a:t>Applications</a:t>
            </a:r>
            <a:endParaRPr lang="en-US" sz="2400" dirty="0"/>
          </a:p>
          <a:p>
            <a:pPr lvl="1"/>
            <a:r>
              <a:rPr lang="en-US" sz="2100" dirty="0" smtClean="0"/>
              <a:t>Types, Deadlines</a:t>
            </a:r>
          </a:p>
          <a:p>
            <a:pPr lvl="1"/>
            <a:r>
              <a:rPr lang="en-US" sz="2100" dirty="0" smtClean="0"/>
              <a:t>Working with your counselor</a:t>
            </a:r>
          </a:p>
          <a:p>
            <a:r>
              <a:rPr lang="en-US" sz="2400" dirty="0" smtClean="0"/>
              <a:t>Gathering Information </a:t>
            </a:r>
          </a:p>
          <a:p>
            <a:pPr lvl="1"/>
            <a:r>
              <a:rPr lang="en-US" sz="2100" dirty="0" smtClean="0"/>
              <a:t>Meeting Reps, Visits, Fairs</a:t>
            </a:r>
            <a:endParaRPr lang="en-US" sz="2100" dirty="0"/>
          </a:p>
          <a:p>
            <a:r>
              <a:rPr lang="en-US" sz="2400" dirty="0" smtClean="0"/>
              <a:t>Financial Aid</a:t>
            </a:r>
          </a:p>
          <a:p>
            <a:r>
              <a:rPr lang="en-US" sz="2400" dirty="0" smtClean="0"/>
              <a:t>Scholarships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 descr="C:\Users\kesal098\AppData\Local\Microsoft\Windows\Temporary Internet Files\Content.IE5\YV3K8AR0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5" y="2590800"/>
            <a:ext cx="237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With rare exception, all will need some sort of post-secondary education (training) after high school graduation to meet their career or life goals.</a:t>
            </a:r>
          </a:p>
          <a:p>
            <a:pPr lvl="2"/>
            <a:r>
              <a:rPr lang="en-US" sz="2800" dirty="0"/>
              <a:t>Should one know these goals by next year?</a:t>
            </a:r>
          </a:p>
          <a:p>
            <a:pPr lvl="2"/>
            <a:r>
              <a:rPr lang="en-US" sz="2800" dirty="0"/>
              <a:t>Be prepared to change your mind many times.</a:t>
            </a:r>
          </a:p>
          <a:p>
            <a:pPr lvl="2"/>
            <a:r>
              <a:rPr lang="en-US" sz="2800" dirty="0"/>
              <a:t>Ask older people about their career path, regrets, philosophy toward work.</a:t>
            </a:r>
          </a:p>
        </p:txBody>
      </p:sp>
      <p:pic>
        <p:nvPicPr>
          <p:cNvPr id="4" name="Content Placeholder 3" descr="Margreet van den Berg - ICT en onderwijs: Denken over de toekom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37" y="5097780"/>
            <a:ext cx="1987061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World of Possibilities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 Traditional 4-Year College</a:t>
            </a:r>
          </a:p>
          <a:p>
            <a:pPr lvl="1"/>
            <a:r>
              <a:rPr lang="en-US" dirty="0" smtClean="0"/>
              <a:t>Societal expectation?</a:t>
            </a:r>
            <a:endParaRPr lang="en-US" dirty="0"/>
          </a:p>
          <a:p>
            <a:pPr lvl="1"/>
            <a:r>
              <a:rPr lang="en-US" dirty="0"/>
              <a:t>Cost-benefit analysis would be wise</a:t>
            </a:r>
          </a:p>
          <a:p>
            <a:pPr lvl="1"/>
            <a:r>
              <a:rPr lang="en-US" dirty="0"/>
              <a:t>Do you like school? Do you like to study?</a:t>
            </a:r>
          </a:p>
          <a:p>
            <a:pPr marL="0" indent="0">
              <a:buNone/>
            </a:pPr>
            <a:r>
              <a:rPr lang="en-US" b="1" dirty="0"/>
              <a:t>B. Community College (transfer)</a:t>
            </a:r>
          </a:p>
          <a:p>
            <a:pPr lvl="1"/>
            <a:r>
              <a:rPr lang="en-US" dirty="0"/>
              <a:t>Could be a less exciting but financially prudent choice</a:t>
            </a:r>
          </a:p>
          <a:p>
            <a:pPr marL="0" indent="0">
              <a:buNone/>
            </a:pPr>
            <a:r>
              <a:rPr lang="en-US" b="1" dirty="0"/>
              <a:t>C. Technical College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Some very high demand, less glamorous but well-paid careers</a:t>
            </a:r>
          </a:p>
          <a:p>
            <a:pPr marL="0" indent="0">
              <a:buNone/>
            </a:pPr>
            <a:r>
              <a:rPr lang="en-US" b="1" dirty="0"/>
              <a:t>D. Art Schools, Conservatories</a:t>
            </a:r>
          </a:p>
          <a:p>
            <a:pPr marL="777240" lvl="1" indent="-457200"/>
            <a:r>
              <a:rPr lang="en-US" dirty="0"/>
              <a:t>Narrow focus, affordability, employability</a:t>
            </a:r>
          </a:p>
        </p:txBody>
      </p:sp>
    </p:spTree>
    <p:extLst>
      <p:ext uri="{BB962C8B-B14F-4D97-AF65-F5344CB8AC3E}">
        <p14:creationId xmlns:p14="http://schemas.microsoft.com/office/powerpoint/2010/main" val="16243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World of Possibilities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E. Gap Year</a:t>
            </a:r>
          </a:p>
          <a:p>
            <a:pPr lvl="1"/>
            <a:r>
              <a:rPr lang="en-US" dirty="0"/>
              <a:t>Structured volunteerism, travel, study</a:t>
            </a:r>
          </a:p>
          <a:p>
            <a:pPr marL="0" indent="0">
              <a:buNone/>
            </a:pPr>
            <a:r>
              <a:rPr lang="en-US" b="1" dirty="0"/>
              <a:t>F. Apprenticeships</a:t>
            </a:r>
          </a:p>
          <a:p>
            <a:pPr lvl="1"/>
            <a:r>
              <a:rPr lang="en-US" dirty="0"/>
              <a:t>Hands on job with concurrent paid-for schooling</a:t>
            </a:r>
          </a:p>
          <a:p>
            <a:pPr marL="0" indent="0">
              <a:buNone/>
            </a:pPr>
            <a:r>
              <a:rPr lang="en-US" b="1" dirty="0"/>
              <a:t>G. Military</a:t>
            </a:r>
          </a:p>
          <a:p>
            <a:pPr lvl="1"/>
            <a:r>
              <a:rPr lang="en-US" dirty="0"/>
              <a:t>Can provide educational benefits</a:t>
            </a:r>
          </a:p>
          <a:p>
            <a:pPr lvl="1"/>
            <a:r>
              <a:rPr lang="en-US" dirty="0"/>
              <a:t>Many options. Consult with </a:t>
            </a:r>
            <a:r>
              <a:rPr lang="en-US" dirty="0" smtClean="0"/>
              <a:t>an </a:t>
            </a:r>
            <a:r>
              <a:rPr lang="en-US" dirty="0"/>
              <a:t>impartial </a:t>
            </a:r>
            <a:r>
              <a:rPr lang="en-US" dirty="0" smtClean="0"/>
              <a:t>source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b="1" dirty="0"/>
              <a:t>H.  Taking time off to work</a:t>
            </a:r>
          </a:p>
          <a:p>
            <a:pPr lvl="1"/>
            <a:r>
              <a:rPr lang="en-US" dirty="0"/>
              <a:t>Once away from school, will you go back?</a:t>
            </a:r>
          </a:p>
          <a:p>
            <a:pPr lvl="1"/>
            <a:r>
              <a:rPr lang="en-US" dirty="0"/>
              <a:t>Money that seems good at 19 may not seem so good at 26.</a:t>
            </a:r>
          </a:p>
        </p:txBody>
      </p:sp>
    </p:spTree>
    <p:extLst>
      <p:ext uri="{BB962C8B-B14F-4D97-AF65-F5344CB8AC3E}">
        <p14:creationId xmlns:p14="http://schemas.microsoft.com/office/powerpoint/2010/main" val="10913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Occupational Outlook Handbook’s </a:t>
            </a:r>
            <a:r>
              <a:rPr lang="en-US" dirty="0" smtClean="0"/>
              <a:t>Sampling of Fastest </a:t>
            </a:r>
            <a:r>
              <a:rPr lang="en-US" dirty="0"/>
              <a:t>Growing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Wind Service Technician, 49K, Tech Degree</a:t>
            </a:r>
          </a:p>
          <a:p>
            <a:r>
              <a:rPr lang="en-US" dirty="0"/>
              <a:t>Physical Therapy Assistant, 54K, Tech Degree</a:t>
            </a:r>
          </a:p>
          <a:p>
            <a:r>
              <a:rPr lang="en-US" dirty="0"/>
              <a:t>Nurse Practitioner, 95K, Bachelor’s and Masters </a:t>
            </a:r>
          </a:p>
          <a:p>
            <a:r>
              <a:rPr lang="en-US" dirty="0"/>
              <a:t>Physical Therapists, 83K, Bachelor’s and Master’s </a:t>
            </a:r>
          </a:p>
          <a:p>
            <a:r>
              <a:rPr lang="en-US" dirty="0"/>
              <a:t>Physical Therapy Assistant, 55K, Tech Degree</a:t>
            </a:r>
          </a:p>
          <a:p>
            <a:r>
              <a:rPr lang="en-US" dirty="0"/>
              <a:t>Operations Research Analyst, 77K, Bachelor’s </a:t>
            </a:r>
          </a:p>
          <a:p>
            <a:r>
              <a:rPr lang="en-US" dirty="0"/>
              <a:t>Financial Advisor, 81K, Bachelor’s</a:t>
            </a:r>
          </a:p>
          <a:p>
            <a:r>
              <a:rPr lang="en-US" dirty="0"/>
              <a:t>Interpreters, 44K, Bachelor’s</a:t>
            </a:r>
          </a:p>
          <a:p>
            <a:r>
              <a:rPr lang="en-US" dirty="0"/>
              <a:t>Optometrists, 101K, Bachelor’s and </a:t>
            </a:r>
            <a:r>
              <a:rPr lang="en-US" dirty="0" smtClean="0"/>
              <a:t>Master’s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                            https</a:t>
            </a:r>
            <a:r>
              <a:rPr lang="en-US" sz="1900" dirty="0"/>
              <a:t>://www.bls.gov/ooh/fastest-growing.htm</a:t>
            </a:r>
          </a:p>
        </p:txBody>
      </p:sp>
    </p:spTree>
    <p:extLst>
      <p:ext uri="{BB962C8B-B14F-4D97-AF65-F5344CB8AC3E}">
        <p14:creationId xmlns:p14="http://schemas.microsoft.com/office/powerpoint/2010/main" val="8662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my options?</a:t>
            </a:r>
          </a:p>
          <a:p>
            <a:r>
              <a:rPr lang="en-US" dirty="0" smtClean="0"/>
              <a:t>What do colleges want? </a:t>
            </a:r>
          </a:p>
          <a:p>
            <a:r>
              <a:rPr lang="en-US" dirty="0" smtClean="0"/>
              <a:t>How do I get in?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College </a:t>
            </a:r>
            <a:r>
              <a:rPr lang="en-US" sz="4000" dirty="0" smtClean="0"/>
              <a:t>Search Philosophy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3600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College is a match to be made, not a </a:t>
            </a:r>
            <a:endParaRPr lang="en-US" sz="3600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prize to </a:t>
            </a:r>
            <a:r>
              <a:rPr lang="en-US" sz="3600" i="1" dirty="0"/>
              <a:t>be won. Finding a good fit </a:t>
            </a:r>
            <a:r>
              <a:rPr lang="en-US" sz="3600" i="1" dirty="0" smtClean="0"/>
              <a:t>requires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 smtClean="0"/>
              <a:t> </a:t>
            </a:r>
            <a:r>
              <a:rPr lang="en-US" sz="3600" i="1" dirty="0"/>
              <a:t>time </a:t>
            </a:r>
            <a:r>
              <a:rPr lang="en-US" sz="3600" i="1" dirty="0" smtClean="0"/>
              <a:t>and thoughtfulness.”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It’s all about the fit. </a:t>
            </a:r>
          </a:p>
          <a:p>
            <a:r>
              <a:rPr lang="en-US" sz="2600" dirty="0" smtClean="0"/>
              <a:t>Where </a:t>
            </a:r>
            <a:r>
              <a:rPr lang="en-US" sz="2600" dirty="0"/>
              <a:t>you go matters less </a:t>
            </a:r>
            <a:r>
              <a:rPr lang="en-US" sz="2600" dirty="0" smtClean="0"/>
              <a:t>then what </a:t>
            </a:r>
            <a:r>
              <a:rPr lang="en-US" sz="2600" dirty="0"/>
              <a:t>you  do once you are there.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13039</TotalTime>
  <Words>1272</Words>
  <Application>Microsoft Office PowerPoint</Application>
  <PresentationFormat>On-screen Show (4:3)</PresentationFormat>
  <Paragraphs>248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Take a Deep Breath</vt:lpstr>
      <vt:lpstr>Agenda</vt:lpstr>
      <vt:lpstr>Choosing a path</vt:lpstr>
      <vt:lpstr>A World of Possibilities</vt:lpstr>
      <vt:lpstr>A World of Possibilities (Continued)</vt:lpstr>
      <vt:lpstr>Occupational Outlook Handbook’s Sampling of Fastest Growing Jobs</vt:lpstr>
      <vt:lpstr>ADMISSIONS 101</vt:lpstr>
      <vt:lpstr>The College Search Philosophy</vt:lpstr>
      <vt:lpstr>Admissions 101</vt:lpstr>
      <vt:lpstr>Academic Record and Test Scores</vt:lpstr>
      <vt:lpstr>Developing Your List </vt:lpstr>
      <vt:lpstr>Initial College Search</vt:lpstr>
      <vt:lpstr>PowerPoint Presentation</vt:lpstr>
      <vt:lpstr>PowerPoint Presentation</vt:lpstr>
      <vt:lpstr>Developing Your List</vt:lpstr>
      <vt:lpstr>PowerPoint Presentation</vt:lpstr>
      <vt:lpstr>PowerPoint Presentation</vt:lpstr>
      <vt:lpstr>College Application Timeline</vt:lpstr>
      <vt:lpstr>Spring/Summer</vt:lpstr>
      <vt:lpstr>College Search</vt:lpstr>
      <vt:lpstr>Rep Visits</vt:lpstr>
      <vt:lpstr>Signing Up for Rep Visits</vt:lpstr>
      <vt:lpstr>September-November</vt:lpstr>
      <vt:lpstr>Winter-Spring 2019</vt:lpstr>
      <vt:lpstr>ACT Interpretation</vt:lpstr>
      <vt:lpstr>PowerPoint Presentation</vt:lpstr>
      <vt:lpstr>PowerPoint Presentation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137</cp:revision>
  <cp:lastPrinted>2014-12-11T18:59:47Z</cp:lastPrinted>
  <dcterms:created xsi:type="dcterms:W3CDTF">2014-02-05T16:35:11Z</dcterms:created>
  <dcterms:modified xsi:type="dcterms:W3CDTF">2018-04-09T18:46:09Z</dcterms:modified>
</cp:coreProperties>
</file>