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2"/>
  </p:notesMasterIdLst>
  <p:handoutMasterIdLst>
    <p:handoutMasterId r:id="rId53"/>
  </p:handoutMasterIdLst>
  <p:sldIdLst>
    <p:sldId id="256" r:id="rId3"/>
    <p:sldId id="336" r:id="rId4"/>
    <p:sldId id="270" r:id="rId5"/>
    <p:sldId id="262" r:id="rId6"/>
    <p:sldId id="286" r:id="rId7"/>
    <p:sldId id="277" r:id="rId8"/>
    <p:sldId id="337" r:id="rId9"/>
    <p:sldId id="338" r:id="rId10"/>
    <p:sldId id="278" r:id="rId11"/>
    <p:sldId id="280" r:id="rId12"/>
    <p:sldId id="279" r:id="rId13"/>
    <p:sldId id="289" r:id="rId14"/>
    <p:sldId id="321" r:id="rId15"/>
    <p:sldId id="263" r:id="rId16"/>
    <p:sldId id="287" r:id="rId17"/>
    <p:sldId id="332" r:id="rId18"/>
    <p:sldId id="316" r:id="rId19"/>
    <p:sldId id="325" r:id="rId20"/>
    <p:sldId id="326" r:id="rId21"/>
    <p:sldId id="335" r:id="rId22"/>
    <p:sldId id="327" r:id="rId23"/>
    <p:sldId id="328" r:id="rId24"/>
    <p:sldId id="330" r:id="rId25"/>
    <p:sldId id="333" r:id="rId26"/>
    <p:sldId id="345" r:id="rId27"/>
    <p:sldId id="346" r:id="rId28"/>
    <p:sldId id="269" r:id="rId29"/>
    <p:sldId id="347" r:id="rId30"/>
    <p:sldId id="271" r:id="rId31"/>
    <p:sldId id="272" r:id="rId32"/>
    <p:sldId id="273" r:id="rId33"/>
    <p:sldId id="274" r:id="rId34"/>
    <p:sldId id="257" r:id="rId35"/>
    <p:sldId id="265" r:id="rId36"/>
    <p:sldId id="258" r:id="rId37"/>
    <p:sldId id="348" r:id="rId38"/>
    <p:sldId id="266" r:id="rId39"/>
    <p:sldId id="260" r:id="rId40"/>
    <p:sldId id="267" r:id="rId41"/>
    <p:sldId id="349" r:id="rId42"/>
    <p:sldId id="350" r:id="rId43"/>
    <p:sldId id="281" r:id="rId44"/>
    <p:sldId id="259" r:id="rId45"/>
    <p:sldId id="283" r:id="rId46"/>
    <p:sldId id="264" r:id="rId47"/>
    <p:sldId id="275" r:id="rId48"/>
    <p:sldId id="276" r:id="rId49"/>
    <p:sldId id="268" r:id="rId50"/>
    <p:sldId id="351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5813F7-6759-4660-B2CC-34337B0F7960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579BDF-A879-4107-A8EE-9A902500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157DEA-E2D0-4742-B331-B45935C7DEC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6C0F5-40C6-453A-997A-55928178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Pemberton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C0F5-40C6-453A-997A-5592817814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8A9CE-168A-4584-8438-940C30177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3D964-3F56-4309-8D06-FF9DFB6726E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5405"/>
          </a:xfrm>
          <a:noFill/>
        </p:spPr>
        <p:txBody>
          <a:bodyPr lIns="91230" tIns="45616" rIns="91230" bIns="456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8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8A9CE-168A-4584-8438-940C30177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3D964-3F56-4309-8D06-FF9DFB6726E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5405"/>
          </a:xfrm>
          <a:noFill/>
        </p:spPr>
        <p:txBody>
          <a:bodyPr lIns="91230" tIns="45616" rIns="91230" bIns="456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7563A-84F6-4066-9B6B-5B3DC39C8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4337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574" indent="-269502" defTabSz="91287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23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2638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10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94360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430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9166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03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FBD29-AFB2-49BB-B6DB-75BDD4C1FD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2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8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574" indent="-269502" defTabSz="91287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23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2638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10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94360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430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9166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03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24D91-06F5-4456-B59E-7B2EC10437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2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2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574" indent="-269502" defTabSz="91287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23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2638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10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94360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430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9166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03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C687-8727-40A2-B4CE-1DEBA78930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2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7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574" indent="-269502" defTabSz="91287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23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2638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10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94360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430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9166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03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02DC8-09BA-431E-8C15-F312E5EE01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2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9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Univers LT Std 45 Ligh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40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Univers LT Std 45 Ligh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82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574" indent="-269502" defTabSz="91287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23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2638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10" indent="-214978" defTabSz="91287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94360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430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9166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0311" indent="-214978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D3F4-D1D9-44DA-9AD9-9F7CAE767B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2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8" tIns="45615" rIns="91228" bIns="45615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1" y="8688049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8" tIns="45615" rIns="91228" bIns="45615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5579" y="8688049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8" tIns="45615" rIns="91228" bIns="45615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8A195-8AD3-4299-9409-1282E828E5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4487"/>
          </a:xfrm>
          <a:noFill/>
        </p:spPr>
        <p:txBody>
          <a:bodyPr lIns="91228" tIns="45615" rIns="91228" bIns="45615"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9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Univers LT Std 45 Ligh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87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FF778-73A3-4725-97E6-70023D0337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129D2-5F70-46C7-84E4-46ABDE4F1024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5405"/>
          </a:xfrm>
          <a:noFill/>
        </p:spPr>
        <p:txBody>
          <a:bodyPr lIns="91230" tIns="45616" rIns="91230" bIns="456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959F7-07A1-4176-AE01-0E3214A7B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0" tIns="45616" rIns="91230" bIns="4561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0D9A0-9DEA-434C-88E3-37F87185FF0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5405"/>
          </a:xfrm>
          <a:noFill/>
        </p:spPr>
        <p:txBody>
          <a:bodyPr lIns="91230" tIns="45616" rIns="91230" bIns="456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77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5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1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3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EBE52F-C8C6-47AC-9E04-52C14C853C55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42695B-CD69-4EB7-9238-56BF99D4FB9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11CE60-32FB-4C91-A5C2-77078B5A63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8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lindley@stolaf.edu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oans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lindley@stolaf.ed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The College Application Process</a:t>
            </a:r>
          </a:p>
        </p:txBody>
      </p:sp>
      <p:pic>
        <p:nvPicPr>
          <p:cNvPr id="1026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8E1CD000-ED4A-44A2-B7B0-32A0797E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63921"/>
            <a:ext cx="5487987" cy="45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Step 2: Develop College List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229600" cy="46021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>
                <a:solidFill>
                  <a:srgbClr val="000066"/>
                </a:solidFill>
              </a:rPr>
              <a:t>Likely </a:t>
            </a:r>
            <a:r>
              <a:rPr lang="en-US" sz="2400" dirty="0">
                <a:solidFill>
                  <a:srgbClr val="000066"/>
                </a:solidFill>
              </a:rPr>
              <a:t>– realistic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>
                <a:solidFill>
                  <a:srgbClr val="000066"/>
                </a:solidFill>
              </a:rPr>
              <a:t>Your profile is SIGNIFICANTLY stronger than the typical freshman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>
                <a:solidFill>
                  <a:srgbClr val="000066"/>
                </a:solidFill>
              </a:rPr>
              <a:t>60-90% chance of admission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>
                <a:solidFill>
                  <a:srgbClr val="000066"/>
                </a:solidFill>
              </a:rPr>
              <a:t>Possible</a:t>
            </a:r>
            <a:r>
              <a:rPr lang="en-US" sz="2400" dirty="0">
                <a:solidFill>
                  <a:srgbClr val="000066"/>
                </a:solidFill>
              </a:rPr>
              <a:t> – selective                                             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>
                <a:solidFill>
                  <a:srgbClr val="000066"/>
                </a:solidFill>
              </a:rPr>
              <a:t>Your profile is similar to the typical freshman             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>
                <a:solidFill>
                  <a:srgbClr val="000066"/>
                </a:solidFill>
              </a:rPr>
              <a:t>30-60% chance of admission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>
                <a:solidFill>
                  <a:srgbClr val="000066"/>
                </a:solidFill>
              </a:rPr>
              <a:t>Reach</a:t>
            </a:r>
            <a:r>
              <a:rPr lang="en-US" sz="2400" dirty="0">
                <a:solidFill>
                  <a:srgbClr val="000066"/>
                </a:solidFill>
              </a:rPr>
              <a:t> – more selective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>
                <a:solidFill>
                  <a:srgbClr val="000066"/>
                </a:solidFill>
              </a:rPr>
              <a:t>Your profile is not as strong as the typical freshman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solidFill>
                  <a:srgbClr val="000066"/>
                </a:solidFill>
              </a:rPr>
              <a:t>less than 30% chance of admission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6FB625FB-52E7-48FE-B990-8F2234E2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3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Step 2: Develop College List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6781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solidFill>
                  <a:srgbClr val="000066"/>
                </a:solidFill>
              </a:rPr>
              <a:t>Factors in your “Objectively Important Profile” (published)</a:t>
            </a:r>
          </a:p>
          <a:p>
            <a:pPr lvl="1" eaLnBrk="1" hangingPunct="1"/>
            <a:r>
              <a:rPr lang="en-US" dirty="0">
                <a:solidFill>
                  <a:srgbClr val="000066"/>
                </a:solidFill>
              </a:rPr>
              <a:t>G.P.A.</a:t>
            </a:r>
          </a:p>
          <a:p>
            <a:pPr lvl="1" eaLnBrk="1" hangingPunct="1"/>
            <a:r>
              <a:rPr lang="en-US" dirty="0">
                <a:solidFill>
                  <a:srgbClr val="000066"/>
                </a:solidFill>
              </a:rPr>
              <a:t>Class Rank</a:t>
            </a:r>
          </a:p>
          <a:p>
            <a:pPr lvl="1" eaLnBrk="1" hangingPunct="1"/>
            <a:r>
              <a:rPr lang="en-US" dirty="0">
                <a:solidFill>
                  <a:srgbClr val="000066"/>
                </a:solidFill>
              </a:rPr>
              <a:t>ACT or SAT Test Scores</a:t>
            </a:r>
          </a:p>
          <a:p>
            <a:r>
              <a:rPr lang="en-US" sz="2000" dirty="0">
                <a:solidFill>
                  <a:srgbClr val="000066"/>
                </a:solidFill>
              </a:rPr>
              <a:t>Factors in your “Subjectively Important Profile” (unpublished)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Rigor of Courses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Activities/ Unusual Talent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Diversity (Race, Ethnicity, Income, Geography)</a:t>
            </a:r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8ACD200E-48E8-4308-A6C0-69C66F1F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5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Scattergrams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2648" y="1600200"/>
            <a:ext cx="8153400" cy="5029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H="1">
            <a:off x="5943600" y="3505200"/>
            <a:ext cx="25908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28800"/>
            <a:ext cx="2514600" cy="410365"/>
          </a:xfrm>
          <a:prstGeom prst="rect">
            <a:avLst/>
          </a:prstGeom>
        </p:spPr>
      </p:pic>
      <p:pic>
        <p:nvPicPr>
          <p:cNvPr id="9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DCEDF45C-62CC-4CED-996D-864B5239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5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Start College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66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Rolling Admissions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Regular Deadline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Early Action/Priority Deadline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Early Decision (binding contract)</a:t>
            </a:r>
          </a:p>
          <a:p>
            <a:endParaRPr lang="en-US" dirty="0"/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F51E8D7E-64D4-4AAC-97C0-1B6FBBF4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25539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0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Start College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Professional!</a:t>
            </a:r>
          </a:p>
          <a:p>
            <a:pPr lvl="1"/>
            <a:r>
              <a:rPr lang="en-US" dirty="0"/>
              <a:t>Appropriate grammar, punctuation</a:t>
            </a:r>
          </a:p>
          <a:p>
            <a:pPr lvl="1"/>
            <a:r>
              <a:rPr lang="en-US" dirty="0"/>
              <a:t>Formal language; do not use texting/tweeting format</a:t>
            </a:r>
          </a:p>
          <a:p>
            <a:pPr lvl="1"/>
            <a:r>
              <a:rPr lang="en-US" dirty="0"/>
              <a:t>Professional e-mail address</a:t>
            </a:r>
          </a:p>
          <a:p>
            <a:r>
              <a:rPr lang="en-US" dirty="0"/>
              <a:t>Follow all directions</a:t>
            </a:r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D9ED7206-8BFC-47EE-8FCB-BEBB61BE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19" y="5625539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 Complete Your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16" y="1600200"/>
            <a:ext cx="8755832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100" dirty="0"/>
          </a:p>
          <a:p>
            <a:pPr marL="365760" lvl="1" indent="0">
              <a:lnSpc>
                <a:spcPct val="120000"/>
              </a:lnSpc>
              <a:buNone/>
            </a:pPr>
            <a:r>
              <a:rPr lang="en-US" sz="6000" dirty="0">
                <a:solidFill>
                  <a:srgbClr val="000066"/>
                </a:solidFill>
              </a:rPr>
              <a:t>Know which application methods will be the least time consuming.</a:t>
            </a:r>
          </a:p>
          <a:p>
            <a:pPr lvl="2">
              <a:lnSpc>
                <a:spcPct val="120000"/>
              </a:lnSpc>
            </a:pPr>
            <a:r>
              <a:rPr lang="en-US" sz="6000" dirty="0">
                <a:solidFill>
                  <a:srgbClr val="000066"/>
                </a:solidFill>
              </a:rPr>
              <a:t>Institutional Application</a:t>
            </a:r>
          </a:p>
          <a:p>
            <a:pPr lvl="3">
              <a:lnSpc>
                <a:spcPct val="120000"/>
              </a:lnSpc>
            </a:pPr>
            <a:r>
              <a:rPr lang="en-US" sz="6000" dirty="0">
                <a:solidFill>
                  <a:srgbClr val="000066"/>
                </a:solidFill>
              </a:rPr>
              <a:t>Minnesota State (i.e. St. Cloud, Mankato, MCTC)</a:t>
            </a:r>
          </a:p>
          <a:p>
            <a:pPr lvl="3">
              <a:lnSpc>
                <a:spcPct val="120000"/>
              </a:lnSpc>
            </a:pPr>
            <a:r>
              <a:rPr lang="en-US" sz="6000" dirty="0">
                <a:solidFill>
                  <a:srgbClr val="000066"/>
                </a:solidFill>
              </a:rPr>
              <a:t>UW Schools</a:t>
            </a:r>
          </a:p>
          <a:p>
            <a:pPr lvl="3">
              <a:lnSpc>
                <a:spcPct val="120000"/>
              </a:lnSpc>
            </a:pPr>
            <a:r>
              <a:rPr lang="en-US" sz="6000" dirty="0">
                <a:solidFill>
                  <a:srgbClr val="000066"/>
                </a:solidFill>
              </a:rPr>
              <a:t>Augsburg, St. Kate’s </a:t>
            </a:r>
          </a:p>
          <a:p>
            <a:pPr lvl="2">
              <a:lnSpc>
                <a:spcPct val="120000"/>
              </a:lnSpc>
            </a:pPr>
            <a:r>
              <a:rPr lang="en-US" sz="6000" dirty="0">
                <a:solidFill>
                  <a:srgbClr val="000066"/>
                </a:solidFill>
              </a:rPr>
              <a:t>The Common Application</a:t>
            </a:r>
          </a:p>
          <a:p>
            <a:pPr lvl="3">
              <a:lnSpc>
                <a:spcPct val="120000"/>
              </a:lnSpc>
            </a:pPr>
            <a:r>
              <a:rPr lang="en-US" sz="6000" dirty="0">
                <a:solidFill>
                  <a:srgbClr val="000066"/>
                </a:solidFill>
              </a:rPr>
              <a:t>University of Minnesota</a:t>
            </a:r>
          </a:p>
          <a:p>
            <a:pPr lvl="2">
              <a:lnSpc>
                <a:spcPct val="120000"/>
              </a:lnSpc>
            </a:pPr>
            <a:r>
              <a:rPr lang="en-US" sz="6000" dirty="0">
                <a:solidFill>
                  <a:srgbClr val="000066"/>
                </a:solidFill>
              </a:rPr>
              <a:t>The Coalition Application </a:t>
            </a:r>
            <a:endParaRPr lang="en-US" sz="6000" dirty="0"/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EDE6BDA9-7E97-41EF-A484-91EDA24E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19" y="57150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9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w Cen MT" panose="020B0602020104020603" pitchFamily="34" charset="0"/>
              </a:rPr>
              <a:t>Writing Lab (Media Center – Ms. Tara </a:t>
            </a:r>
            <a:r>
              <a:rPr lang="en-US" sz="3200" dirty="0" err="1">
                <a:solidFill>
                  <a:srgbClr val="000000"/>
                </a:solidFill>
                <a:latin typeface="Tw Cen MT" panose="020B0602020104020603" pitchFamily="34" charset="0"/>
              </a:rPr>
              <a:t>Mennitt</a:t>
            </a:r>
            <a:r>
              <a:rPr lang="en-US" sz="3200" dirty="0">
                <a:solidFill>
                  <a:srgbClr val="000000"/>
                </a:solidFill>
                <a:latin typeface="Tw Cen MT" panose="020B0602020104020603" pitchFamily="34" charset="0"/>
              </a:rPr>
              <a:t>)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Get help with college and scholarship essays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Sign up:  Click on Help Request under the Students tab on Washburn website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Hours:  Before/After school and during a class period (by apt.)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9D08E-3301-476E-805C-8F9E94713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57600"/>
            <a:ext cx="1981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Step 4: Meet With Counselor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82000" cy="5181600"/>
          </a:xfrm>
        </p:spPr>
        <p:txBody>
          <a:bodyPr>
            <a:noAutofit/>
          </a:bodyPr>
          <a:lstStyle/>
          <a:p>
            <a:pPr marL="411480" lvl="1" indent="0">
              <a:lnSpc>
                <a:spcPct val="80000"/>
              </a:lnSpc>
              <a:buNone/>
            </a:pPr>
            <a:r>
              <a:rPr lang="en-US" sz="1800" dirty="0"/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/>
              <a:t>1. Schedule initial appointment in Counseling office</a:t>
            </a:r>
          </a:p>
          <a:p>
            <a:pPr marL="868680" lvl="1" indent="-457200">
              <a:lnSpc>
                <a:spcPct val="80000"/>
              </a:lnSpc>
              <a:buAutoNum type="arabicPeriod"/>
            </a:pP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/>
              <a:t>2. Counselor will review prospective college options and load schools into </a:t>
            </a:r>
            <a:r>
              <a:rPr lang="en-US" sz="2400" dirty="0" err="1"/>
              <a:t>Naviance</a:t>
            </a:r>
            <a:r>
              <a:rPr lang="en-US" sz="2400" dirty="0"/>
              <a:t>.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/>
              <a:t>3. Counselor will:  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/>
              <a:t>send transcript </a:t>
            </a:r>
            <a:r>
              <a:rPr lang="en-US" sz="1600" dirty="0"/>
              <a:t>(*First three transcripts are free - pay $2 for each after)</a:t>
            </a:r>
            <a:endParaRPr lang="en-US" sz="2100" dirty="0"/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/>
              <a:t>send school profile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/>
              <a:t>send academic evaluation form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/>
              <a:t>request for fee waiver (if applicable)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/>
              <a:t>add student name to teacher recommendation list (if applicable)</a:t>
            </a:r>
          </a:p>
          <a:p>
            <a:pPr marL="685800" lvl="2" indent="0">
              <a:lnSpc>
                <a:spcPct val="80000"/>
              </a:lnSpc>
              <a:buNone/>
            </a:pPr>
            <a:r>
              <a:rPr lang="en-US" sz="2100" dirty="0"/>
              <a:t>	*Teachers need at least 2-week notification</a:t>
            </a:r>
          </a:p>
          <a:p>
            <a:pPr marL="754380" lvl="1" indent="-342900">
              <a:lnSpc>
                <a:spcPct val="80000"/>
              </a:lnSpc>
            </a:pP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/>
              <a:t>4. Set appointment with counselor for interview (if applicable)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i="1" dirty="0"/>
              <a:t> 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EFC30B1E-16CE-4C39-A860-303C0B07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8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Send ACT/SAT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Student is responsible for submitting ACT scores ($12 each) to all colleges if they were not sent at time of registration.</a:t>
            </a:r>
          </a:p>
          <a:p>
            <a:r>
              <a:rPr lang="en-US" dirty="0"/>
              <a:t>Send scores through actstudent.org </a:t>
            </a:r>
          </a:p>
          <a:p>
            <a:r>
              <a:rPr lang="en-US" dirty="0"/>
              <a:t>If attending a 2 year Minnesota institution, take the </a:t>
            </a:r>
            <a:r>
              <a:rPr lang="en-US" dirty="0" err="1"/>
              <a:t>Accuplacer</a:t>
            </a:r>
            <a:r>
              <a:rPr lang="en-US" dirty="0"/>
              <a:t> at the college.  </a:t>
            </a:r>
          </a:p>
          <a:p>
            <a:pPr lvl="1"/>
            <a:r>
              <a:rPr lang="en-US" dirty="0" err="1"/>
              <a:t>Accuplacer</a:t>
            </a:r>
            <a:r>
              <a:rPr lang="en-US" dirty="0"/>
              <a:t> testing at Washburn may be available at the end of the year</a:t>
            </a:r>
          </a:p>
        </p:txBody>
      </p:sp>
      <p:pic>
        <p:nvPicPr>
          <p:cNvPr id="4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E9AC7A84-0A9F-4DA4-ADA0-56FA28B1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9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6: Complete and Track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get an e-mail or postcard that says you are missing materials: </a:t>
            </a:r>
          </a:p>
          <a:p>
            <a:r>
              <a:rPr lang="en-US" dirty="0"/>
              <a:t>Step 1: Check </a:t>
            </a:r>
            <a:r>
              <a:rPr lang="en-US" dirty="0" err="1"/>
              <a:t>Naviance</a:t>
            </a:r>
            <a:r>
              <a:rPr lang="en-US" dirty="0"/>
              <a:t> to see what Washburn has sent to the college.</a:t>
            </a:r>
          </a:p>
          <a:p>
            <a:r>
              <a:rPr lang="en-US" dirty="0"/>
              <a:t>Step 2: Check college portal (if the college has one) to see if the college has received your materials.</a:t>
            </a:r>
          </a:p>
          <a:p>
            <a:r>
              <a:rPr lang="en-US" dirty="0"/>
              <a:t>Step 3: Check with Ms. Seifert or Ms. Mohamed in the CCC to help problem-solve.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0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People to Know!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Counselors 			Works With</a:t>
            </a:r>
          </a:p>
          <a:p>
            <a:pPr lvl="1"/>
            <a:r>
              <a:rPr lang="en-US" sz="2400" dirty="0"/>
              <a:t>Loretta Collins 		Last Names A-D</a:t>
            </a:r>
          </a:p>
          <a:p>
            <a:pPr lvl="1"/>
            <a:r>
              <a:rPr lang="en-US" sz="2400" dirty="0"/>
              <a:t>Herb Crowell		Last Names E-J</a:t>
            </a:r>
          </a:p>
          <a:p>
            <a:pPr lvl="1"/>
            <a:r>
              <a:rPr lang="en-US" sz="2400" dirty="0"/>
              <a:t>Amy Webster		Last Names K-M</a:t>
            </a:r>
          </a:p>
          <a:p>
            <a:pPr lvl="1"/>
            <a:r>
              <a:rPr lang="en-US" sz="2400" dirty="0"/>
              <a:t>John Pemberton		Last Names N-Sa</a:t>
            </a:r>
          </a:p>
          <a:p>
            <a:pPr lvl="1"/>
            <a:r>
              <a:rPr lang="en-US" sz="2400" dirty="0"/>
              <a:t>Teresa Savage		Last Names Sc-Z</a:t>
            </a:r>
          </a:p>
          <a:p>
            <a:pPr marL="365760" lvl="1" indent="0">
              <a:buNone/>
            </a:pPr>
            <a:endParaRPr lang="en-US" sz="2400" dirty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2050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CB064B6A-EA4A-4D67-9136-A878DADA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A395B-8B55-4D8F-99A0-4CADD6E8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43400"/>
            <a:ext cx="3771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B56B-59AA-40AD-AF5E-1CCA7459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of MN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72B1-87FC-4D41-8D1A-61A0AF9713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7885" y="1822450"/>
            <a:ext cx="8153400" cy="4495800"/>
          </a:xfrm>
        </p:spPr>
        <p:txBody>
          <a:bodyPr/>
          <a:lstStyle/>
          <a:p>
            <a:r>
              <a:rPr lang="en-US" dirty="0"/>
              <a:t>Submit an application on one of three platforms (Golden Gofer Application; Common App or The Coalition for Access, Affordability and Success)</a:t>
            </a:r>
          </a:p>
          <a:p>
            <a:r>
              <a:rPr lang="en-US" dirty="0"/>
              <a:t>Pay the $55 application fee or submit a fee waiver</a:t>
            </a:r>
          </a:p>
          <a:p>
            <a:r>
              <a:rPr lang="en-US" dirty="0"/>
              <a:t>SELF REPORT high school course grades and standardized test scores (No official transcript is required at the time of application).</a:t>
            </a:r>
          </a:p>
        </p:txBody>
      </p:sp>
      <p:pic>
        <p:nvPicPr>
          <p:cNvPr id="14342" name="Picture 1" descr="Image result for goldy gopher">
            <a:extLst>
              <a:ext uri="{FF2B5EF4-FFF2-40B4-BE49-F238E27FC236}">
                <a16:creationId xmlns:a16="http://schemas.microsoft.com/office/drawing/2014/main" id="{66B6C21B-FCAF-4728-ADBA-9E3F7F94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9318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E056C41F-E142-4544-A2DA-479A3826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8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Apply for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Fill out your FAFSA at </a:t>
            </a:r>
            <a:r>
              <a:rPr lang="en-US" dirty="0">
                <a:solidFill>
                  <a:srgbClr val="FF0000"/>
                </a:solidFill>
              </a:rPr>
              <a:t>fafsa.gov</a:t>
            </a:r>
            <a:r>
              <a:rPr lang="en-US" dirty="0"/>
              <a:t> or MN Dream Act at </a:t>
            </a:r>
            <a:r>
              <a:rPr lang="en-US" dirty="0">
                <a:solidFill>
                  <a:srgbClr val="FF0000"/>
                </a:solidFill>
              </a:rPr>
              <a:t>ohe.state.mn.us </a:t>
            </a:r>
            <a:r>
              <a:rPr lang="en-US" dirty="0"/>
              <a:t>beginning October 1</a:t>
            </a:r>
            <a:r>
              <a:rPr lang="en-US" baseline="30000" dirty="0"/>
              <a:t>st</a:t>
            </a:r>
            <a:r>
              <a:rPr lang="en-US" dirty="0"/>
              <a:t>, 2018</a:t>
            </a:r>
          </a:p>
          <a:p>
            <a:r>
              <a:rPr lang="en-US" sz="2000" dirty="0"/>
              <a:t>The CCC is available if you need one-on-one help</a:t>
            </a:r>
          </a:p>
          <a:p>
            <a:r>
              <a:rPr lang="en-US" sz="2000" dirty="0"/>
              <a:t>FAFSA/MN Dream Act Application Workshops will take place:</a:t>
            </a:r>
          </a:p>
          <a:p>
            <a:pPr lvl="1"/>
            <a:r>
              <a:rPr lang="en-US" sz="2000" i="1" dirty="0"/>
              <a:t>Fall: November 13 from 4-7PM in the CCC #107</a:t>
            </a:r>
          </a:p>
          <a:p>
            <a:pPr lvl="1"/>
            <a:r>
              <a:rPr lang="en-US" sz="2000" i="1" dirty="0"/>
              <a:t>Spring: February 12 from 4-7PM in the CCC #107</a:t>
            </a:r>
          </a:p>
          <a:p>
            <a:r>
              <a:rPr lang="en-US" sz="2000" dirty="0"/>
              <a:t>Complete verification if chosen</a:t>
            </a:r>
          </a:p>
          <a:p>
            <a:r>
              <a:rPr lang="en-US" sz="2000" dirty="0"/>
              <a:t>Continue to follow up with all financial aid offices </a:t>
            </a:r>
          </a:p>
          <a:p>
            <a:r>
              <a:rPr lang="en-US" sz="2000" dirty="0"/>
              <a:t>Review your preliminary financial aid package</a:t>
            </a:r>
          </a:p>
          <a:p>
            <a:r>
              <a:rPr lang="en-US" sz="2000" dirty="0"/>
              <a:t>Complete loan entrance counseling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3CD2A1ED-5CBC-4D4B-B365-8AA8F697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4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Apply for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Did you know?:</a:t>
            </a:r>
          </a:p>
          <a:p>
            <a:pPr lvl="1"/>
            <a:r>
              <a:rPr lang="en-US" dirty="0"/>
              <a:t>90% of scholarships are given from the attending institution</a:t>
            </a:r>
          </a:p>
          <a:p>
            <a:pPr lvl="1"/>
            <a:r>
              <a:rPr lang="en-US" dirty="0"/>
              <a:t>Institutional scholarships can be awarded based off your college application</a:t>
            </a:r>
          </a:p>
          <a:p>
            <a:pPr lvl="1"/>
            <a:r>
              <a:rPr lang="en-US" dirty="0"/>
              <a:t>Always make sure to check your college’s website for more institutional scholarship opportunities</a:t>
            </a:r>
          </a:p>
          <a:p>
            <a:r>
              <a:rPr lang="en-US" dirty="0"/>
              <a:t>Private scholarship opportunities:</a:t>
            </a:r>
          </a:p>
          <a:p>
            <a:pPr lvl="1"/>
            <a:r>
              <a:rPr lang="en-US" dirty="0" err="1"/>
              <a:t>Naviance</a:t>
            </a:r>
            <a:r>
              <a:rPr lang="en-US" dirty="0"/>
              <a:t> and CCC newsletter</a:t>
            </a:r>
          </a:p>
          <a:p>
            <a:pPr lvl="1"/>
            <a:r>
              <a:rPr lang="en-US" dirty="0"/>
              <a:t>Most will be available starting in January</a:t>
            </a:r>
          </a:p>
          <a:p>
            <a:pPr lvl="2"/>
            <a:r>
              <a:rPr lang="en-US" dirty="0"/>
              <a:t>i.e. Washburn scholarship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343400"/>
            <a:ext cx="2133600" cy="1612605"/>
          </a:xfrm>
          <a:prstGeom prst="rect">
            <a:avLst/>
          </a:prstGeom>
        </p:spPr>
      </p:pic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38E9D23D-2395-4615-84BD-B773D3A2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4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Year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Fall: Applications</a:t>
            </a:r>
          </a:p>
          <a:p>
            <a:pPr lvl="4"/>
            <a:r>
              <a:rPr lang="en-US" sz="1900" dirty="0"/>
              <a:t>9/20 		Senior College and Financial Aid Night for Families</a:t>
            </a:r>
          </a:p>
          <a:p>
            <a:pPr lvl="4"/>
            <a:r>
              <a:rPr lang="en-US" sz="1900" dirty="0"/>
              <a:t>10/24 &amp; 25	National College Fair @ Convention Center</a:t>
            </a:r>
          </a:p>
          <a:p>
            <a:pPr lvl="4"/>
            <a:r>
              <a:rPr lang="en-US" sz="1900" i="1" dirty="0"/>
              <a:t>10/8 		MNACC College Fair @ Washburn</a:t>
            </a:r>
            <a:endParaRPr lang="en-US" sz="1900" dirty="0"/>
          </a:p>
          <a:p>
            <a:pPr lvl="4"/>
            <a:r>
              <a:rPr lang="en-US" sz="1900" dirty="0"/>
              <a:t>10/27 		ACT (register by 9/28)</a:t>
            </a:r>
          </a:p>
          <a:p>
            <a:r>
              <a:rPr lang="en-US" sz="2800" dirty="0"/>
              <a:t>Winter: Scholarships/Financial Aid</a:t>
            </a:r>
          </a:p>
          <a:p>
            <a:pPr lvl="4"/>
            <a:r>
              <a:rPr lang="en-US" sz="1900" dirty="0"/>
              <a:t>11/13		MN Dream Act FAFSA Workshop</a:t>
            </a:r>
          </a:p>
          <a:p>
            <a:pPr lvl="4"/>
            <a:r>
              <a:rPr lang="en-US" sz="1900" dirty="0"/>
              <a:t>12/8 		ACT (register by 11/2)</a:t>
            </a:r>
          </a:p>
          <a:p>
            <a:pPr lvl="4"/>
            <a:r>
              <a:rPr lang="en-US" sz="1900" dirty="0"/>
              <a:t>TBD 		Washburn Scholarship Applications distributed</a:t>
            </a:r>
          </a:p>
          <a:p>
            <a:pPr lvl="4"/>
            <a:r>
              <a:rPr lang="en-US" sz="1900" dirty="0"/>
              <a:t>2/12		MN Dream Act FAFSA Workshop</a:t>
            </a:r>
          </a:p>
          <a:p>
            <a:r>
              <a:rPr lang="en-US" sz="2800" dirty="0"/>
              <a:t>Spring: Graduation</a:t>
            </a:r>
          </a:p>
          <a:p>
            <a:pPr lvl="4"/>
            <a:r>
              <a:rPr lang="en-US" sz="1900" dirty="0"/>
              <a:t>4/15		Financial Aid packages</a:t>
            </a:r>
          </a:p>
          <a:p>
            <a:pPr lvl="4"/>
            <a:r>
              <a:rPr lang="en-US" sz="1900" dirty="0"/>
              <a:t>5/1 		Make Final Decisions</a:t>
            </a:r>
          </a:p>
          <a:p>
            <a:pPr lvl="4"/>
            <a:r>
              <a:rPr lang="en-US" sz="1900" dirty="0"/>
              <a:t>6/5 		Graduation @ 4:30</a:t>
            </a:r>
          </a:p>
          <a:p>
            <a:pPr marL="1600200" lvl="4" indent="0">
              <a:buNone/>
            </a:pPr>
            <a:endParaRPr lang="en-US" sz="1900" dirty="0"/>
          </a:p>
          <a:p>
            <a:pPr lvl="4"/>
            <a:endParaRPr lang="en-US" sz="1900" dirty="0"/>
          </a:p>
        </p:txBody>
      </p:sp>
      <p:pic>
        <p:nvPicPr>
          <p:cNvPr id="3074" name="Picture 2" descr="C:\Users\kesal098\AppData\Local\Microsoft\Windows\Temporary Internet Files\Content.IE5\ASNCIRNR\MC9102175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851660" cy="15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51E0CB57-585E-46F9-9689-10167A176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5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Make an appointment to see  your counselor!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2800" dirty="0"/>
              <a:t>*Copies of this presentation will also be available on the Counseling website</a:t>
            </a:r>
          </a:p>
          <a:p>
            <a:endParaRPr lang="en-US" dirty="0"/>
          </a:p>
        </p:txBody>
      </p:sp>
      <p:pic>
        <p:nvPicPr>
          <p:cNvPr id="4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83CC3071-3284-4FE8-AE8B-891864FC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3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9A30-5F95-46AA-B773-95296089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6E0C-CE29-4AA1-8914-64CAD96702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6:30-6:55 </a:t>
            </a:r>
            <a:r>
              <a:rPr lang="en-US" dirty="0"/>
              <a:t>Breakout Session I </a:t>
            </a:r>
          </a:p>
          <a:p>
            <a:pPr lvl="1"/>
            <a:r>
              <a:rPr lang="en-US" b="1" dirty="0"/>
              <a:t>7:00- 7:25 </a:t>
            </a:r>
            <a:r>
              <a:rPr lang="en-US" dirty="0"/>
              <a:t>Breakout Session II</a:t>
            </a:r>
          </a:p>
          <a:p>
            <a:pPr lvl="1"/>
            <a:r>
              <a:rPr lang="en-US" b="1" dirty="0"/>
              <a:t>7:30-8:00 </a:t>
            </a:r>
            <a:r>
              <a:rPr lang="en-US" dirty="0"/>
              <a:t>Breakout Session III</a:t>
            </a:r>
          </a:p>
          <a:p>
            <a:pPr marL="365760" lvl="1" indent="0">
              <a:buNone/>
            </a:pPr>
            <a:endParaRPr lang="en-US" b="1" dirty="0"/>
          </a:p>
          <a:p>
            <a:r>
              <a:rPr lang="en-US" dirty="0"/>
              <a:t>Auditorium: Financial Aid/CSS Profile</a:t>
            </a:r>
          </a:p>
          <a:p>
            <a:r>
              <a:rPr lang="en-US" dirty="0"/>
              <a:t>Room 104: Scholarships</a:t>
            </a:r>
          </a:p>
          <a:p>
            <a:r>
              <a:rPr lang="en-US" dirty="0"/>
              <a:t>Room 106C: The College Transition</a:t>
            </a:r>
          </a:p>
          <a:p>
            <a:r>
              <a:rPr lang="en-US" dirty="0"/>
              <a:t>Room 106B: College Essay Writing</a:t>
            </a:r>
          </a:p>
          <a:p>
            <a:endParaRPr lang="en-US" dirty="0"/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D47E6E74-E828-403A-A9D0-3724CBA4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58C36EA4-93D1-401B-AD26-6F12075523ED}"/>
              </a:ext>
            </a:extLst>
          </p:cNvPr>
          <p:cNvSpPr/>
          <p:nvPr/>
        </p:nvSpPr>
        <p:spPr>
          <a:xfrm>
            <a:off x="5410200" y="1727761"/>
            <a:ext cx="3203448" cy="1551734"/>
          </a:xfrm>
          <a:prstGeom prst="left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C23D7-B4C6-4CAE-A90E-6B5FDA041D92}"/>
              </a:ext>
            </a:extLst>
          </p:cNvPr>
          <p:cNvSpPr txBox="1"/>
          <p:nvPr/>
        </p:nvSpPr>
        <p:spPr>
          <a:xfrm>
            <a:off x="6583110" y="1802167"/>
            <a:ext cx="19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Stay for as many sessions as you would like. Presenters will repeat each topic </a:t>
            </a:r>
            <a:r>
              <a:rPr lang="en-US" sz="1600" b="1" i="1" dirty="0"/>
              <a:t>three</a:t>
            </a:r>
            <a:r>
              <a:rPr lang="en-US" sz="1600" i="1" dirty="0"/>
              <a:t> times. </a:t>
            </a:r>
          </a:p>
        </p:txBody>
      </p:sp>
    </p:spTree>
    <p:extLst>
      <p:ext uri="{BB962C8B-B14F-4D97-AF65-F5344CB8AC3E}">
        <p14:creationId xmlns:p14="http://schemas.microsoft.com/office/powerpoint/2010/main" val="277618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400" dirty="0"/>
              <a:t>Financial Aid</a:t>
            </a:r>
            <a:br>
              <a:rPr lang="en-US" sz="6400" dirty="0"/>
            </a:br>
            <a:r>
              <a:rPr lang="en-US" sz="4000" dirty="0"/>
              <a:t>(FAFSA and CSS PROFILE)</a:t>
            </a:r>
            <a:br>
              <a:rPr lang="en-US" sz="6400" dirty="0"/>
            </a:br>
            <a:r>
              <a:rPr lang="en-US" sz="6400" dirty="0"/>
              <a:t>at </a:t>
            </a:r>
            <a:br>
              <a:rPr lang="en-US" sz="6400" dirty="0"/>
            </a:br>
            <a:r>
              <a:rPr lang="en-US" sz="5000" dirty="0"/>
              <a:t>Washburn 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Steve Lindley</a:t>
            </a:r>
          </a:p>
          <a:p>
            <a:r>
              <a:rPr lang="en-US" dirty="0"/>
              <a:t>Associate Director of Financial Aid</a:t>
            </a:r>
          </a:p>
          <a:p>
            <a:r>
              <a:rPr lang="en-US" dirty="0"/>
              <a:t>507-786-3521</a:t>
            </a:r>
          </a:p>
          <a:p>
            <a:r>
              <a:rPr lang="en-US" dirty="0">
                <a:hlinkClick r:id="rId2"/>
              </a:rPr>
              <a:t>lindley@stolaf.edu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Types of Financial Aid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Gift Aid: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	Grants (need-based)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	Scholarships (merit-based)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Self-Help Aid: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  	Loans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	Student Employment/Work Study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311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532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Grants (need-based) vs. Scholarships (merit-based)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Scholarships (merit-based)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	Often from the institution but can be from foundations, scholarship organizations,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 Have specific eligibility criteria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Grants (need-based)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 Calculated from financial aid application – evaluates family’s ability to pay for costs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 Sources can be federal, state, institutional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 Goal is to distribute limited resources in an equitable 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 Provide a balance of gift aid and self-help aid</a:t>
            </a:r>
            <a:r>
              <a:rPr lang="en-US" altLang="en-US" sz="2800" dirty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921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700" y="381000"/>
            <a:ext cx="84455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Student Employment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Work-Study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77200" cy="47847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pitchFamily="34" charset="-128"/>
              </a:rPr>
              <a:t>Funding can come from institution or federal/state government</a:t>
            </a:r>
          </a:p>
          <a:p>
            <a:pPr eaLnBrk="1" hangingPunct="1"/>
            <a:r>
              <a:rPr lang="en-US" altLang="en-US" sz="3200" dirty="0">
                <a:ea typeface="ＭＳ Ｐゴシック" pitchFamily="34" charset="-128"/>
              </a:rPr>
              <a:t>Typically students work up to 7-10 hours per week while enrolled</a:t>
            </a:r>
          </a:p>
          <a:p>
            <a:pPr eaLnBrk="1" hangingPunct="1"/>
            <a:r>
              <a:rPr lang="en-US" altLang="en-US" sz="3200" dirty="0">
                <a:ea typeface="ＭＳ Ｐゴシック" pitchFamily="34" charset="-128"/>
              </a:rPr>
              <a:t>Paid hourly. </a:t>
            </a:r>
          </a:p>
          <a:p>
            <a:pPr eaLnBrk="1" hangingPunct="1"/>
            <a:r>
              <a:rPr lang="en-US" altLang="en-US" sz="3200" dirty="0">
                <a:ea typeface="ＭＳ Ｐゴシック" pitchFamily="34" charset="-128"/>
              </a:rPr>
              <a:t>Have to work the hours to get paid.</a:t>
            </a:r>
          </a:p>
          <a:p>
            <a:pPr lvl="1" eaLnBrk="1" hangingPunct="1"/>
            <a:r>
              <a:rPr lang="en-US" altLang="en-US" dirty="0">
                <a:ea typeface="ＭＳ Ｐゴシック" pitchFamily="34" charset="-128"/>
              </a:rPr>
              <a:t>Funds may go straight to student or towards student’s account at the school</a:t>
            </a:r>
          </a:p>
        </p:txBody>
      </p:sp>
    </p:spTree>
    <p:extLst>
      <p:ext uri="{BB962C8B-B14F-4D97-AF65-F5344CB8AC3E}">
        <p14:creationId xmlns:p14="http://schemas.microsoft.com/office/powerpoint/2010/main" val="409484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People to Know!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670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sz="2400" dirty="0"/>
          </a:p>
          <a:p>
            <a:r>
              <a:rPr lang="en-US" sz="2400" b="1" dirty="0"/>
              <a:t>CCC Coordinators</a:t>
            </a:r>
          </a:p>
          <a:p>
            <a:pPr lvl="1"/>
            <a:r>
              <a:rPr lang="en-US" sz="2400" dirty="0"/>
              <a:t>Danielle Seifert			All Students</a:t>
            </a:r>
          </a:p>
          <a:p>
            <a:pPr lvl="1"/>
            <a:r>
              <a:rPr lang="en-US" sz="2400" dirty="0" err="1"/>
              <a:t>Munira</a:t>
            </a:r>
            <a:r>
              <a:rPr lang="en-US" sz="2400" dirty="0"/>
              <a:t> Mohamed		All Students</a:t>
            </a:r>
          </a:p>
        </p:txBody>
      </p:sp>
      <p:pic>
        <p:nvPicPr>
          <p:cNvPr id="2050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CB064B6A-EA4A-4D67-9136-A878DADA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DlwNWXNRfcDk9kMQ1Pzuj8GJ9R-JmY0cSlQQX3Xg-2FEPHiv5vkdjCt7J7VNgk3GD9eCixD4FX9O8WQ1DPo9zNgTf7feqzCNvXZTj-mYPkAZfNDQgH3RVoJWthTjSLLVrwqdrjf_ldc">
            <a:extLst>
              <a:ext uri="{FF2B5EF4-FFF2-40B4-BE49-F238E27FC236}">
                <a16:creationId xmlns:a16="http://schemas.microsoft.com/office/drawing/2014/main" id="{7633C9B2-3507-4460-8018-15745F21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42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Loans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17675"/>
            <a:ext cx="8305800" cy="5153025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itchFamily="34" charset="-128"/>
              </a:rPr>
              <a:t>Student or parent debt</a:t>
            </a:r>
          </a:p>
          <a:p>
            <a:pPr eaLnBrk="1" hangingPunct="1"/>
            <a:r>
              <a:rPr lang="en-US" altLang="en-US" sz="3200">
                <a:ea typeface="ＭＳ Ｐゴシック" pitchFamily="34" charset="-128"/>
              </a:rPr>
              <a:t>Must be repaid</a:t>
            </a:r>
          </a:p>
          <a:p>
            <a:pPr eaLnBrk="1" hangingPunct="1"/>
            <a:r>
              <a:rPr lang="en-US" altLang="en-US" sz="3200">
                <a:ea typeface="ＭＳ Ｐゴシック" pitchFamily="34" charset="-128"/>
              </a:rPr>
              <a:t>Payments can be deferred while enrolled</a:t>
            </a:r>
          </a:p>
          <a:p>
            <a:pPr eaLnBrk="1" hangingPunct="1"/>
            <a:r>
              <a:rPr lang="en-US" altLang="en-US" sz="3200">
                <a:ea typeface="ＭＳ Ｐゴシック" pitchFamily="34" charset="-128"/>
              </a:rPr>
              <a:t>Repayment typically 10 years</a:t>
            </a:r>
          </a:p>
          <a:p>
            <a:pPr eaLnBrk="1" hangingPunct="1"/>
            <a:r>
              <a:rPr lang="en-US" altLang="en-US" sz="3200">
                <a:ea typeface="ＭＳ Ｐゴシック" pitchFamily="34" charset="-128"/>
              </a:rPr>
              <a:t>Students don’t need to borrow every dollar in their financial aid package</a:t>
            </a:r>
          </a:p>
          <a:p>
            <a:pPr eaLnBrk="1" hangingPunct="1"/>
            <a:r>
              <a:rPr lang="en-US" altLang="en-US" sz="3200">
                <a:ea typeface="ＭＳ Ｐゴシック" pitchFamily="34" charset="-128"/>
              </a:rPr>
              <a:t>Repayment calculator available at </a:t>
            </a:r>
            <a:r>
              <a:rPr lang="en-US" altLang="en-US" sz="2800">
                <a:ea typeface="ＭＳ Ｐゴシック" pitchFamily="34" charset="-128"/>
                <a:hlinkClick r:id="rId3"/>
              </a:rPr>
              <a:t>http://www.studentloans.gov</a:t>
            </a:r>
            <a:endParaRPr lang="en-US" altLang="en-US" sz="28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978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Types of Loans</a:t>
            </a:r>
          </a:p>
        </p:txBody>
      </p:sp>
      <p:graphicFrame>
        <p:nvGraphicFramePr>
          <p:cNvPr id="64553" name="Group 41"/>
          <p:cNvGraphicFramePr>
            <a:graphicFrameLocks noGrp="1"/>
          </p:cNvGraphicFramePr>
          <p:nvPr>
            <p:extLst/>
          </p:nvPr>
        </p:nvGraphicFramePr>
        <p:xfrm>
          <a:off x="152399" y="2057400"/>
          <a:ext cx="8229601" cy="4139344"/>
        </p:xfrm>
        <a:graphic>
          <a:graphicData uri="http://schemas.openxmlformats.org/drawingml/2006/table">
            <a:tbl>
              <a:tblPr/>
              <a:tblGrid>
                <a:gridCol w="218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8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Interest Rate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(2017-18 Year)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Repayment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Additional Info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Stafford Direct Loan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Subsidized and Unsubsidized: 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4.45% Fixed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 after school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Subsidized: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interest charged while in school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Unsubsidized: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interest accrues while in school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7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Parent PLUS Loan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7.00%  Fixed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be deferred until 6 months after school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Interest accrues while student is in school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Loan is in parent’s name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Alternative/ Private Loans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Fixed or Variable rate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 repayment terms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Interest accrues while student is in school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Loan is in student’s name, but requires co-signer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76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1750" y="228600"/>
            <a:ext cx="8426450" cy="812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How is Aid Eligibility Determined?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0060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100" b="1" dirty="0">
                <a:ea typeface="ＭＳ Ｐゴシック" pitchFamily="34" charset="-128"/>
              </a:rPr>
              <a:t>The Free Application for Federal Student Aid (FAFSA)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>
                <a:ea typeface="ＭＳ Ｐゴシック" pitchFamily="34" charset="-128"/>
              </a:rPr>
              <a:t>Required</a:t>
            </a:r>
            <a:r>
              <a:rPr lang="en-US" sz="2800" dirty="0">
                <a:ea typeface="ＭＳ Ｐゴシック" pitchFamily="34" charset="-128"/>
              </a:rPr>
              <a:t> for federal, state and institutional aid programs</a:t>
            </a:r>
            <a:br>
              <a:rPr lang="en-US" sz="2800" dirty="0">
                <a:ea typeface="ＭＳ Ｐゴシック" pitchFamily="34" charset="-128"/>
              </a:rPr>
            </a:br>
            <a:endParaRPr lang="en-US" sz="2800" dirty="0">
              <a:ea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ea typeface="ＭＳ Ｐゴシック" pitchFamily="34" charset="-128"/>
              </a:rPr>
              <a:t>The CSS/Financial Aid PROFILE</a:t>
            </a:r>
            <a:endParaRPr lang="en-US" sz="3200" b="1" baseline="30000" dirty="0">
              <a:ea typeface="ＭＳ Ｐゴシック" pitchFamily="34" charset="-128"/>
            </a:endParaRPr>
          </a:p>
          <a:p>
            <a:pPr marL="571500" lvl="2" indent="-246888">
              <a:buFont typeface="Wingdings 2"/>
              <a:buChar char=""/>
              <a:defRPr/>
            </a:pPr>
            <a:r>
              <a:rPr lang="en-US" sz="2600" b="1" dirty="0">
                <a:ea typeface="ＭＳ Ｐゴシック" pitchFamily="34" charset="-128"/>
              </a:rPr>
              <a:t>May be required </a:t>
            </a:r>
            <a:r>
              <a:rPr lang="en-US" sz="2600" dirty="0">
                <a:ea typeface="ＭＳ Ｐゴシック" pitchFamily="34" charset="-128"/>
              </a:rPr>
              <a:t>by higher-cost, private colleges to determine eligibility for institutional aid programs</a:t>
            </a:r>
          </a:p>
          <a:p>
            <a:pPr marL="571500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>
                <a:ea typeface="ＭＳ Ｐゴシック" pitchFamily="34" charset="-128"/>
              </a:rPr>
              <a:t>Three schools in MN require the PROFILE:</a:t>
            </a:r>
          </a:p>
          <a:p>
            <a:pPr marL="1028700" lvl="3" indent="-246888">
              <a:buFont typeface="Wingdings 2"/>
              <a:buChar char=""/>
              <a:defRPr/>
            </a:pPr>
            <a:r>
              <a:rPr lang="en-US" sz="2600" dirty="0">
                <a:ea typeface="ＭＳ Ｐゴシック" pitchFamily="34" charset="-128"/>
              </a:rPr>
              <a:t>Carleton, Macalester and St. Olaf</a:t>
            </a:r>
            <a:br>
              <a:rPr lang="en-US" sz="2600" dirty="0">
                <a:ea typeface="ＭＳ Ｐゴシック" pitchFamily="34" charset="-128"/>
              </a:rPr>
            </a:br>
            <a:endParaRPr lang="en-US" sz="2600" dirty="0">
              <a:ea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>
                <a:ea typeface="ＭＳ Ｐゴシック" pitchFamily="34" charset="-128"/>
              </a:rPr>
              <a:t>College supplemental application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Always check with individual colleges to find out required applications and deadlines!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Times" pitchFamily="-109" charset="0"/>
              <a:buNone/>
              <a:defRPr/>
            </a:pP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34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b="1" dirty="0">
                <a:solidFill>
                  <a:srgbClr val="753E3E"/>
                </a:solidFill>
              </a:rPr>
              <a:t>FAFSA on the Web</a:t>
            </a:r>
            <a:br>
              <a:rPr lang="en-US" sz="4000" b="1" dirty="0">
                <a:solidFill>
                  <a:srgbClr val="753E3E"/>
                </a:solidFill>
              </a:rPr>
            </a:br>
            <a:r>
              <a:rPr lang="en-US" sz="2600" b="1" u="sng" dirty="0">
                <a:solidFill>
                  <a:srgbClr val="0000FF"/>
                </a:solidFill>
              </a:rPr>
              <a:t>www.fafsa.gov</a:t>
            </a:r>
            <a:br>
              <a:rPr lang="en-US" sz="2600" b="1" u="sng" dirty="0">
                <a:solidFill>
                  <a:srgbClr val="6600CC"/>
                </a:solidFill>
              </a:rPr>
            </a:br>
            <a:endParaRPr lang="en-US" sz="2600" b="1" u="sng" dirty="0">
              <a:solidFill>
                <a:srgbClr val="6600CC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19671"/>
            <a:ext cx="4191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Completing and processing the FAFSA  is free!</a:t>
            </a:r>
          </a:p>
          <a:p>
            <a:pPr eaLnBrk="1" hangingPunct="1">
              <a:lnSpc>
                <a:spcPct val="85000"/>
              </a:lnSpc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NEVER pay a fee to file the FAFSA.</a:t>
            </a:r>
          </a:p>
          <a:p>
            <a:pPr eaLnBrk="1" hangingPunct="1">
              <a:lnSpc>
                <a:spcPct val="85000"/>
              </a:lnSpc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Complete the FAFSA after 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October 1st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of your senior year</a:t>
            </a:r>
          </a:p>
          <a:p>
            <a:pPr eaLnBrk="1" hangingPunct="1">
              <a:lnSpc>
                <a:spcPct val="85000"/>
              </a:lnSpc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Have to file a new FAFSA every year</a:t>
            </a:r>
          </a:p>
          <a:p>
            <a:pPr eaLnBrk="1" hangingPunct="1">
              <a:lnSpc>
                <a:spcPct val="85000"/>
              </a:lnSpc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09280"/>
            <a:ext cx="437638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309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8600" y="5334000"/>
            <a:ext cx="5029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Information you need for the FAFSA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Student</a:t>
            </a:r>
          </a:p>
          <a:p>
            <a:pPr lvl="2"/>
            <a:r>
              <a:rPr lang="en-US" dirty="0"/>
              <a:t>Name, date of birth, SSN, contact info</a:t>
            </a:r>
          </a:p>
          <a:p>
            <a:pPr lvl="2"/>
            <a:r>
              <a:rPr lang="en-US" dirty="0"/>
              <a:t>Education history</a:t>
            </a:r>
          </a:p>
          <a:p>
            <a:pPr lvl="2"/>
            <a:r>
              <a:rPr lang="en-US" dirty="0"/>
              <a:t>School FAFSA codes</a:t>
            </a:r>
          </a:p>
          <a:p>
            <a:pPr lvl="1"/>
            <a:r>
              <a:rPr lang="en-US" dirty="0"/>
              <a:t>Parent</a:t>
            </a:r>
          </a:p>
          <a:p>
            <a:pPr lvl="2"/>
            <a:r>
              <a:rPr lang="en-US" dirty="0"/>
              <a:t>Name, date of birth, SSN, contact info</a:t>
            </a:r>
          </a:p>
          <a:p>
            <a:pPr lvl="2"/>
            <a:r>
              <a:rPr lang="en-US" dirty="0"/>
              <a:t>Marital status</a:t>
            </a:r>
          </a:p>
          <a:p>
            <a:pPr lvl="2"/>
            <a:r>
              <a:rPr lang="en-US" dirty="0"/>
              <a:t>Household size and </a:t>
            </a:r>
            <a:br>
              <a:rPr lang="en-US" dirty="0"/>
            </a:br>
            <a:r>
              <a:rPr lang="en-US" dirty="0"/>
              <a:t># of students in college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</a:t>
            </a:r>
          </a:p>
          <a:p>
            <a:pPr lvl="1"/>
            <a:r>
              <a:rPr lang="en-US" sz="1800" dirty="0"/>
              <a:t>Student</a:t>
            </a:r>
          </a:p>
          <a:p>
            <a:pPr lvl="2"/>
            <a:r>
              <a:rPr lang="en-US" sz="1800" dirty="0"/>
              <a:t>W2s (if student worked)</a:t>
            </a:r>
          </a:p>
          <a:p>
            <a:pPr lvl="2"/>
            <a:r>
              <a:rPr lang="en-US" sz="1800" dirty="0"/>
              <a:t>1040 (if student filed taxes)</a:t>
            </a:r>
          </a:p>
          <a:p>
            <a:pPr lvl="1"/>
            <a:r>
              <a:rPr lang="en-US" dirty="0"/>
              <a:t>Parent</a:t>
            </a:r>
          </a:p>
          <a:p>
            <a:pPr lvl="2"/>
            <a:r>
              <a:rPr lang="en-US" dirty="0"/>
              <a:t>W2s (if parent(s) worked)</a:t>
            </a:r>
          </a:p>
          <a:p>
            <a:pPr lvl="2"/>
            <a:r>
              <a:rPr lang="en-US" dirty="0"/>
              <a:t>1040 (if parent(s) filed taxes)</a:t>
            </a:r>
          </a:p>
          <a:p>
            <a:pPr lvl="2"/>
            <a:r>
              <a:rPr lang="en-US" dirty="0"/>
              <a:t>Information on assets</a:t>
            </a:r>
          </a:p>
          <a:p>
            <a:pPr lvl="3"/>
            <a:r>
              <a:rPr lang="en-US" dirty="0"/>
              <a:t>Cash/savings/checking accounts</a:t>
            </a:r>
          </a:p>
          <a:p>
            <a:pPr lvl="3"/>
            <a:r>
              <a:rPr lang="en-US" dirty="0"/>
              <a:t>Property (besides home)</a:t>
            </a:r>
          </a:p>
          <a:p>
            <a:pPr lvl="3"/>
            <a:r>
              <a:rPr lang="en-US" dirty="0"/>
              <a:t>Business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5334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If parents are separated or divorced, only need custodial parent’s information.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Custodial parent is the parent that the student lives with more than 50% of the time</a:t>
            </a:r>
          </a:p>
        </p:txBody>
      </p:sp>
    </p:spTree>
    <p:extLst>
      <p:ext uri="{BB962C8B-B14F-4D97-AF65-F5344CB8AC3E}">
        <p14:creationId xmlns:p14="http://schemas.microsoft.com/office/powerpoint/2010/main" val="893458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8458200" cy="487680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Aft>
                <a:spcPts val="1200"/>
              </a:spcAft>
            </a:pPr>
            <a:r>
              <a:rPr lang="en-US" sz="2800" dirty="0"/>
              <a:t> Put your name and SSN on FAFSA exactly how it appears on your social security card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/>
              <a:t> Refer to completed federal income tax return and consult instructions for proper line references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/>
              <a:t> If entry is zero or none, enter 0--don’t leave blank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/>
              <a:t>Enter school code(s)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/>
              <a:t>Student and one parent must both sign dependent student’s FAFSA</a:t>
            </a:r>
          </a:p>
          <a:p>
            <a:pPr marL="400050" lvl="1" indent="0">
              <a:spcAft>
                <a:spcPts val="1200"/>
              </a:spcAft>
            </a:pPr>
            <a:r>
              <a:rPr lang="en-US" sz="1800" dirty="0"/>
              <a:t>Sign with FSA User ID and Password</a:t>
            </a:r>
          </a:p>
          <a:p>
            <a:pPr marL="400050" lvl="1" indent="0">
              <a:spcAft>
                <a:spcPts val="1200"/>
              </a:spcAft>
            </a:pPr>
            <a:r>
              <a:rPr lang="en-US" sz="1800" dirty="0">
                <a:hlinkClick r:id="rId3"/>
              </a:rPr>
              <a:t>https://fsaid.ed.gov/</a:t>
            </a:r>
            <a:endParaRPr lang="en-US" sz="180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753E3E"/>
                </a:solidFill>
              </a:rPr>
              <a:t>Be careful…</a:t>
            </a:r>
          </a:p>
        </p:txBody>
      </p:sp>
    </p:spTree>
    <p:extLst>
      <p:ext uri="{BB962C8B-B14F-4D97-AF65-F5344CB8AC3E}">
        <p14:creationId xmlns:p14="http://schemas.microsoft.com/office/powerpoint/2010/main" val="3482909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Prior </a:t>
            </a:r>
            <a:r>
              <a:rPr lang="en-US" b="1" dirty="0" err="1">
                <a:solidFill>
                  <a:schemeClr val="accent2"/>
                </a:solidFill>
              </a:rPr>
              <a:t>Prior</a:t>
            </a:r>
            <a:r>
              <a:rPr lang="en-US" b="1" dirty="0">
                <a:solidFill>
                  <a:schemeClr val="accent2"/>
                </a:solidFill>
              </a:rPr>
              <a:t>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/>
              <a:t>Starting with the 2017-18 Academic Year, both FAFSA and the CSS PROFILE will move to asking for financial information for the prior, prior year</a:t>
            </a:r>
          </a:p>
          <a:p>
            <a:r>
              <a:rPr lang="en-US" b="1" dirty="0"/>
              <a:t>This means that the 2019-20 FAFSA/PROFILE will ask for 2017 financial information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Fill out forms earlier (FAFSA will start in October)</a:t>
            </a:r>
          </a:p>
          <a:p>
            <a:pPr lvl="1"/>
            <a:r>
              <a:rPr lang="en-US" dirty="0"/>
              <a:t>Families will have final numbers</a:t>
            </a:r>
          </a:p>
          <a:p>
            <a:pPr lvl="1"/>
            <a:r>
              <a:rPr lang="en-US" dirty="0"/>
              <a:t>Possibly have financial aid awards earlier?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More appeals due to using older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49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IRS Data Retrieval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New option in 2012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Link to IRS website out of FAFSA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Information will be masked on the FAFSA.</a:t>
            </a:r>
          </a:p>
          <a:p>
            <a:pPr lvl="1"/>
            <a:r>
              <a:rPr lang="en-US" b="1" dirty="0"/>
              <a:t>You will not be able to see the actual numbers.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48125" cy="424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975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16002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Expected Family Contribution (EFC)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4038600"/>
            <a:ext cx="8305800" cy="25146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The EFC is an INDEX NUMBER calculated from the information you provide on the FAFSA according to a formula established by law.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It is NOT what you will actually end up paying for college!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You can get an estimate of your EFC using the FAFSA 4-caster tool at: </a:t>
            </a:r>
            <a:r>
              <a:rPr lang="en-US" sz="2400" dirty="0">
                <a:hlinkClick r:id="rId3"/>
              </a:rPr>
              <a:t>www.fafsa.gov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pic>
        <p:nvPicPr>
          <p:cNvPr id="38917" name="Picture 5" descr="MPj039580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05000"/>
            <a:ext cx="2976563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039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Student Aid Report (SAR)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Emailed to student a few days after FAFSA submitted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Will contain all the info you entered on FAFSA and the EFC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Look it over and check for mistakes</a:t>
            </a:r>
          </a:p>
          <a:p>
            <a:pPr lvl="1"/>
            <a:r>
              <a:rPr lang="en-US" dirty="0"/>
              <a:t>Income of $780,000 instead of $78,000?</a:t>
            </a:r>
          </a:p>
          <a:p>
            <a:pPr lvl="1"/>
            <a:r>
              <a:rPr lang="en-US" dirty="0"/>
              <a:t>If you find mistake, go back into FAFSA and correct the error</a:t>
            </a:r>
          </a:p>
        </p:txBody>
      </p:sp>
    </p:spTree>
    <p:extLst>
      <p:ext uri="{BB962C8B-B14F-4D97-AF65-F5344CB8AC3E}">
        <p14:creationId xmlns:p14="http://schemas.microsoft.com/office/powerpoint/2010/main" val="373801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</a:t>
            </a:r>
          </a:p>
          <a:p>
            <a:pPr lvl="2"/>
            <a:r>
              <a:rPr lang="en-US" dirty="0"/>
              <a:t> Project Manager (aka “The Application Doer”, “The Appointment Maker”, “The Requester of Letters”)</a:t>
            </a:r>
          </a:p>
          <a:p>
            <a:r>
              <a:rPr lang="en-US" dirty="0"/>
              <a:t>Parent</a:t>
            </a:r>
          </a:p>
          <a:p>
            <a:pPr lvl="2"/>
            <a:r>
              <a:rPr lang="en-US" dirty="0"/>
              <a:t>Provide supporting conversations</a:t>
            </a:r>
          </a:p>
          <a:p>
            <a:pPr lvl="2"/>
            <a:r>
              <a:rPr lang="en-US" dirty="0"/>
              <a:t>Providing reality checks (financial resources, fit)</a:t>
            </a:r>
          </a:p>
          <a:p>
            <a:r>
              <a:rPr lang="en-US" dirty="0"/>
              <a:t>Counselor/Career Center Coordinator</a:t>
            </a:r>
          </a:p>
          <a:p>
            <a:pPr lvl="2"/>
            <a:r>
              <a:rPr lang="en-US" dirty="0"/>
              <a:t>Answer questions</a:t>
            </a:r>
          </a:p>
          <a:p>
            <a:pPr lvl="2"/>
            <a:r>
              <a:rPr lang="en-US" dirty="0"/>
              <a:t>Provide resources</a:t>
            </a:r>
          </a:p>
          <a:p>
            <a:pPr lvl="2"/>
            <a:r>
              <a:rPr lang="en-US" dirty="0"/>
              <a:t>Send transcripts and forms/writing letters/assisting teachers</a:t>
            </a:r>
          </a:p>
          <a:p>
            <a:pPr lvl="2"/>
            <a:r>
              <a:rPr lang="en-US" dirty="0"/>
              <a:t>Provide reality checks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52DFA5DB-73ED-4A56-8E7A-669722EB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CSS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/>
              <a:t>Much more nuanced and in-depth financial aid form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be completed any time after October 1</a:t>
            </a:r>
            <a:r>
              <a:rPr lang="en-US" baseline="30000" dirty="0"/>
              <a:t>st</a:t>
            </a:r>
            <a:br>
              <a:rPr lang="en-US" baseline="30000" dirty="0"/>
            </a:br>
            <a:endParaRPr lang="en-US" dirty="0"/>
          </a:p>
          <a:p>
            <a:r>
              <a:rPr lang="en-US" dirty="0"/>
              <a:t>Cost = $25 for your first college</a:t>
            </a:r>
          </a:p>
          <a:p>
            <a:pPr lvl="1"/>
            <a:r>
              <a:rPr lang="en-US" dirty="0"/>
              <a:t>Additional schools are $16 each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Automatic Fee Waiver does kick in for families below a certain income threshold</a:t>
            </a:r>
          </a:p>
          <a:p>
            <a:pPr lvl="1"/>
            <a:r>
              <a:rPr lang="en-US" dirty="0"/>
              <a:t>Mostly families receiving government benefits such as free/reduced lunch</a:t>
            </a:r>
          </a:p>
        </p:txBody>
      </p:sp>
    </p:spTree>
    <p:extLst>
      <p:ext uri="{BB962C8B-B14F-4D97-AF65-F5344CB8AC3E}">
        <p14:creationId xmlns:p14="http://schemas.microsoft.com/office/powerpoint/2010/main" val="3365457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CSS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Families will provide their 2017 information</a:t>
            </a:r>
          </a:p>
          <a:p>
            <a:pPr lvl="1"/>
            <a:r>
              <a:rPr lang="en-US" sz="3000" dirty="0"/>
              <a:t>Will also ask for estimates of 2018 AND 2019</a:t>
            </a:r>
          </a:p>
          <a:p>
            <a:pPr lvl="2"/>
            <a:r>
              <a:rPr lang="en-US" sz="2200" dirty="0"/>
              <a:t>These estimates are ESTIMATES, do they best you can but don’t worry about trying to be exact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Special Circumstances/Explanation Section</a:t>
            </a:r>
            <a:br>
              <a:rPr lang="en-US" sz="3000" dirty="0"/>
            </a:br>
            <a:endParaRPr lang="en-US" sz="30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3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CSS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a lot of allowances for family income</a:t>
            </a:r>
          </a:p>
          <a:p>
            <a:pPr lvl="1"/>
            <a:r>
              <a:rPr lang="en-US" dirty="0"/>
              <a:t>Allowances include:</a:t>
            </a:r>
          </a:p>
          <a:p>
            <a:pPr lvl="2"/>
            <a:r>
              <a:rPr lang="en-US" dirty="0"/>
              <a:t>Retirement</a:t>
            </a:r>
          </a:p>
          <a:p>
            <a:pPr lvl="2"/>
            <a:r>
              <a:rPr lang="en-US" dirty="0"/>
              <a:t>Future Education Needs</a:t>
            </a:r>
          </a:p>
          <a:p>
            <a:pPr lvl="2"/>
            <a:r>
              <a:rPr lang="en-US" dirty="0"/>
              <a:t>Medical/Dental Expenses</a:t>
            </a:r>
          </a:p>
          <a:p>
            <a:pPr lvl="2"/>
            <a:r>
              <a:rPr lang="en-US" dirty="0"/>
              <a:t>Cost of Living Adjustments</a:t>
            </a:r>
          </a:p>
          <a:p>
            <a:pPr lvl="2"/>
            <a:endParaRPr lang="en-US" dirty="0"/>
          </a:p>
          <a:p>
            <a:r>
              <a:rPr lang="en-US" dirty="0"/>
              <a:t>Asks more questions about assets</a:t>
            </a:r>
          </a:p>
          <a:p>
            <a:pPr lvl="1"/>
            <a:r>
              <a:rPr lang="en-US" dirty="0"/>
              <a:t>Gets into more specifics of potential family assets</a:t>
            </a:r>
          </a:p>
          <a:p>
            <a:pPr lvl="2"/>
            <a:r>
              <a:rPr lang="en-US" dirty="0"/>
              <a:t>Does the family have a 529 plan?</a:t>
            </a:r>
          </a:p>
          <a:p>
            <a:pPr lvl="2"/>
            <a:r>
              <a:rPr lang="en-US" dirty="0"/>
              <a:t>Home equity</a:t>
            </a:r>
          </a:p>
          <a:p>
            <a:pPr lvl="2"/>
            <a:r>
              <a:rPr lang="en-US" dirty="0"/>
              <a:t>Trusts</a:t>
            </a:r>
          </a:p>
          <a:p>
            <a:pPr lvl="1"/>
            <a:r>
              <a:rPr lang="en-US" dirty="0"/>
              <a:t>Does ask about retirement assets, but not included in the formula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93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2011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828800"/>
            <a:ext cx="8305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/>
              <a:t> At least 24 years old by December 31</a:t>
            </a:r>
            <a:r>
              <a:rPr lang="en-US" sz="2400" baseline="30000"/>
              <a:t>st</a:t>
            </a:r>
            <a:r>
              <a:rPr lang="en-US" sz="2400"/>
              <a:t> of the award year covered by the FAFSA</a:t>
            </a:r>
          </a:p>
          <a:p>
            <a:pPr marL="0" indent="0" algn="ctr" eaLnBrk="1" hangingPunct="1">
              <a:lnSpc>
                <a:spcPct val="60000"/>
              </a:lnSpc>
              <a:spcAft>
                <a:spcPts val="1200"/>
              </a:spcAft>
            </a:pPr>
            <a:r>
              <a:rPr lang="en-US" sz="2400"/>
              <a:t> Graduate or professional student</a:t>
            </a:r>
          </a:p>
          <a:p>
            <a:pPr marL="0" indent="0" algn="ctr" eaLnBrk="1" hangingPunct="1">
              <a:lnSpc>
                <a:spcPct val="60000"/>
              </a:lnSpc>
              <a:spcAft>
                <a:spcPts val="1200"/>
              </a:spcAft>
            </a:pPr>
            <a:r>
              <a:rPr lang="en-US" sz="2400"/>
              <a:t> Married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/>
              <a:t> Has legal dependents other than a spouse who receive more than one half of their support from the student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/>
              <a:t> Is an orphan, in foster care, or ward of the court</a:t>
            </a:r>
          </a:p>
          <a:p>
            <a:pPr marL="0" indent="0" algn="ctr" eaLnBrk="1" hangingPunct="1">
              <a:lnSpc>
                <a:spcPct val="60000"/>
              </a:lnSpc>
              <a:spcAft>
                <a:spcPts val="1200"/>
              </a:spcAft>
            </a:pPr>
            <a:r>
              <a:rPr lang="en-US" sz="2400"/>
              <a:t> On active duty or veteran of the U.S. Armed Forces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en-US" sz="2400"/>
              <a:t> Emancipated minor or in legal guardianship as determined by a court 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en-US" sz="2400"/>
              <a:t> Has been determined to be homeless by an authorized official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753E3E"/>
                </a:solidFill>
              </a:rPr>
              <a:t>What makes a student “independent”?</a:t>
            </a:r>
          </a:p>
        </p:txBody>
      </p:sp>
    </p:spTree>
    <p:extLst>
      <p:ext uri="{BB962C8B-B14F-4D97-AF65-F5344CB8AC3E}">
        <p14:creationId xmlns:p14="http://schemas.microsoft.com/office/powerpoint/2010/main" val="41846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2011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828800"/>
            <a:ext cx="8305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3200" dirty="0"/>
              <a:t>Minnesota version of the FAFSA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dirty="0"/>
              <a:t>Accepted at all MN schools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dirty="0"/>
              <a:t>Allows for in-state tuition prices, MN State Grant and State Work Study funds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 Eligibility Requirements: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Attend a MN high school for three years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Graduate from a MN high school or earn a GED in Minnesota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Register for Selective Service (males only)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Send in tax information to the MN Office of Higher Ed – if family filed taxes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br>
              <a:rPr lang="en-US" sz="2400" dirty="0"/>
            </a:br>
            <a:endParaRPr lang="en-US" sz="2400" dirty="0"/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br>
              <a:rPr lang="en-US" dirty="0"/>
            </a:br>
            <a:endParaRPr lang="en-US" sz="2400" dirty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89916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753E3E"/>
                </a:solidFill>
              </a:rPr>
              <a:t>MN DREAM Act</a:t>
            </a:r>
          </a:p>
        </p:txBody>
      </p:sp>
    </p:spTree>
    <p:extLst>
      <p:ext uri="{BB962C8B-B14F-4D97-AF65-F5344CB8AC3E}">
        <p14:creationId xmlns:p14="http://schemas.microsoft.com/office/powerpoint/2010/main" val="2114410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Review Aid Awards Carefully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600200"/>
            <a:ext cx="434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Compare: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Costs of Attendance (COA)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Total amount of aid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Types of aid offered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Amount of gift aid (grant/scholarship)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Amount of loan (interest rate, repayment terms,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495800" y="1600200"/>
            <a:ext cx="4343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Ask Questions: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Is the grant and/or scholarship renewable?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What are the terms for renewing? (GPA, number of credits, course of study,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Is the amount of work-study realistic?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Will aid change from year to year?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>
                <a:sym typeface="Wingdings" pitchFamily="2" charset="2"/>
              </a:rPr>
              <a:t>Will aid increase if COA increases?</a:t>
            </a:r>
          </a:p>
        </p:txBody>
      </p:sp>
    </p:spTree>
    <p:extLst>
      <p:ext uri="{BB962C8B-B14F-4D97-AF65-F5344CB8AC3E}">
        <p14:creationId xmlns:p14="http://schemas.microsoft.com/office/powerpoint/2010/main" val="1443741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Figure out Net Price and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38587" y="1600200"/>
            <a:ext cx="4748213" cy="4525963"/>
          </a:xfrm>
        </p:spPr>
        <p:txBody>
          <a:bodyPr>
            <a:normAutofit/>
          </a:bodyPr>
          <a:lstStyle/>
          <a:p>
            <a:r>
              <a:rPr lang="en-US" dirty="0"/>
              <a:t>Direct Charges</a:t>
            </a:r>
            <a:br>
              <a:rPr lang="en-US" dirty="0"/>
            </a:br>
            <a:r>
              <a:rPr lang="en-US" dirty="0"/>
              <a:t>- Grants/Scholarships</a:t>
            </a:r>
            <a:br>
              <a:rPr lang="en-US" dirty="0"/>
            </a:br>
            <a:r>
              <a:rPr lang="en-US" dirty="0"/>
              <a:t>= Net Price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 Price – Loans = Cost after guaranteed aid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 Price – Work Study – Federal Loans = Amount due out of pocket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524000"/>
            <a:ext cx="3481387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46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0"/>
            <a:ext cx="89916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Special Circumstances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When the numbers don’t tell the whole story or situation has changed (or is expected to change)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 Family situation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 Fluctuating/One-time income</a:t>
            </a: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 Change in employment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 Medical/dental expenses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 Marital status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Must be able to provide documentation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 Copies of bills, canceled checks, termination letters, etc.</a:t>
            </a:r>
          </a:p>
        </p:txBody>
      </p:sp>
    </p:spTree>
    <p:extLst>
      <p:ext uri="{BB962C8B-B14F-4D97-AF65-F5344CB8AC3E}">
        <p14:creationId xmlns:p14="http://schemas.microsoft.com/office/powerpoint/2010/main" val="246469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</a:rPr>
              <a:t>Appeal the award if there is a valid reason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9220200" cy="5334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3600" b="1" dirty="0">
                <a:solidFill>
                  <a:srgbClr val="63891F"/>
                </a:solidFill>
              </a:rPr>
              <a:t>Possibly valid reasons: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sz="2200" dirty="0"/>
              <a:t>You have a unique family situation that isn’t evident from the FAFSA data.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200" dirty="0"/>
              <a:t> 	Your family’s financial situation has changed since you completed the financial aid application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3200" b="1" dirty="0">
                <a:solidFill>
                  <a:srgbClr val="63891F"/>
                </a:solidFill>
              </a:rPr>
              <a:t>Probably not valid reasons: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200" dirty="0"/>
              <a:t>Another school gave me a better award.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200" dirty="0"/>
              <a:t>I heard/read I should “negotiate.”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2200" dirty="0"/>
              <a:t>My parents are unwilling to provide their  information/or unwilling to contribute.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2200" dirty="0"/>
              <a:t>My parents got married on your campus.</a:t>
            </a:r>
          </a:p>
        </p:txBody>
      </p:sp>
    </p:spTree>
    <p:extLst>
      <p:ext uri="{BB962C8B-B14F-4D97-AF65-F5344CB8AC3E}">
        <p14:creationId xmlns:p14="http://schemas.microsoft.com/office/powerpoint/2010/main" val="307539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/>
              <a:t>Steve Lindley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200" dirty="0"/>
              <a:t>Associate Director of Financial Aid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200" dirty="0">
                <a:hlinkClick r:id="rId2"/>
              </a:rPr>
              <a:t>lindley@stolaf.edu</a:t>
            </a:r>
            <a:endParaRPr lang="en-US" sz="32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200" dirty="0"/>
              <a:t>507-786-3521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2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/>
              <a:t>Step 1: Get organized and ask questions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/>
              <a:t>Step 2: Develop your college list 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/>
              <a:t>Step 3: Start college applications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/>
              <a:t>Step 4: Meet with counselor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/>
              <a:t>Step 5: Send ACT or SAT test scores to colleges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/>
              <a:t>Step 6: Complete and track applications 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/>
              <a:t>Step 7: Apply for Financial Aid</a:t>
            </a:r>
          </a:p>
          <a:p>
            <a:pPr marL="411480" lvl="1" indent="0">
              <a:buNone/>
              <a:defRPr/>
            </a:pPr>
            <a:r>
              <a:rPr lang="en-US" dirty="0"/>
              <a:t>Step 8: Apply for Scholarships </a:t>
            </a:r>
          </a:p>
          <a:p>
            <a:pPr marL="411480" lvl="1" indent="0">
              <a:buNone/>
              <a:defRPr/>
            </a:pPr>
            <a:endParaRPr lang="en-US" dirty="0"/>
          </a:p>
          <a:p>
            <a:pPr marL="0" lvl="1" indent="0" algn="ctr">
              <a:buNone/>
              <a:defRPr/>
            </a:pPr>
            <a:r>
              <a:rPr lang="en-US" i="1" dirty="0"/>
              <a:t>NOTE: You should send pieces (ACT scores, teacher recs, etc.) of your application as you complete them   </a:t>
            </a:r>
          </a:p>
          <a:p>
            <a:pPr marL="880110" lvl="1" indent="-514350">
              <a:lnSpc>
                <a:spcPct val="80000"/>
              </a:lnSpc>
              <a:buNone/>
            </a:pPr>
            <a:endParaRPr lang="en-US" dirty="0"/>
          </a:p>
          <a:p>
            <a:pPr marL="560070" indent="-514350">
              <a:lnSpc>
                <a:spcPct val="80000"/>
              </a:lnSpc>
            </a:pPr>
            <a:endParaRPr lang="en-US" sz="3100" dirty="0">
              <a:solidFill>
                <a:srgbClr val="002060"/>
              </a:solidFill>
            </a:endParaRPr>
          </a:p>
          <a:p>
            <a:pPr marL="560070" indent="-514350">
              <a:lnSpc>
                <a:spcPct val="80000"/>
              </a:lnSpc>
            </a:pPr>
            <a:endParaRPr lang="en-US" dirty="0"/>
          </a:p>
        </p:txBody>
      </p:sp>
      <p:pic>
        <p:nvPicPr>
          <p:cNvPr id="6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4EB8323E-D7AC-454B-8DFD-DDB65C9B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1: Get Organized and Ask Questions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/>
              <a:t>You will be making a leap into your future. You can do it.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Make informed choices</a:t>
            </a:r>
          </a:p>
          <a:p>
            <a:r>
              <a:rPr lang="en-US" dirty="0"/>
              <a:t>Engage with the process</a:t>
            </a:r>
          </a:p>
          <a:p>
            <a:r>
              <a:rPr lang="en-US" dirty="0"/>
              <a:t>Use your resources well</a:t>
            </a:r>
          </a:p>
          <a:p>
            <a:r>
              <a:rPr lang="en-US" dirty="0"/>
              <a:t>Remain calm and organized</a:t>
            </a:r>
          </a:p>
          <a:p>
            <a:r>
              <a:rPr lang="en-US" dirty="0"/>
              <a:t>The “best” school is the one that fits you best.  There is no one single “best" school for you.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mweb002\AppData\Local\Microsoft\Windows\Temporary Internet Files\Content.IE5\6XKZFESR\MP9004092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447800" cy="217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4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2396-60AC-4FFA-9A0B-708AE66F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7F7F7F"/>
                </a:solidFill>
              </a:rPr>
              <a:t>Career and College Center (CCC)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A530-203E-4F45-9FDE-42F2999B57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rgbClr val="F69D1A"/>
              </a:buClr>
            </a:pPr>
            <a:r>
              <a:rPr lang="en-US" sz="2000" dirty="0">
                <a:solidFill>
                  <a:prstClr val="black"/>
                </a:solidFill>
              </a:rPr>
              <a:t>Open M-F during the school day and after school in room #107</a:t>
            </a:r>
          </a:p>
          <a:p>
            <a:pPr lvl="0">
              <a:buClr>
                <a:srgbClr val="F69D1A"/>
              </a:buClr>
            </a:pPr>
            <a:r>
              <a:rPr lang="en-US" sz="2000" dirty="0">
                <a:solidFill>
                  <a:prstClr val="black"/>
                </a:solidFill>
              </a:rPr>
              <a:t>The CCC can help students with the following: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Create a post-secondary plan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Take inventories to increase self-awareness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Research careers/resume development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Scholarship search and assistance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Financial aid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College admission test information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Summer/community/volunteer/job opportunities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</a:rPr>
              <a:t>Washburn college access networks (</a:t>
            </a:r>
            <a:r>
              <a:rPr lang="en-US" sz="1800" dirty="0">
                <a:solidFill>
                  <a:prstClr val="black"/>
                </a:solidFill>
              </a:rPr>
              <a:t>TRIO ETS, TRIO UB, Project Success &amp; </a:t>
            </a:r>
            <a:r>
              <a:rPr lang="en-US" sz="1800" dirty="0" err="1">
                <a:solidFill>
                  <a:prstClr val="black"/>
                </a:solidFill>
              </a:rPr>
              <a:t>Genesys</a:t>
            </a:r>
            <a:r>
              <a:rPr lang="en-US" sz="1800" dirty="0">
                <a:solidFill>
                  <a:prstClr val="black"/>
                </a:solidFill>
              </a:rPr>
              <a:t> Works)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buClr>
                <a:srgbClr val="F69D1A"/>
              </a:buClr>
            </a:pPr>
            <a:r>
              <a:rPr lang="en-US" sz="2000" dirty="0">
                <a:solidFill>
                  <a:prstClr val="black"/>
                </a:solidFill>
              </a:rPr>
              <a:t>CCC Weekly Newsletter </a:t>
            </a:r>
          </a:p>
          <a:p>
            <a:pPr lvl="1">
              <a:buClr>
                <a:srgbClr val="F69D1A"/>
              </a:buClr>
            </a:pPr>
            <a:r>
              <a:rPr lang="en-US" sz="1700" dirty="0">
                <a:solidFill>
                  <a:prstClr val="black"/>
                </a:solidFill>
              </a:rPr>
              <a:t>Emailed through Naviance parent account/on CCC website</a:t>
            </a:r>
          </a:p>
          <a:p>
            <a:pPr lvl="0">
              <a:buClr>
                <a:srgbClr val="F69D1A"/>
              </a:buClr>
            </a:pPr>
            <a:r>
              <a:rPr lang="en-US" sz="2000" dirty="0">
                <a:solidFill>
                  <a:prstClr val="black"/>
                </a:solidFill>
              </a:rPr>
              <a:t>Washburn </a:t>
            </a:r>
            <a:r>
              <a:rPr lang="en-US" sz="2000" dirty="0" err="1">
                <a:solidFill>
                  <a:prstClr val="black"/>
                </a:solidFill>
              </a:rPr>
              <a:t>MnACC</a:t>
            </a:r>
            <a:r>
              <a:rPr lang="en-US" sz="2000" dirty="0">
                <a:solidFill>
                  <a:prstClr val="black"/>
                </a:solidFill>
              </a:rPr>
              <a:t> College Fair</a:t>
            </a:r>
          </a:p>
          <a:p>
            <a:pPr lvl="1">
              <a:buClr>
                <a:srgbClr val="F69D1A"/>
              </a:buClr>
            </a:pPr>
            <a:r>
              <a:rPr lang="en-US" sz="1700" dirty="0">
                <a:solidFill>
                  <a:prstClr val="black"/>
                </a:solidFill>
              </a:rPr>
              <a:t>Monday, October 8th from 9:30-11am</a:t>
            </a:r>
          </a:p>
          <a:p>
            <a:pPr lvl="0">
              <a:buClr>
                <a:srgbClr val="F69D1A"/>
              </a:buClr>
            </a:pPr>
            <a:r>
              <a:rPr lang="en-US" sz="2000" dirty="0">
                <a:solidFill>
                  <a:prstClr val="black"/>
                </a:solidFill>
              </a:rPr>
              <a:t>Project Success College Tours (Oct. 17-19 &amp; Nov. 1 &amp; 2)</a:t>
            </a:r>
          </a:p>
          <a:p>
            <a:pPr lvl="1">
              <a:buClr>
                <a:srgbClr val="F69D1A"/>
              </a:buClr>
            </a:pPr>
            <a:r>
              <a:rPr lang="en-US" sz="1700" dirty="0">
                <a:solidFill>
                  <a:prstClr val="black"/>
                </a:solidFill>
              </a:rPr>
              <a:t>Permission forms in the CCC or on PS website</a:t>
            </a:r>
          </a:p>
          <a:p>
            <a:pPr lvl="0">
              <a:buClr>
                <a:srgbClr val="F69D1A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E9A8B578-195E-4A1D-9C70-FC11C744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6CF1E-E30D-4755-8260-AFEE250AB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398" y="1905000"/>
            <a:ext cx="29489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1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5626-9662-4459-9E6C-435E02A5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990600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College &amp; Scholarship Rep Visits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A8BB-EC24-4728-ACAF-C7B5779392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sign up ahead of time in Naviance</a:t>
            </a:r>
          </a:p>
          <a:p>
            <a:r>
              <a:rPr lang="en-US" dirty="0"/>
              <a:t>Rep visit pass will be delivered to 1</a:t>
            </a:r>
            <a:r>
              <a:rPr lang="en-US" baseline="30000" dirty="0"/>
              <a:t>st</a:t>
            </a:r>
            <a:r>
              <a:rPr lang="en-US" dirty="0"/>
              <a:t> hour class the day of the visit</a:t>
            </a:r>
            <a:endParaRPr lang="en-US" sz="1500" dirty="0"/>
          </a:p>
          <a:p>
            <a:r>
              <a:rPr lang="en-US" dirty="0"/>
              <a:t>Must get teacher permission to miss class to meet with rep</a:t>
            </a:r>
          </a:p>
        </p:txBody>
      </p:sp>
      <p:pic>
        <p:nvPicPr>
          <p:cNvPr id="4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477F038D-2253-4A9D-AEFC-C1395248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83" y="260069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0DFA0A-A341-4770-BFAF-290C119B3F8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2" y="2209800"/>
            <a:ext cx="408304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5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Step 2: Develop College List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66"/>
                </a:solidFill>
              </a:rPr>
              <a:t>A good school is one that is a good </a:t>
            </a:r>
            <a:r>
              <a:rPr lang="en-US" i="1" dirty="0">
                <a:solidFill>
                  <a:srgbClr val="000066"/>
                </a:solidFill>
              </a:rPr>
              <a:t>fit</a:t>
            </a:r>
            <a:r>
              <a:rPr lang="en-US" dirty="0">
                <a:solidFill>
                  <a:srgbClr val="000066"/>
                </a:solidFill>
              </a:rPr>
              <a:t> for you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A school where you will be happy, engaged, grow and that meet your needs </a:t>
            </a:r>
          </a:p>
          <a:p>
            <a:pPr lvl="1"/>
            <a:endParaRPr lang="en-US" dirty="0">
              <a:solidFill>
                <a:srgbClr val="000066"/>
              </a:solidFill>
            </a:endParaRPr>
          </a:p>
          <a:p>
            <a:pPr lvl="1"/>
            <a:r>
              <a:rPr lang="en-US" dirty="0">
                <a:solidFill>
                  <a:srgbClr val="000066"/>
                </a:solidFill>
              </a:rPr>
              <a:t>Educational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Personal 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Social 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Financial</a:t>
            </a:r>
          </a:p>
          <a:p>
            <a:pPr lvl="1" eaLnBrk="1" hangingPunct="1"/>
            <a:endParaRPr lang="en-US" dirty="0"/>
          </a:p>
        </p:txBody>
      </p:sp>
      <p:pic>
        <p:nvPicPr>
          <p:cNvPr id="2050" name="Picture 2" descr="C:\Users\kesal098\AppData\Local\Microsoft\Windows\Temporary Internet Files\Content.IE5\ASNCIRNR\MC900088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16" y="3429000"/>
            <a:ext cx="2379084" cy="23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xvavRvmvyFDq5SW34L3mkKFPsHMnF4M0csBUEByztQv_PjhTr0egBOQaZ8UOEeAlNSsWv3n1HsAnP4h9wcc6GUhkGDpYQgopBqa2OI6glvJThez-kTuv8wyQPyrwBHzT1xz7Hdr57GE">
            <a:extLst>
              <a:ext uri="{FF2B5EF4-FFF2-40B4-BE49-F238E27FC236}">
                <a16:creationId xmlns:a16="http://schemas.microsoft.com/office/drawing/2014/main" id="{8BA545B5-8FFC-4E2C-9136-6A7909F9A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04865" cy="10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10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10949</TotalTime>
  <Words>2251</Words>
  <Application>Microsoft Office PowerPoint</Application>
  <PresentationFormat>On-screen Show (4:3)</PresentationFormat>
  <Paragraphs>449</Paragraphs>
  <Slides>49</Slides>
  <Notes>14</Notes>
  <HiddenSlides>8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ＭＳ Ｐゴシック</vt:lpstr>
      <vt:lpstr>Arial</vt:lpstr>
      <vt:lpstr>Calibri</vt:lpstr>
      <vt:lpstr>Century Gothic</vt:lpstr>
      <vt:lpstr>Courier New</vt:lpstr>
      <vt:lpstr>Palatino Linotype</vt:lpstr>
      <vt:lpstr>Times</vt:lpstr>
      <vt:lpstr>Times New Roman</vt:lpstr>
      <vt:lpstr>Tw Cen MT</vt:lpstr>
      <vt:lpstr>Univers LT Std 45 Light</vt:lpstr>
      <vt:lpstr>Wingdings</vt:lpstr>
      <vt:lpstr>Wingdings 2</vt:lpstr>
      <vt:lpstr>Median</vt:lpstr>
      <vt:lpstr>Executive</vt:lpstr>
      <vt:lpstr>PowerPoint Presentation</vt:lpstr>
      <vt:lpstr>People to Know!  </vt:lpstr>
      <vt:lpstr>People to Know!  </vt:lpstr>
      <vt:lpstr>Roles</vt:lpstr>
      <vt:lpstr>Order of Operations</vt:lpstr>
      <vt:lpstr>Step 1: Get Organized and Ask Questions  </vt:lpstr>
      <vt:lpstr>Career and College Center (CCC)</vt:lpstr>
      <vt:lpstr>College &amp; Scholarship Rep Visits  </vt:lpstr>
      <vt:lpstr>Step 2: Develop College List</vt:lpstr>
      <vt:lpstr>Step 2: Develop College List </vt:lpstr>
      <vt:lpstr>Step 2: Develop College List</vt:lpstr>
      <vt:lpstr>Scattergrams</vt:lpstr>
      <vt:lpstr>Step 3: Start College Applications</vt:lpstr>
      <vt:lpstr>Step 3: Start College Applications</vt:lpstr>
      <vt:lpstr>Step 3:  Complete Your Applications</vt:lpstr>
      <vt:lpstr>Essay Resource</vt:lpstr>
      <vt:lpstr>Step 4: Meet With Counselor</vt:lpstr>
      <vt:lpstr>Step 5: Send ACT/SAT scores</vt:lpstr>
      <vt:lpstr>Step 6: Complete and Track Applications</vt:lpstr>
      <vt:lpstr>U of MN Application</vt:lpstr>
      <vt:lpstr>Step 7: Apply for Financial Aid</vt:lpstr>
      <vt:lpstr>Step 8: Apply for Scholarships</vt:lpstr>
      <vt:lpstr>Senior Year Timeline</vt:lpstr>
      <vt:lpstr>Remember:</vt:lpstr>
      <vt:lpstr>Breakout Sessions</vt:lpstr>
      <vt:lpstr>Financial Aid (FAFSA and CSS PROFILE) at  Washburn HS</vt:lpstr>
      <vt:lpstr>Types of Financial Aid</vt:lpstr>
      <vt:lpstr>Grants (need-based) vs. Scholarships (merit-based)</vt:lpstr>
      <vt:lpstr>Student Employment Work-Study</vt:lpstr>
      <vt:lpstr>Loans</vt:lpstr>
      <vt:lpstr>Types of Loans</vt:lpstr>
      <vt:lpstr>How is Aid Eligibility Determined?</vt:lpstr>
      <vt:lpstr>FAFSA on the Web www.fafsa.gov </vt:lpstr>
      <vt:lpstr>Information you need for the FAFSA</vt:lpstr>
      <vt:lpstr>Be careful…</vt:lpstr>
      <vt:lpstr>Prior Prior Year?</vt:lpstr>
      <vt:lpstr>IRS Data Retrieval Tool</vt:lpstr>
      <vt:lpstr>Expected Family Contribution (EFC)</vt:lpstr>
      <vt:lpstr>Student Aid Report (SAR)</vt:lpstr>
      <vt:lpstr>CSS PROFILE</vt:lpstr>
      <vt:lpstr>CSS PROFILE</vt:lpstr>
      <vt:lpstr>CSS PROFILE</vt:lpstr>
      <vt:lpstr>What makes a student “independent”?</vt:lpstr>
      <vt:lpstr>MN DREAM Act</vt:lpstr>
      <vt:lpstr>Review Aid Awards Carefully</vt:lpstr>
      <vt:lpstr>Figure out Net Price and Cost</vt:lpstr>
      <vt:lpstr>      Special Circumstances</vt:lpstr>
      <vt:lpstr>Appeal the award if there is a valid reason</vt:lpstr>
      <vt:lpstr>Contact info</vt:lpstr>
    </vt:vector>
  </TitlesOfParts>
  <Company>Minneapolis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College Application Process</dc:title>
  <dc:creator>hecro001</dc:creator>
  <cp:lastModifiedBy>Loretta Collins</cp:lastModifiedBy>
  <cp:revision>138</cp:revision>
  <cp:lastPrinted>2018-09-20T14:40:21Z</cp:lastPrinted>
  <dcterms:created xsi:type="dcterms:W3CDTF">2012-10-16T18:37:55Z</dcterms:created>
  <dcterms:modified xsi:type="dcterms:W3CDTF">2018-09-20T14:41:17Z</dcterms:modified>
</cp:coreProperties>
</file>