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16" r:id="rId4"/>
    <p:sldId id="262" r:id="rId5"/>
    <p:sldId id="317" r:id="rId6"/>
    <p:sldId id="318" r:id="rId7"/>
    <p:sldId id="277" r:id="rId8"/>
    <p:sldId id="321" r:id="rId9"/>
    <p:sldId id="319" r:id="rId10"/>
    <p:sldId id="322" r:id="rId11"/>
    <p:sldId id="32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34" autoAdjust="0"/>
  </p:normalViewPr>
  <p:slideViewPr>
    <p:cSldViewPr>
      <p:cViewPr varScale="1">
        <p:scale>
          <a:sx n="47" d="100"/>
          <a:sy n="47" d="100"/>
        </p:scale>
        <p:origin x="135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5464F0-822B-4138-BE72-98DE97CB00F2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BE739C-630F-49D9-B020-A9506612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7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C81EE8-1DCB-4237-829A-34A5511ECFC8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F73F02-EDCC-4970-9596-91B5CD5D6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7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It’s all about the fit</a:t>
            </a:r>
          </a:p>
          <a:p>
            <a:r>
              <a:rPr lang="en-US" baseline="0" dirty="0" smtClean="0"/>
              <a:t>Where you go matters less than what you once you are there</a:t>
            </a:r>
          </a:p>
          <a:p>
            <a:r>
              <a:rPr lang="en-US" baseline="0" dirty="0" smtClean="0"/>
              <a:t>2000 4 year colleges; good education can be found at any of them</a:t>
            </a:r>
          </a:p>
          <a:p>
            <a:r>
              <a:rPr lang="en-US" baseline="0" dirty="0" smtClean="0"/>
              <a:t>Focus on the experience in those 4 years. After 1</a:t>
            </a:r>
            <a:r>
              <a:rPr lang="en-US" baseline="30000" dirty="0" smtClean="0"/>
              <a:t>st</a:t>
            </a:r>
            <a:r>
              <a:rPr lang="en-US" baseline="0" dirty="0" smtClean="0"/>
              <a:t> job or in grad school, no one cares where you went.</a:t>
            </a:r>
          </a:p>
          <a:p>
            <a:r>
              <a:rPr lang="en-US" baseline="0" dirty="0" smtClean="0"/>
              <a:t>90% accept almost everyone; 50 say no more than yes</a:t>
            </a:r>
          </a:p>
          <a:p>
            <a:r>
              <a:rPr lang="en-US" baseline="0" dirty="0" smtClean="0"/>
              <a:t>Parents priority- financial- need to have that talk; kids don’t understand amortization and loan payments – teaching? Private college? </a:t>
            </a:r>
          </a:p>
          <a:p>
            <a:r>
              <a:rPr lang="en-US" baseline="0" dirty="0" smtClean="0"/>
              <a:t>Cost, </a:t>
            </a:r>
            <a:r>
              <a:rPr lang="en-US" baseline="0" dirty="0" err="1" smtClean="0"/>
              <a:t>size,majors,location</a:t>
            </a:r>
            <a:r>
              <a:rPr lang="en-US" baseline="0" dirty="0" smtClean="0"/>
              <a:t>, selectivity, public/private</a:t>
            </a:r>
          </a:p>
          <a:p>
            <a:r>
              <a:rPr lang="en-US" baseline="0" dirty="0" smtClean="0"/>
              <a:t>“Americans love lists” -- # of applications, # of rejections brings status (do they crow about it)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73F02-EDCC-4970-9596-91B5CD5D69F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3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DIVISION 2?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73F02-EDCC-4970-9596-91B5CD5D69F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81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DIVISION 2?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73F02-EDCC-4970-9596-91B5CD5D69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6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3D1493-AFE2-406E-9A79-93B2E12D3C1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3D1493-AFE2-406E-9A79-93B2E12D3C1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3D1493-AFE2-406E-9A79-93B2E12D3C1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3D1493-AFE2-406E-9A79-93B2E12D3C1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3D1493-AFE2-406E-9A79-93B2E12D3C1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3D1493-AFE2-406E-9A79-93B2E12D3C1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SPRING POST-SECONDARY PLANNING NIGHT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7200"/>
            <a:ext cx="4752975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 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Fills out the application</a:t>
            </a:r>
          </a:p>
          <a:p>
            <a:pPr lvl="2"/>
            <a:r>
              <a:rPr lang="en-US" dirty="0" smtClean="0"/>
              <a:t>Essays, requesting recommendations</a:t>
            </a:r>
          </a:p>
          <a:p>
            <a:pPr lvl="1"/>
            <a:r>
              <a:rPr lang="en-US" dirty="0" smtClean="0"/>
              <a:t>Sends test scores to colleges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Naviance</a:t>
            </a:r>
            <a:r>
              <a:rPr lang="en-US" dirty="0" smtClean="0"/>
              <a:t> as a tracking tool</a:t>
            </a:r>
          </a:p>
          <a:p>
            <a:r>
              <a:rPr lang="en-US" dirty="0" smtClean="0"/>
              <a:t>Counselor	</a:t>
            </a:r>
          </a:p>
          <a:p>
            <a:pPr lvl="1"/>
            <a:r>
              <a:rPr lang="en-US" dirty="0" smtClean="0"/>
              <a:t>Advising and  guidance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Naviance</a:t>
            </a:r>
            <a:r>
              <a:rPr lang="en-US" dirty="0" smtClean="0"/>
              <a:t> to send transcripts, sends school forms, writes letters if needed, and ensures teachers have the tools to send the recommendations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904" y="190500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3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6:20-7:00 Breakout Session #1</a:t>
            </a:r>
          </a:p>
          <a:p>
            <a:pPr lvl="1"/>
            <a:r>
              <a:rPr lang="en-US" dirty="0"/>
              <a:t>Auditorium (Selective Public Universities)</a:t>
            </a:r>
          </a:p>
          <a:p>
            <a:pPr lvl="1"/>
            <a:r>
              <a:rPr lang="en-US" dirty="0"/>
              <a:t>Choir Room (Highly Selective Private Colleges)</a:t>
            </a:r>
          </a:p>
          <a:p>
            <a:pPr lvl="1"/>
            <a:r>
              <a:rPr lang="en-US" dirty="0"/>
              <a:t>Band Room (MN Public 2 &amp; 4 Year Options)</a:t>
            </a:r>
          </a:p>
          <a:p>
            <a:pPr lvl="1"/>
            <a:r>
              <a:rPr lang="en-US" dirty="0"/>
              <a:t>Room 104 (Spanish Presentation</a:t>
            </a:r>
            <a:r>
              <a:rPr lang="en-US" dirty="0" smtClean="0"/>
              <a:t>)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/>
              <a:t>7:05-7:45 Breakout Session #</a:t>
            </a:r>
            <a:r>
              <a:rPr lang="en-US" dirty="0" smtClean="0"/>
              <a:t>2</a:t>
            </a:r>
          </a:p>
          <a:p>
            <a:pPr lvl="1"/>
            <a:r>
              <a:rPr lang="en-US" dirty="0"/>
              <a:t>Auditorium (Selective Public Universities)</a:t>
            </a:r>
          </a:p>
          <a:p>
            <a:pPr lvl="1"/>
            <a:r>
              <a:rPr lang="en-US" dirty="0"/>
              <a:t>Choir Room (Highly Selective Private Colleges)</a:t>
            </a:r>
          </a:p>
          <a:p>
            <a:pPr lvl="1"/>
            <a:r>
              <a:rPr lang="en-US" dirty="0"/>
              <a:t>Band Room (MN Public 2 &amp; 4 Year Options)</a:t>
            </a:r>
          </a:p>
          <a:p>
            <a:pPr lvl="1"/>
            <a:r>
              <a:rPr lang="en-US" dirty="0"/>
              <a:t>Room 104 (Spanish Presentation)</a:t>
            </a:r>
          </a:p>
          <a:p>
            <a:endParaRPr lang="en-US" dirty="0" smtClean="0"/>
          </a:p>
          <a:p>
            <a:r>
              <a:rPr lang="en-US" dirty="0" smtClean="0"/>
              <a:t>7:45-8:00  Additional Q &amp; A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143" y="185503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2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People to Know! 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Counselors 			Works With</a:t>
            </a:r>
          </a:p>
          <a:p>
            <a:pPr lvl="1"/>
            <a:r>
              <a:rPr lang="en-US" sz="2400" dirty="0" smtClean="0"/>
              <a:t>Loretta Collins 		Last Names A-D</a:t>
            </a:r>
          </a:p>
          <a:p>
            <a:pPr lvl="1"/>
            <a:r>
              <a:rPr lang="en-US" sz="2400" dirty="0" smtClean="0"/>
              <a:t>Herb Crowell		Last Names E-J</a:t>
            </a:r>
          </a:p>
          <a:p>
            <a:pPr lvl="1"/>
            <a:r>
              <a:rPr lang="en-US" sz="2400" dirty="0" smtClean="0"/>
              <a:t>Amy Webster		Last Names K-M	</a:t>
            </a:r>
          </a:p>
          <a:p>
            <a:pPr lvl="1"/>
            <a:r>
              <a:rPr lang="en-US" sz="2400" dirty="0" smtClean="0"/>
              <a:t>John Pemberton		Last Names N-Sa</a:t>
            </a:r>
          </a:p>
          <a:p>
            <a:pPr lvl="1"/>
            <a:r>
              <a:rPr lang="en-US" sz="2400" dirty="0" smtClean="0"/>
              <a:t>Teresa Savage		Last Names Sb-Z</a:t>
            </a:r>
            <a:endParaRPr lang="en-US" sz="2400" dirty="0"/>
          </a:p>
          <a:p>
            <a:r>
              <a:rPr lang="en-US" sz="2400" b="1" dirty="0" smtClean="0"/>
              <a:t>CCC Coordinators</a:t>
            </a:r>
          </a:p>
          <a:p>
            <a:pPr lvl="1"/>
            <a:r>
              <a:rPr lang="en-US" sz="2400" dirty="0" smtClean="0"/>
              <a:t>Eman </a:t>
            </a:r>
            <a:r>
              <a:rPr lang="en-US" sz="2400" dirty="0" err="1" smtClean="0"/>
              <a:t>Abdullahi</a:t>
            </a:r>
            <a:r>
              <a:rPr lang="en-US" sz="2400" dirty="0" smtClean="0"/>
              <a:t>		All Students</a:t>
            </a:r>
          </a:p>
          <a:p>
            <a:pPr lvl="1"/>
            <a:r>
              <a:rPr lang="en-US" sz="2400" dirty="0" smtClean="0"/>
              <a:t>Danielle Seifert		</a:t>
            </a:r>
            <a:r>
              <a:rPr lang="en-US" sz="2400" dirty="0"/>
              <a:t>All </a:t>
            </a:r>
            <a:r>
              <a:rPr lang="en-US" sz="2400" dirty="0" smtClean="0"/>
              <a:t>Students</a:t>
            </a:r>
          </a:p>
          <a:p>
            <a:r>
              <a:rPr lang="en-US" sz="2400" b="1" dirty="0" smtClean="0"/>
              <a:t>Counseling Clerk </a:t>
            </a:r>
            <a:r>
              <a:rPr lang="en-US" sz="2700" dirty="0" smtClean="0"/>
              <a:t>		</a:t>
            </a:r>
          </a:p>
          <a:p>
            <a:pPr lvl="1"/>
            <a:r>
              <a:rPr lang="en-US" sz="2400" dirty="0" smtClean="0"/>
              <a:t>Maggie Carlson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6:00-6:15 Welcome and Introductions</a:t>
            </a:r>
          </a:p>
          <a:p>
            <a:r>
              <a:rPr lang="en-US" dirty="0" smtClean="0"/>
              <a:t>6:20-7:00 Breakout Session #1</a:t>
            </a:r>
          </a:p>
          <a:p>
            <a:r>
              <a:rPr lang="en-US" dirty="0"/>
              <a:t>7:05-7:45 Breakout Session #</a:t>
            </a:r>
            <a:r>
              <a:rPr lang="en-US" dirty="0" smtClean="0"/>
              <a:t>2</a:t>
            </a:r>
          </a:p>
          <a:p>
            <a:r>
              <a:rPr lang="en-US" dirty="0" smtClean="0"/>
              <a:t>7:45-8:00  Additional Q &amp; A </a:t>
            </a:r>
          </a:p>
          <a:p>
            <a:pPr lvl="1"/>
            <a:r>
              <a:rPr lang="en-US" dirty="0" smtClean="0"/>
              <a:t>Auditorium (Selective Public Universities)</a:t>
            </a:r>
          </a:p>
          <a:p>
            <a:pPr lvl="1"/>
            <a:r>
              <a:rPr lang="en-US" dirty="0" smtClean="0"/>
              <a:t>Choir Room (Highly Selective Private Colleges)</a:t>
            </a:r>
          </a:p>
          <a:p>
            <a:pPr lvl="1"/>
            <a:r>
              <a:rPr lang="en-US" dirty="0" smtClean="0"/>
              <a:t>Band Room (MN Public 2 &amp; 4 Year Options)</a:t>
            </a:r>
          </a:p>
          <a:p>
            <a:pPr lvl="1"/>
            <a:r>
              <a:rPr lang="en-US" dirty="0" smtClean="0"/>
              <a:t>Room 104 (Spanish Presentation)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143" y="185503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13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College </a:t>
            </a:r>
            <a:r>
              <a:rPr lang="en-US" sz="4000" dirty="0" smtClean="0"/>
              <a:t>Search Philosophy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3600" i="1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i="1" dirty="0" smtClean="0"/>
              <a:t>“</a:t>
            </a:r>
            <a:r>
              <a:rPr lang="en-US" sz="3600" i="1" dirty="0"/>
              <a:t>College is a match to be made, not a </a:t>
            </a:r>
            <a:endParaRPr lang="en-US" sz="3600" i="1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i="1" dirty="0" smtClean="0"/>
              <a:t>prize to </a:t>
            </a:r>
            <a:r>
              <a:rPr lang="en-US" sz="3600" i="1" dirty="0"/>
              <a:t>be won. Finding a good fit </a:t>
            </a:r>
            <a:r>
              <a:rPr lang="en-US" sz="3600" i="1" dirty="0" smtClean="0"/>
              <a:t>requires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i="1" dirty="0" smtClean="0"/>
              <a:t> </a:t>
            </a:r>
            <a:r>
              <a:rPr lang="en-US" sz="3600" i="1" dirty="0"/>
              <a:t>time </a:t>
            </a:r>
            <a:r>
              <a:rPr lang="en-US" sz="3600" i="1" dirty="0" smtClean="0"/>
              <a:t>and thoughtfulness.”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0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Washburn Counseling and </a:t>
            </a:r>
            <a:br>
              <a:rPr lang="en-US" dirty="0" smtClean="0"/>
            </a:br>
            <a:r>
              <a:rPr lang="en-US" dirty="0" smtClean="0"/>
              <a:t>Post-Secondary Planning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38881" y="1676400"/>
            <a:ext cx="8153400" cy="4495800"/>
          </a:xfrm>
        </p:spPr>
        <p:txBody>
          <a:bodyPr>
            <a:normAutofit fontScale="55000" lnSpcReduction="20000"/>
          </a:bodyPr>
          <a:lstStyle/>
          <a:p>
            <a:r>
              <a:rPr lang="en-US" sz="4100" dirty="0" smtClean="0"/>
              <a:t>My Life Plan Lessons Grades 9-12</a:t>
            </a:r>
          </a:p>
          <a:p>
            <a:pPr lvl="1"/>
            <a:r>
              <a:rPr lang="en-US" sz="4400" dirty="0" smtClean="0"/>
              <a:t>Junior Year Focus</a:t>
            </a:r>
          </a:p>
          <a:p>
            <a:pPr lvl="2"/>
            <a:r>
              <a:rPr lang="en-US" sz="3000" dirty="0" smtClean="0"/>
              <a:t>College Testing</a:t>
            </a:r>
          </a:p>
          <a:p>
            <a:pPr lvl="2"/>
            <a:r>
              <a:rPr lang="en-US" sz="3000" dirty="0" smtClean="0"/>
              <a:t>The College Search Process </a:t>
            </a:r>
          </a:p>
          <a:p>
            <a:pPr lvl="2"/>
            <a:r>
              <a:rPr lang="en-US" sz="3000" dirty="0" smtClean="0"/>
              <a:t>Preparing for Fall Application Season</a:t>
            </a:r>
          </a:p>
          <a:p>
            <a:pPr marL="685800" lvl="2" indent="0">
              <a:buNone/>
            </a:pPr>
            <a:endParaRPr lang="en-US" sz="3000" dirty="0" smtClean="0"/>
          </a:p>
          <a:p>
            <a:pPr lvl="1"/>
            <a:r>
              <a:rPr lang="en-US" sz="4400" dirty="0" smtClean="0"/>
              <a:t>Senior Year Focus</a:t>
            </a:r>
          </a:p>
          <a:p>
            <a:pPr lvl="2"/>
            <a:r>
              <a:rPr lang="en-US" sz="4400" dirty="0" smtClean="0"/>
              <a:t>Weekly Presentations (September-December)</a:t>
            </a:r>
          </a:p>
          <a:p>
            <a:pPr lvl="3"/>
            <a:r>
              <a:rPr lang="en-US" sz="2600" dirty="0" smtClean="0"/>
              <a:t>Applications do’s and don’ts</a:t>
            </a:r>
          </a:p>
          <a:p>
            <a:pPr lvl="3"/>
            <a:r>
              <a:rPr lang="en-US" sz="2600" dirty="0" smtClean="0"/>
              <a:t>The Common App</a:t>
            </a:r>
          </a:p>
          <a:p>
            <a:pPr lvl="3"/>
            <a:r>
              <a:rPr lang="en-US" sz="2600" dirty="0" smtClean="0"/>
              <a:t>Essay Writing</a:t>
            </a:r>
          </a:p>
          <a:p>
            <a:pPr lvl="3"/>
            <a:r>
              <a:rPr lang="en-US" sz="2600" dirty="0" smtClean="0"/>
              <a:t>Financial Aid</a:t>
            </a:r>
          </a:p>
          <a:p>
            <a:pPr lvl="3"/>
            <a:r>
              <a:rPr lang="en-US" sz="2600" dirty="0" smtClean="0"/>
              <a:t>Scholarships</a:t>
            </a:r>
          </a:p>
          <a:p>
            <a:pPr lvl="2"/>
            <a:r>
              <a:rPr lang="en-US" sz="4400" dirty="0" smtClean="0"/>
              <a:t>Individual Meetings</a:t>
            </a:r>
          </a:p>
          <a:p>
            <a:pPr marL="685800" lvl="2" indent="0">
              <a:buNone/>
            </a:pPr>
            <a:r>
              <a:rPr lang="en-US" sz="2600" dirty="0" smtClean="0"/>
              <a:t>	</a:t>
            </a:r>
            <a:endParaRPr lang="en-US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911" y="186752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4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Post-Secondary Planning </a:t>
            </a:r>
            <a:br>
              <a:rPr lang="en-US" dirty="0" smtClean="0"/>
            </a:br>
            <a:r>
              <a:rPr lang="en-US" dirty="0" smtClean="0"/>
              <a:t>Key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 offerings: June 10, Sept 10, Oct 22, Dec 12</a:t>
            </a:r>
          </a:p>
          <a:p>
            <a:r>
              <a:rPr lang="en-US" dirty="0" smtClean="0"/>
              <a:t>Sept (TBD): Senior Family Planning Night at WHS</a:t>
            </a:r>
          </a:p>
          <a:p>
            <a:r>
              <a:rPr lang="en-US" dirty="0" smtClean="0"/>
              <a:t>Sept. 27-28: National College Fair</a:t>
            </a:r>
          </a:p>
          <a:p>
            <a:r>
              <a:rPr lang="en-US" dirty="0" smtClean="0"/>
              <a:t>Oct.11: Performing and Visual Art College Fair</a:t>
            </a:r>
          </a:p>
          <a:p>
            <a:r>
              <a:rPr lang="en-US" dirty="0" smtClean="0"/>
              <a:t>Nov (TBD): Local College Fair at WHS </a:t>
            </a:r>
          </a:p>
          <a:p>
            <a:r>
              <a:rPr lang="en-US" dirty="0" smtClean="0"/>
              <a:t>Nov (TBD): Financial Aid Night</a:t>
            </a:r>
          </a:p>
          <a:p>
            <a:r>
              <a:rPr lang="en-US" dirty="0" smtClean="0"/>
              <a:t>Sept-Jan: College Reps visit Washburn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90500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6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Start developing your list of colleges</a:t>
            </a:r>
          </a:p>
          <a:p>
            <a:pPr lvl="2"/>
            <a:r>
              <a:rPr lang="en-US" sz="2100" dirty="0" smtClean="0"/>
              <a:t>Use Naviance and other resources</a:t>
            </a:r>
          </a:p>
          <a:p>
            <a:pPr lvl="1"/>
            <a:r>
              <a:rPr lang="en-US" sz="2400" dirty="0"/>
              <a:t>College visits over Spring Break? </a:t>
            </a:r>
            <a:endParaRPr lang="en-US" sz="2400" dirty="0" smtClean="0"/>
          </a:p>
          <a:p>
            <a:pPr lvl="1"/>
            <a:r>
              <a:rPr lang="en-US" sz="2400" dirty="0" smtClean="0"/>
              <a:t>Take June ACT if desired (5/5 deadline)</a:t>
            </a:r>
          </a:p>
          <a:p>
            <a:pPr lvl="2"/>
            <a:r>
              <a:rPr lang="en-US" sz="2100" dirty="0" smtClean="0"/>
              <a:t>Consider prepping options</a:t>
            </a:r>
            <a:endParaRPr lang="en-US" sz="2400" dirty="0" smtClean="0"/>
          </a:p>
          <a:p>
            <a:pPr lvl="1"/>
            <a:r>
              <a:rPr lang="en-US" sz="2400" dirty="0" smtClean="0"/>
              <a:t>Determine if letters of recommendation will be needed</a:t>
            </a:r>
          </a:p>
          <a:p>
            <a:pPr marL="365760" lvl="1" indent="0">
              <a:buNone/>
            </a:pPr>
            <a:r>
              <a:rPr lang="en-US" sz="2400" dirty="0" smtClean="0"/>
              <a:t>    be needed for applications. </a:t>
            </a:r>
          </a:p>
          <a:p>
            <a:pPr lvl="1"/>
            <a:r>
              <a:rPr lang="en-US" sz="2400" dirty="0" smtClean="0"/>
              <a:t>Potential Division I and II Athletes register </a:t>
            </a:r>
            <a:r>
              <a:rPr lang="en-US" sz="2400" dirty="0"/>
              <a:t>for NCAA </a:t>
            </a:r>
            <a:r>
              <a:rPr lang="en-US" sz="2400" dirty="0" smtClean="0"/>
              <a:t>clearinghouse.</a:t>
            </a:r>
            <a:endParaRPr lang="en-US" sz="2400" dirty="0"/>
          </a:p>
          <a:p>
            <a:pPr marL="365760" lvl="1" indent="0">
              <a:buNone/>
            </a:pP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458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Student Planning Timeline </a:t>
            </a:r>
            <a:br>
              <a:rPr lang="en-US" sz="4000" dirty="0" smtClean="0"/>
            </a:br>
            <a:r>
              <a:rPr lang="en-US" sz="4000" dirty="0" smtClean="0"/>
              <a:t>Spring Junior Year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198" y="1531521"/>
            <a:ext cx="2228850" cy="21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1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3856" y="1905000"/>
            <a:ext cx="8153400" cy="4953000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Consider the types of applications needed</a:t>
            </a:r>
          </a:p>
          <a:p>
            <a:pPr lvl="2"/>
            <a:r>
              <a:rPr lang="en-US" sz="2400" dirty="0" smtClean="0"/>
              <a:t>If using the Common App for some schools, look over the essay questions</a:t>
            </a:r>
            <a:endParaRPr lang="en-US" sz="2400" dirty="0"/>
          </a:p>
          <a:p>
            <a:pPr lvl="1"/>
            <a:r>
              <a:rPr lang="en-US" sz="2800" dirty="0" smtClean="0"/>
              <a:t>Determine if more college testing needed in the fall</a:t>
            </a:r>
          </a:p>
          <a:p>
            <a:pPr lvl="2"/>
            <a:r>
              <a:rPr lang="en-US" sz="2400" dirty="0" smtClean="0"/>
              <a:t>ACT website opens for registration in July</a:t>
            </a:r>
          </a:p>
          <a:p>
            <a:pPr lvl="2"/>
            <a:r>
              <a:rPr lang="en-US" sz="2400" dirty="0" smtClean="0"/>
              <a:t>SAT or SAT II</a:t>
            </a:r>
          </a:p>
          <a:p>
            <a:pPr lvl="1"/>
            <a:r>
              <a:rPr lang="en-US" sz="2800" dirty="0" smtClean="0"/>
              <a:t>Draft a list of your extracurricular activities, honors, community service, employment </a:t>
            </a:r>
          </a:p>
          <a:p>
            <a:pPr lvl="1"/>
            <a:r>
              <a:rPr lang="en-US" sz="2800" dirty="0"/>
              <a:t>College visits </a:t>
            </a:r>
            <a:r>
              <a:rPr lang="en-US" sz="2800" dirty="0" smtClean="0"/>
              <a:t>not optimal over the summer but worth considering</a:t>
            </a:r>
          </a:p>
          <a:p>
            <a:pPr marL="365760" lvl="1" indent="0">
              <a:buNone/>
            </a:pP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458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Student Planning Timeline </a:t>
            </a:r>
            <a:br>
              <a:rPr lang="en-US" sz="4000" dirty="0" smtClean="0"/>
            </a:br>
            <a:r>
              <a:rPr lang="en-US" sz="4000" dirty="0" smtClean="0"/>
              <a:t>Summer Before Senior Year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/>
              <a:t>Student Planning Timeline </a:t>
            </a:r>
            <a:br>
              <a:rPr lang="en-US" dirty="0"/>
            </a:br>
            <a:r>
              <a:rPr lang="en-US" dirty="0" smtClean="0"/>
              <a:t>Senior </a:t>
            </a:r>
            <a:r>
              <a:rPr lang="en-US" dirty="0"/>
              <a:t>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Determine application deadlines</a:t>
            </a:r>
          </a:p>
          <a:p>
            <a:pPr lvl="1"/>
            <a:r>
              <a:rPr lang="en-US" dirty="0" smtClean="0"/>
              <a:t>Be aware of any Priority, EA, ED, regular deadlines</a:t>
            </a:r>
          </a:p>
          <a:p>
            <a:pPr lvl="1"/>
            <a:r>
              <a:rPr lang="en-US" dirty="0" smtClean="0"/>
              <a:t>If letters of rec needed, give teachers at least 2 weeks</a:t>
            </a:r>
          </a:p>
          <a:p>
            <a:r>
              <a:rPr lang="en-US" dirty="0" smtClean="0"/>
              <a:t>Meet with your counselor</a:t>
            </a:r>
          </a:p>
          <a:p>
            <a:r>
              <a:rPr lang="en-US" dirty="0" smtClean="0"/>
              <a:t>FAFSA available on October 1</a:t>
            </a:r>
          </a:p>
          <a:p>
            <a:r>
              <a:rPr lang="en-US" dirty="0" smtClean="0"/>
              <a:t>Admission decisions arrive February-March</a:t>
            </a:r>
          </a:p>
          <a:p>
            <a:r>
              <a:rPr lang="en-US" dirty="0" smtClean="0"/>
              <a:t>Financial Aid award letters arrive</a:t>
            </a:r>
          </a:p>
          <a:p>
            <a:r>
              <a:rPr lang="en-US" dirty="0" smtClean="0"/>
              <a:t>More college visits over Spring Break?</a:t>
            </a:r>
          </a:p>
          <a:p>
            <a:r>
              <a:rPr lang="en-US" dirty="0" smtClean="0"/>
              <a:t>May 1</a:t>
            </a:r>
            <a:r>
              <a:rPr lang="en-US" baseline="30000" dirty="0" smtClean="0"/>
              <a:t>st</a:t>
            </a:r>
            <a:r>
              <a:rPr lang="en-US" dirty="0" smtClean="0"/>
              <a:t> deadline for declaring enrollment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904" y="190500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92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5">
      <a:dk1>
        <a:sysClr val="windowText" lastClr="000000"/>
      </a:dk1>
      <a:lt1>
        <a:sysClr val="window" lastClr="FFFFFF"/>
      </a:lt1>
      <a:dk2>
        <a:srgbClr val="7F7F7F"/>
      </a:dk2>
      <a:lt2>
        <a:srgbClr val="EBDDC3"/>
      </a:lt2>
      <a:accent1>
        <a:srgbClr val="0070C0"/>
      </a:accent1>
      <a:accent2>
        <a:srgbClr val="F69D1A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28119</TotalTime>
  <Words>615</Words>
  <Application>Microsoft Office PowerPoint</Application>
  <PresentationFormat>On-screen Show (4:3)</PresentationFormat>
  <Paragraphs>117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Wingdings</vt:lpstr>
      <vt:lpstr>Wingdings 2</vt:lpstr>
      <vt:lpstr>Median</vt:lpstr>
      <vt:lpstr>PowerPoint Presentation</vt:lpstr>
      <vt:lpstr>People to Know!  </vt:lpstr>
      <vt:lpstr>Agenda</vt:lpstr>
      <vt:lpstr>The College Search Philosophy</vt:lpstr>
      <vt:lpstr>Washburn Counseling and  Post-Secondary Planning</vt:lpstr>
      <vt:lpstr>Post-Secondary Planning  Key Events</vt:lpstr>
      <vt:lpstr>Student Planning Timeline  Spring Junior Year</vt:lpstr>
      <vt:lpstr>Student Planning Timeline  Summer Before Senior Year</vt:lpstr>
      <vt:lpstr> Student Planning Timeline  Senior Year</vt:lpstr>
      <vt:lpstr>Planning Roles</vt:lpstr>
      <vt:lpstr>Agenda</vt:lpstr>
    </vt:vector>
  </TitlesOfParts>
  <Company>Minneapolis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Salkas</dc:creator>
  <cp:lastModifiedBy>Loretta Collins</cp:lastModifiedBy>
  <cp:revision>112</cp:revision>
  <cp:lastPrinted>2016-03-17T17:07:15Z</cp:lastPrinted>
  <dcterms:created xsi:type="dcterms:W3CDTF">2014-02-05T16:35:11Z</dcterms:created>
  <dcterms:modified xsi:type="dcterms:W3CDTF">2017-04-12T22:06:11Z</dcterms:modified>
</cp:coreProperties>
</file>